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 id="2147483689" r:id="rId4"/>
    <p:sldMasterId id="2147483698" r:id="rId5"/>
    <p:sldMasterId id="2147483707" r:id="rId6"/>
    <p:sldMasterId id="2147483714" r:id="rId7"/>
    <p:sldMasterId id="2147483726" r:id="rId8"/>
  </p:sldMasterIdLst>
  <p:notesMasterIdLst>
    <p:notesMasterId r:id="rId90"/>
  </p:notesMasterIdLst>
  <p:sldIdLst>
    <p:sldId id="256" r:id="rId9"/>
    <p:sldId id="257" r:id="rId10"/>
    <p:sldId id="259" r:id="rId11"/>
    <p:sldId id="260" r:id="rId12"/>
    <p:sldId id="344" r:id="rId13"/>
    <p:sldId id="331" r:id="rId14"/>
    <p:sldId id="262" r:id="rId15"/>
    <p:sldId id="333" r:id="rId16"/>
    <p:sldId id="334" r:id="rId17"/>
    <p:sldId id="335" r:id="rId18"/>
    <p:sldId id="332" r:id="rId19"/>
    <p:sldId id="261" r:id="rId20"/>
    <p:sldId id="336"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89" r:id="rId35"/>
    <p:sldId id="288" r:id="rId36"/>
    <p:sldId id="346" r:id="rId37"/>
    <p:sldId id="321" r:id="rId38"/>
    <p:sldId id="322" r:id="rId39"/>
    <p:sldId id="323" r:id="rId40"/>
    <p:sldId id="324" r:id="rId41"/>
    <p:sldId id="325" r:id="rId42"/>
    <p:sldId id="326" r:id="rId43"/>
    <p:sldId id="327" r:id="rId44"/>
    <p:sldId id="328" r:id="rId45"/>
    <p:sldId id="347" r:id="rId46"/>
    <p:sldId id="279" r:id="rId47"/>
    <p:sldId id="280" r:id="rId48"/>
    <p:sldId id="281" r:id="rId49"/>
    <p:sldId id="282" r:id="rId50"/>
    <p:sldId id="283" r:id="rId51"/>
    <p:sldId id="284" r:id="rId52"/>
    <p:sldId id="285" r:id="rId53"/>
    <p:sldId id="286" r:id="rId54"/>
    <p:sldId id="287" r:id="rId55"/>
    <p:sldId id="348" r:id="rId56"/>
    <p:sldId id="291" r:id="rId57"/>
    <p:sldId id="292" r:id="rId58"/>
    <p:sldId id="293" r:id="rId59"/>
    <p:sldId id="330" r:id="rId60"/>
    <p:sldId id="329" r:id="rId61"/>
    <p:sldId id="296" r:id="rId62"/>
    <p:sldId id="297" r:id="rId63"/>
    <p:sldId id="298" r:id="rId64"/>
    <p:sldId id="299" r:id="rId65"/>
    <p:sldId id="300" r:id="rId66"/>
    <p:sldId id="301" r:id="rId67"/>
    <p:sldId id="318" r:id="rId68"/>
    <p:sldId id="319" r:id="rId69"/>
    <p:sldId id="312" r:id="rId70"/>
    <p:sldId id="313" r:id="rId71"/>
    <p:sldId id="314" r:id="rId72"/>
    <p:sldId id="315" r:id="rId73"/>
    <p:sldId id="316" r:id="rId74"/>
    <p:sldId id="317" r:id="rId75"/>
    <p:sldId id="304" r:id="rId76"/>
    <p:sldId id="305" r:id="rId77"/>
    <p:sldId id="306" r:id="rId78"/>
    <p:sldId id="307" r:id="rId79"/>
    <p:sldId id="308" r:id="rId80"/>
    <p:sldId id="337" r:id="rId81"/>
    <p:sldId id="338" r:id="rId82"/>
    <p:sldId id="339" r:id="rId83"/>
    <p:sldId id="343" r:id="rId84"/>
    <p:sldId id="340" r:id="rId85"/>
    <p:sldId id="345" r:id="rId86"/>
    <p:sldId id="309" r:id="rId87"/>
    <p:sldId id="310" r:id="rId88"/>
    <p:sldId id="311"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0"/>
  </p:normalViewPr>
  <p:slideViewPr>
    <p:cSldViewPr snapToGrid="0" snapToObjects="1">
      <p:cViewPr varScale="1">
        <p:scale>
          <a:sx n="70" d="100"/>
          <a:sy n="70" d="100"/>
        </p:scale>
        <p:origin x="72" y="834"/>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049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notesMaster" Target="notesMasters/notesMaster1.xml"/><Relationship Id="rId95"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SD ABCS Avg.</a:t>
            </a:r>
            <a:r>
              <a:rPr lang="en-US" baseline="0" dirty="0"/>
              <a:t> Measure Performance- Across Multiple Monitoring Systems </a:t>
            </a:r>
            <a:r>
              <a:rPr lang="en-US" sz="900" baseline="0" dirty="0"/>
              <a:t>(PQRS, UDS, HEDIS)</a:t>
            </a:r>
            <a:endParaRPr lang="en-US" dirty="0"/>
          </a:p>
        </c:rich>
      </c:tx>
      <c:overlay val="0"/>
    </c:title>
    <c:autoTitleDeleted val="0"/>
    <c:plotArea>
      <c:layout/>
      <c:barChart>
        <c:barDir val="bar"/>
        <c:grouping val="clustered"/>
        <c:varyColors val="0"/>
        <c:ser>
          <c:idx val="0"/>
          <c:order val="0"/>
          <c:tx>
            <c:strRef>
              <c:f>Sheet1!$U$1</c:f>
              <c:strCache>
                <c:ptCount val="1"/>
                <c:pt idx="0">
                  <c:v>SD 2011</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Sheet1!$T$2:$T$5</c:f>
              <c:strCache>
                <c:ptCount val="4"/>
                <c:pt idx="0">
                  <c:v>A</c:v>
                </c:pt>
                <c:pt idx="1">
                  <c:v>B</c:v>
                </c:pt>
                <c:pt idx="2">
                  <c:v>C</c:v>
                </c:pt>
                <c:pt idx="3">
                  <c:v>S</c:v>
                </c:pt>
              </c:strCache>
            </c:strRef>
          </c:cat>
          <c:val>
            <c:numRef>
              <c:f>Sheet1!$U$2:$U$5</c:f>
              <c:numCache>
                <c:formatCode>0%</c:formatCode>
                <c:ptCount val="4"/>
                <c:pt idx="1">
                  <c:v>0.66500000000000004</c:v>
                </c:pt>
                <c:pt idx="3">
                  <c:v>0.59499999999999997</c:v>
                </c:pt>
              </c:numCache>
            </c:numRef>
          </c:val>
          <c:extLst>
            <c:ext xmlns:c16="http://schemas.microsoft.com/office/drawing/2014/chart" uri="{C3380CC4-5D6E-409C-BE32-E72D297353CC}">
              <c16:uniqueId val="{00000000-1B4F-4B40-ABA8-A3323E113DDF}"/>
            </c:ext>
          </c:extLst>
        </c:ser>
        <c:ser>
          <c:idx val="1"/>
          <c:order val="1"/>
          <c:tx>
            <c:strRef>
              <c:f>Sheet1!$V$1</c:f>
              <c:strCache>
                <c:ptCount val="1"/>
                <c:pt idx="0">
                  <c:v>SD 2012</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Sheet1!$T$2:$T$5</c:f>
              <c:strCache>
                <c:ptCount val="4"/>
                <c:pt idx="0">
                  <c:v>A</c:v>
                </c:pt>
                <c:pt idx="1">
                  <c:v>B</c:v>
                </c:pt>
                <c:pt idx="2">
                  <c:v>C</c:v>
                </c:pt>
                <c:pt idx="3">
                  <c:v>S</c:v>
                </c:pt>
              </c:strCache>
            </c:strRef>
          </c:cat>
          <c:val>
            <c:numRef>
              <c:f>Sheet1!$V$2:$V$5</c:f>
              <c:numCache>
                <c:formatCode>0%</c:formatCode>
                <c:ptCount val="4"/>
                <c:pt idx="0">
                  <c:v>0.74</c:v>
                </c:pt>
                <c:pt idx="1">
                  <c:v>0.64</c:v>
                </c:pt>
                <c:pt idx="3">
                  <c:v>0.47</c:v>
                </c:pt>
              </c:numCache>
            </c:numRef>
          </c:val>
          <c:extLst>
            <c:ext xmlns:c16="http://schemas.microsoft.com/office/drawing/2014/chart" uri="{C3380CC4-5D6E-409C-BE32-E72D297353CC}">
              <c16:uniqueId val="{00000001-1B4F-4B40-ABA8-A3323E113DDF}"/>
            </c:ext>
          </c:extLst>
        </c:ser>
        <c:ser>
          <c:idx val="2"/>
          <c:order val="2"/>
          <c:tx>
            <c:strRef>
              <c:f>Sheet1!$W$1</c:f>
              <c:strCache>
                <c:ptCount val="1"/>
                <c:pt idx="0">
                  <c:v>SD 2013</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Sheet1!$T$2:$T$5</c:f>
              <c:strCache>
                <c:ptCount val="4"/>
                <c:pt idx="0">
                  <c:v>A</c:v>
                </c:pt>
                <c:pt idx="1">
                  <c:v>B</c:v>
                </c:pt>
                <c:pt idx="2">
                  <c:v>C</c:v>
                </c:pt>
                <c:pt idx="3">
                  <c:v>S</c:v>
                </c:pt>
              </c:strCache>
            </c:strRef>
          </c:cat>
          <c:val>
            <c:numRef>
              <c:f>Sheet1!$W$2:$W$5</c:f>
              <c:numCache>
                <c:formatCode>0%</c:formatCode>
                <c:ptCount val="4"/>
                <c:pt idx="0">
                  <c:v>0.78499999999999992</c:v>
                </c:pt>
                <c:pt idx="1">
                  <c:v>0.7</c:v>
                </c:pt>
                <c:pt idx="3">
                  <c:v>0.67</c:v>
                </c:pt>
              </c:numCache>
            </c:numRef>
          </c:val>
          <c:extLst>
            <c:ext xmlns:c16="http://schemas.microsoft.com/office/drawing/2014/chart" uri="{C3380CC4-5D6E-409C-BE32-E72D297353CC}">
              <c16:uniqueId val="{00000002-1B4F-4B40-ABA8-A3323E113DDF}"/>
            </c:ext>
          </c:extLst>
        </c:ser>
        <c:ser>
          <c:idx val="3"/>
          <c:order val="3"/>
          <c:tx>
            <c:strRef>
              <c:f>Sheet1!$X$1</c:f>
              <c:strCache>
                <c:ptCount val="1"/>
                <c:pt idx="0">
                  <c:v>SD 2014</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Sheet1!$T$2:$T$5</c:f>
              <c:strCache>
                <c:ptCount val="4"/>
                <c:pt idx="0">
                  <c:v>A</c:v>
                </c:pt>
                <c:pt idx="1">
                  <c:v>B</c:v>
                </c:pt>
                <c:pt idx="2">
                  <c:v>C</c:v>
                </c:pt>
                <c:pt idx="3">
                  <c:v>S</c:v>
                </c:pt>
              </c:strCache>
            </c:strRef>
          </c:cat>
          <c:val>
            <c:numRef>
              <c:f>Sheet1!$X$2:$X$5</c:f>
              <c:numCache>
                <c:formatCode>0%</c:formatCode>
                <c:ptCount val="4"/>
                <c:pt idx="0">
                  <c:v>0.83499999999999996</c:v>
                </c:pt>
                <c:pt idx="1">
                  <c:v>0.75499999999999989</c:v>
                </c:pt>
                <c:pt idx="3">
                  <c:v>0.77499999999999991</c:v>
                </c:pt>
              </c:numCache>
            </c:numRef>
          </c:val>
          <c:extLst>
            <c:ext xmlns:c16="http://schemas.microsoft.com/office/drawing/2014/chart" uri="{C3380CC4-5D6E-409C-BE32-E72D297353CC}">
              <c16:uniqueId val="{00000003-1B4F-4B40-ABA8-A3323E113DDF}"/>
            </c:ext>
          </c:extLst>
        </c:ser>
        <c:dLbls>
          <c:dLblPos val="outEnd"/>
          <c:showLegendKey val="0"/>
          <c:showVal val="1"/>
          <c:showCatName val="0"/>
          <c:showSerName val="0"/>
          <c:showPercent val="0"/>
          <c:showBubbleSize val="0"/>
        </c:dLbls>
        <c:gapWidth val="150"/>
        <c:axId val="40487168"/>
        <c:axId val="40497152"/>
      </c:barChart>
      <c:catAx>
        <c:axId val="40487168"/>
        <c:scaling>
          <c:orientation val="minMax"/>
        </c:scaling>
        <c:delete val="0"/>
        <c:axPos val="l"/>
        <c:numFmt formatCode="General" sourceLinked="0"/>
        <c:majorTickMark val="out"/>
        <c:minorTickMark val="none"/>
        <c:tickLblPos val="nextTo"/>
        <c:txPr>
          <a:bodyPr/>
          <a:lstStyle/>
          <a:p>
            <a:pPr>
              <a:defRPr sz="1600"/>
            </a:pPr>
            <a:endParaRPr lang="en-US"/>
          </a:p>
        </c:txPr>
        <c:crossAx val="40497152"/>
        <c:crosses val="autoZero"/>
        <c:auto val="1"/>
        <c:lblAlgn val="ctr"/>
        <c:lblOffset val="100"/>
        <c:noMultiLvlLbl val="0"/>
      </c:catAx>
      <c:valAx>
        <c:axId val="40497152"/>
        <c:scaling>
          <c:orientation val="minMax"/>
        </c:scaling>
        <c:delete val="0"/>
        <c:axPos val="b"/>
        <c:majorGridlines/>
        <c:numFmt formatCode="0%" sourceLinked="1"/>
        <c:majorTickMark val="out"/>
        <c:minorTickMark val="none"/>
        <c:tickLblPos val="nextTo"/>
        <c:crossAx val="40487168"/>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4C66CA-DAA9-400F-A024-AF0D301F2021}"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DAF53855-F176-4BE4-84A7-60339725E5AE}">
      <dgm:prSet phldrT="[Text]"/>
      <dgm:spPr/>
      <dgm:t>
        <a:bodyPr/>
        <a:lstStyle/>
        <a:p>
          <a:endParaRPr lang="en-US" dirty="0"/>
        </a:p>
      </dgm:t>
    </dgm:pt>
    <dgm:pt modelId="{264C4CC3-97F7-4B8A-97AF-702CE4F7FA2E}" type="parTrans" cxnId="{6000290E-733E-4EF7-80BA-4F67146211D4}">
      <dgm:prSet/>
      <dgm:spPr/>
      <dgm:t>
        <a:bodyPr/>
        <a:lstStyle/>
        <a:p>
          <a:endParaRPr lang="en-US"/>
        </a:p>
      </dgm:t>
    </dgm:pt>
    <dgm:pt modelId="{F30081B7-D2E6-49D3-8D7B-7EB5404910D1}" type="sibTrans" cxnId="{6000290E-733E-4EF7-80BA-4F67146211D4}">
      <dgm:prSet/>
      <dgm:spPr/>
      <dgm:t>
        <a:bodyPr/>
        <a:lstStyle/>
        <a:p>
          <a:endParaRPr lang="en-US"/>
        </a:p>
      </dgm:t>
    </dgm:pt>
    <dgm:pt modelId="{5EB35214-9849-434D-9DE1-EA33256D11C1}">
      <dgm:prSet phldrT="[Text]"/>
      <dgm:spPr/>
      <dgm:t>
        <a:bodyPr/>
        <a:lstStyle/>
        <a:p>
          <a:r>
            <a:rPr lang="en-US" dirty="0"/>
            <a:t>Key Informant Interviews</a:t>
          </a:r>
        </a:p>
      </dgm:t>
    </dgm:pt>
    <dgm:pt modelId="{6BC20164-BBBB-4B11-B3DD-AE440D598DEC}" type="parTrans" cxnId="{0B5F8122-FE5A-4BBF-A1DD-87DB54D42A65}">
      <dgm:prSet/>
      <dgm:spPr/>
      <dgm:t>
        <a:bodyPr/>
        <a:lstStyle/>
        <a:p>
          <a:endParaRPr lang="en-US"/>
        </a:p>
      </dgm:t>
    </dgm:pt>
    <dgm:pt modelId="{9F57F6C9-D151-4329-9F46-B795BF046739}" type="sibTrans" cxnId="{0B5F8122-FE5A-4BBF-A1DD-87DB54D42A65}">
      <dgm:prSet/>
      <dgm:spPr/>
      <dgm:t>
        <a:bodyPr/>
        <a:lstStyle/>
        <a:p>
          <a:endParaRPr lang="en-US"/>
        </a:p>
      </dgm:t>
    </dgm:pt>
    <dgm:pt modelId="{8A237725-EB77-4EFC-958D-CF63E7B27C33}">
      <dgm:prSet phldrT="[Text]"/>
      <dgm:spPr/>
      <dgm:t>
        <a:bodyPr/>
        <a:lstStyle/>
        <a:p>
          <a:r>
            <a:rPr lang="en-US" dirty="0"/>
            <a:t> </a:t>
          </a:r>
        </a:p>
      </dgm:t>
    </dgm:pt>
    <dgm:pt modelId="{6A450F44-DCFC-4049-B802-C10B24D5529A}" type="parTrans" cxnId="{4CF03A4B-8DA8-49B3-99F2-6EC6419468AA}">
      <dgm:prSet/>
      <dgm:spPr/>
      <dgm:t>
        <a:bodyPr/>
        <a:lstStyle/>
        <a:p>
          <a:endParaRPr lang="en-US"/>
        </a:p>
      </dgm:t>
    </dgm:pt>
    <dgm:pt modelId="{F1B54894-B9FB-4864-977D-0D71D4F0E705}" type="sibTrans" cxnId="{4CF03A4B-8DA8-49B3-99F2-6EC6419468AA}">
      <dgm:prSet/>
      <dgm:spPr/>
      <dgm:t>
        <a:bodyPr/>
        <a:lstStyle/>
        <a:p>
          <a:endParaRPr lang="en-US"/>
        </a:p>
      </dgm:t>
    </dgm:pt>
    <dgm:pt modelId="{552DED6C-77DB-4C52-B3A3-7FD100B55BE6}">
      <dgm:prSet phldrT="[Text]"/>
      <dgm:spPr/>
      <dgm:t>
        <a:bodyPr/>
        <a:lstStyle/>
        <a:p>
          <a:r>
            <a:rPr lang="en-US" dirty="0"/>
            <a:t>Stakeholder Survey</a:t>
          </a:r>
        </a:p>
      </dgm:t>
    </dgm:pt>
    <dgm:pt modelId="{DB442CA7-97DF-4DFA-B2B1-8D185D1D2449}" type="parTrans" cxnId="{B660F5F5-85EA-4CC4-91C4-860BD17182ED}">
      <dgm:prSet/>
      <dgm:spPr/>
      <dgm:t>
        <a:bodyPr/>
        <a:lstStyle/>
        <a:p>
          <a:endParaRPr lang="en-US"/>
        </a:p>
      </dgm:t>
    </dgm:pt>
    <dgm:pt modelId="{2E7E0971-493A-4D16-BE83-AAFFADF75DD0}" type="sibTrans" cxnId="{B660F5F5-85EA-4CC4-91C4-860BD17182ED}">
      <dgm:prSet/>
      <dgm:spPr/>
      <dgm:t>
        <a:bodyPr/>
        <a:lstStyle/>
        <a:p>
          <a:endParaRPr lang="en-US"/>
        </a:p>
      </dgm:t>
    </dgm:pt>
    <dgm:pt modelId="{7E80CBE6-F93A-4891-8B92-79C129C8B3FB}">
      <dgm:prSet phldrT="[Text]"/>
      <dgm:spPr/>
      <dgm:t>
        <a:bodyPr/>
        <a:lstStyle/>
        <a:p>
          <a:r>
            <a:rPr lang="en-US" dirty="0"/>
            <a:t> </a:t>
          </a:r>
        </a:p>
      </dgm:t>
    </dgm:pt>
    <dgm:pt modelId="{E1024B13-3933-4C98-8DCA-CF8BCA5660A1}" type="parTrans" cxnId="{D5C44E73-B4A5-47D4-93A1-3D795E8FD125}">
      <dgm:prSet/>
      <dgm:spPr/>
      <dgm:t>
        <a:bodyPr/>
        <a:lstStyle/>
        <a:p>
          <a:endParaRPr lang="en-US"/>
        </a:p>
      </dgm:t>
    </dgm:pt>
    <dgm:pt modelId="{D35D0A13-8D37-48D6-A065-AE82ECD95A77}" type="sibTrans" cxnId="{D5C44E73-B4A5-47D4-93A1-3D795E8FD125}">
      <dgm:prSet/>
      <dgm:spPr/>
      <dgm:t>
        <a:bodyPr/>
        <a:lstStyle/>
        <a:p>
          <a:endParaRPr lang="en-US"/>
        </a:p>
      </dgm:t>
    </dgm:pt>
    <dgm:pt modelId="{596DA0D8-EEC1-491A-B90F-EB4C6E9CEA60}">
      <dgm:prSet phldrT="[Text]"/>
      <dgm:spPr/>
      <dgm:t>
        <a:bodyPr/>
        <a:lstStyle/>
        <a:p>
          <a:r>
            <a:rPr lang="en-US" dirty="0"/>
            <a:t>In-Person Meeting July 2016</a:t>
          </a:r>
        </a:p>
      </dgm:t>
    </dgm:pt>
    <dgm:pt modelId="{698B054C-91FA-4D81-B554-C08F0711B59F}" type="parTrans" cxnId="{739DE71A-6C0E-4EEE-A8D2-65498BC69B80}">
      <dgm:prSet/>
      <dgm:spPr/>
      <dgm:t>
        <a:bodyPr/>
        <a:lstStyle/>
        <a:p>
          <a:endParaRPr lang="en-US"/>
        </a:p>
      </dgm:t>
    </dgm:pt>
    <dgm:pt modelId="{6AAC3088-DFC8-4A60-83E4-6F4163088054}" type="sibTrans" cxnId="{739DE71A-6C0E-4EEE-A8D2-65498BC69B80}">
      <dgm:prSet/>
      <dgm:spPr/>
      <dgm:t>
        <a:bodyPr/>
        <a:lstStyle/>
        <a:p>
          <a:endParaRPr lang="en-US"/>
        </a:p>
      </dgm:t>
    </dgm:pt>
    <dgm:pt modelId="{7ECEA2E7-24BD-4B0A-A625-37097561484E}">
      <dgm:prSet phldrT="[Text]"/>
      <dgm:spPr/>
      <dgm:t>
        <a:bodyPr/>
        <a:lstStyle/>
        <a:p>
          <a:r>
            <a:rPr lang="en-US" dirty="0"/>
            <a:t>Prioritize Strategies</a:t>
          </a:r>
        </a:p>
      </dgm:t>
    </dgm:pt>
    <dgm:pt modelId="{AA406978-D86A-44DC-AEA4-17037704BD4F}" type="parTrans" cxnId="{4F293D7B-D89B-4B55-AA3F-F79313EF02D6}">
      <dgm:prSet/>
      <dgm:spPr/>
      <dgm:t>
        <a:bodyPr/>
        <a:lstStyle/>
        <a:p>
          <a:endParaRPr lang="en-US"/>
        </a:p>
      </dgm:t>
    </dgm:pt>
    <dgm:pt modelId="{1A54A64D-0AEB-4667-9796-3FD0A231CAF9}" type="sibTrans" cxnId="{4F293D7B-D89B-4B55-AA3F-F79313EF02D6}">
      <dgm:prSet/>
      <dgm:spPr/>
      <dgm:t>
        <a:bodyPr/>
        <a:lstStyle/>
        <a:p>
          <a:endParaRPr lang="en-US"/>
        </a:p>
      </dgm:t>
    </dgm:pt>
    <dgm:pt modelId="{7AEBAFED-B7F9-4D70-BB1C-E9E8B42C234B}">
      <dgm:prSet phldrT="[Text]"/>
      <dgm:spPr/>
      <dgm:t>
        <a:bodyPr/>
        <a:lstStyle/>
        <a:p>
          <a:endParaRPr lang="en-US" dirty="0"/>
        </a:p>
      </dgm:t>
    </dgm:pt>
    <dgm:pt modelId="{8B065B20-C106-4874-85F2-E437C1ECD905}" type="parTrans" cxnId="{CFAD174A-ABC2-47ED-820D-7936ADD68B26}">
      <dgm:prSet/>
      <dgm:spPr/>
      <dgm:t>
        <a:bodyPr/>
        <a:lstStyle/>
        <a:p>
          <a:endParaRPr lang="en-US"/>
        </a:p>
      </dgm:t>
    </dgm:pt>
    <dgm:pt modelId="{B7ED43A9-BC4F-4322-BCA7-49A2634CDFC6}" type="sibTrans" cxnId="{CFAD174A-ABC2-47ED-820D-7936ADD68B26}">
      <dgm:prSet/>
      <dgm:spPr/>
      <dgm:t>
        <a:bodyPr/>
        <a:lstStyle/>
        <a:p>
          <a:endParaRPr lang="en-US"/>
        </a:p>
      </dgm:t>
    </dgm:pt>
    <dgm:pt modelId="{859FD8CA-4110-4F7D-B285-666424F5264A}" type="pres">
      <dgm:prSet presAssocID="{F74C66CA-DAA9-400F-A024-AF0D301F2021}" presName="Name0" presStyleCnt="0">
        <dgm:presLayoutVars>
          <dgm:dir/>
          <dgm:animLvl val="lvl"/>
          <dgm:resizeHandles val="exact"/>
        </dgm:presLayoutVars>
      </dgm:prSet>
      <dgm:spPr/>
    </dgm:pt>
    <dgm:pt modelId="{E8A81A05-C816-472A-BF6D-79B9BA842CC8}" type="pres">
      <dgm:prSet presAssocID="{DAF53855-F176-4BE4-84A7-60339725E5AE}" presName="compositeNode" presStyleCnt="0">
        <dgm:presLayoutVars>
          <dgm:bulletEnabled val="1"/>
        </dgm:presLayoutVars>
      </dgm:prSet>
      <dgm:spPr/>
    </dgm:pt>
    <dgm:pt modelId="{2357B4C2-2575-4DC5-A581-5816C7AB8D6A}" type="pres">
      <dgm:prSet presAssocID="{DAF53855-F176-4BE4-84A7-60339725E5AE}" presName="bgRect" presStyleLbl="node1" presStyleIdx="0" presStyleCnt="4" custScaleY="144205"/>
      <dgm:spPr/>
    </dgm:pt>
    <dgm:pt modelId="{0C3B443B-2012-44DE-90F9-68F5B154EF81}" type="pres">
      <dgm:prSet presAssocID="{DAF53855-F176-4BE4-84A7-60339725E5AE}" presName="parentNode" presStyleLbl="node1" presStyleIdx="0" presStyleCnt="4">
        <dgm:presLayoutVars>
          <dgm:chMax val="0"/>
          <dgm:bulletEnabled val="1"/>
        </dgm:presLayoutVars>
      </dgm:prSet>
      <dgm:spPr/>
    </dgm:pt>
    <dgm:pt modelId="{72DBB7FF-91EF-43F5-840C-8A5B52F031AB}" type="pres">
      <dgm:prSet presAssocID="{DAF53855-F176-4BE4-84A7-60339725E5AE}" presName="childNode" presStyleLbl="node1" presStyleIdx="0" presStyleCnt="4">
        <dgm:presLayoutVars>
          <dgm:bulletEnabled val="1"/>
        </dgm:presLayoutVars>
      </dgm:prSet>
      <dgm:spPr/>
    </dgm:pt>
    <dgm:pt modelId="{DFE3F07F-0FDF-4607-8D7C-378E01FE7052}" type="pres">
      <dgm:prSet presAssocID="{F30081B7-D2E6-49D3-8D7B-7EB5404910D1}" presName="hSp" presStyleCnt="0"/>
      <dgm:spPr/>
    </dgm:pt>
    <dgm:pt modelId="{B192C9E3-00E1-4AC6-A117-7A223648AF39}" type="pres">
      <dgm:prSet presAssocID="{F30081B7-D2E6-49D3-8D7B-7EB5404910D1}" presName="vProcSp" presStyleCnt="0"/>
      <dgm:spPr/>
    </dgm:pt>
    <dgm:pt modelId="{B4A123CC-BE74-456C-8524-F87D550AE641}" type="pres">
      <dgm:prSet presAssocID="{F30081B7-D2E6-49D3-8D7B-7EB5404910D1}" presName="vSp1" presStyleCnt="0"/>
      <dgm:spPr/>
    </dgm:pt>
    <dgm:pt modelId="{E29EC95D-0F2B-42EF-86C4-614FD341238F}" type="pres">
      <dgm:prSet presAssocID="{F30081B7-D2E6-49D3-8D7B-7EB5404910D1}" presName="simulatedConn" presStyleLbl="solidFgAcc1" presStyleIdx="0" presStyleCnt="3"/>
      <dgm:spPr/>
    </dgm:pt>
    <dgm:pt modelId="{62F8A5EB-AF6A-4716-8AEB-E2059A15AD73}" type="pres">
      <dgm:prSet presAssocID="{F30081B7-D2E6-49D3-8D7B-7EB5404910D1}" presName="vSp2" presStyleCnt="0"/>
      <dgm:spPr/>
    </dgm:pt>
    <dgm:pt modelId="{27E751A6-6B8D-4518-BC6F-F9237E029468}" type="pres">
      <dgm:prSet presAssocID="{F30081B7-D2E6-49D3-8D7B-7EB5404910D1}" presName="sibTrans" presStyleCnt="0"/>
      <dgm:spPr/>
    </dgm:pt>
    <dgm:pt modelId="{4685BAF1-AEB3-4F79-85CE-CD01D968DA7F}" type="pres">
      <dgm:prSet presAssocID="{8A237725-EB77-4EFC-958D-CF63E7B27C33}" presName="compositeNode" presStyleCnt="0">
        <dgm:presLayoutVars>
          <dgm:bulletEnabled val="1"/>
        </dgm:presLayoutVars>
      </dgm:prSet>
      <dgm:spPr/>
    </dgm:pt>
    <dgm:pt modelId="{F8CC7D30-FE48-48A1-A954-86681A968DBF}" type="pres">
      <dgm:prSet presAssocID="{8A237725-EB77-4EFC-958D-CF63E7B27C33}" presName="bgRect" presStyleLbl="node1" presStyleIdx="1" presStyleCnt="4" custScaleY="142752"/>
      <dgm:spPr/>
    </dgm:pt>
    <dgm:pt modelId="{8E1135BF-4F59-4CF5-B0B6-27962F014C2A}" type="pres">
      <dgm:prSet presAssocID="{8A237725-EB77-4EFC-958D-CF63E7B27C33}" presName="parentNode" presStyleLbl="node1" presStyleIdx="1" presStyleCnt="4">
        <dgm:presLayoutVars>
          <dgm:chMax val="0"/>
          <dgm:bulletEnabled val="1"/>
        </dgm:presLayoutVars>
      </dgm:prSet>
      <dgm:spPr/>
    </dgm:pt>
    <dgm:pt modelId="{75E173FD-25EB-4E2D-BC5A-D5B55CD3E663}" type="pres">
      <dgm:prSet presAssocID="{8A237725-EB77-4EFC-958D-CF63E7B27C33}" presName="childNode" presStyleLbl="node1" presStyleIdx="1" presStyleCnt="4">
        <dgm:presLayoutVars>
          <dgm:bulletEnabled val="1"/>
        </dgm:presLayoutVars>
      </dgm:prSet>
      <dgm:spPr/>
    </dgm:pt>
    <dgm:pt modelId="{DCC70CBB-FDD5-4E94-9D8E-C612251E70BC}" type="pres">
      <dgm:prSet presAssocID="{F1B54894-B9FB-4864-977D-0D71D4F0E705}" presName="hSp" presStyleCnt="0"/>
      <dgm:spPr/>
    </dgm:pt>
    <dgm:pt modelId="{17CF3BFD-8B21-43FD-A39F-A037F7CA8409}" type="pres">
      <dgm:prSet presAssocID="{F1B54894-B9FB-4864-977D-0D71D4F0E705}" presName="vProcSp" presStyleCnt="0"/>
      <dgm:spPr/>
    </dgm:pt>
    <dgm:pt modelId="{B9C30710-54E2-4ED0-B4D7-2D9FC535D3B4}" type="pres">
      <dgm:prSet presAssocID="{F1B54894-B9FB-4864-977D-0D71D4F0E705}" presName="vSp1" presStyleCnt="0"/>
      <dgm:spPr/>
    </dgm:pt>
    <dgm:pt modelId="{24716D3F-8D3A-43F2-A121-AEF42363176A}" type="pres">
      <dgm:prSet presAssocID="{F1B54894-B9FB-4864-977D-0D71D4F0E705}" presName="simulatedConn" presStyleLbl="solidFgAcc1" presStyleIdx="1" presStyleCnt="3"/>
      <dgm:spPr/>
    </dgm:pt>
    <dgm:pt modelId="{062DEB03-FE34-4626-AAEF-CE0FC8C92448}" type="pres">
      <dgm:prSet presAssocID="{F1B54894-B9FB-4864-977D-0D71D4F0E705}" presName="vSp2" presStyleCnt="0"/>
      <dgm:spPr/>
    </dgm:pt>
    <dgm:pt modelId="{7480D454-D9E8-47B8-BE92-86D7F4D1CAEC}" type="pres">
      <dgm:prSet presAssocID="{F1B54894-B9FB-4864-977D-0D71D4F0E705}" presName="sibTrans" presStyleCnt="0"/>
      <dgm:spPr/>
    </dgm:pt>
    <dgm:pt modelId="{B77FC4C6-AD91-45F1-8032-2D41850193A0}" type="pres">
      <dgm:prSet presAssocID="{7E80CBE6-F93A-4891-8B92-79C129C8B3FB}" presName="compositeNode" presStyleCnt="0">
        <dgm:presLayoutVars>
          <dgm:bulletEnabled val="1"/>
        </dgm:presLayoutVars>
      </dgm:prSet>
      <dgm:spPr/>
    </dgm:pt>
    <dgm:pt modelId="{BED73016-983D-41F9-93F9-EC9B922E2628}" type="pres">
      <dgm:prSet presAssocID="{7E80CBE6-F93A-4891-8B92-79C129C8B3FB}" presName="bgRect" presStyleLbl="node1" presStyleIdx="2" presStyleCnt="4" custScaleY="143359"/>
      <dgm:spPr/>
    </dgm:pt>
    <dgm:pt modelId="{D5FA3E52-734E-4D2B-8210-CAC6E1A4A8FE}" type="pres">
      <dgm:prSet presAssocID="{7E80CBE6-F93A-4891-8B92-79C129C8B3FB}" presName="parentNode" presStyleLbl="node1" presStyleIdx="2" presStyleCnt="4">
        <dgm:presLayoutVars>
          <dgm:chMax val="0"/>
          <dgm:bulletEnabled val="1"/>
        </dgm:presLayoutVars>
      </dgm:prSet>
      <dgm:spPr/>
    </dgm:pt>
    <dgm:pt modelId="{5B52A079-90D4-4BA9-A2C1-E8272554C0EF}" type="pres">
      <dgm:prSet presAssocID="{7E80CBE6-F93A-4891-8B92-79C129C8B3FB}" presName="childNode" presStyleLbl="node1" presStyleIdx="2" presStyleCnt="4">
        <dgm:presLayoutVars>
          <dgm:bulletEnabled val="1"/>
        </dgm:presLayoutVars>
      </dgm:prSet>
      <dgm:spPr/>
    </dgm:pt>
    <dgm:pt modelId="{9211203F-0581-4FDF-9C35-FF926E4F1F7D}" type="pres">
      <dgm:prSet presAssocID="{D35D0A13-8D37-48D6-A065-AE82ECD95A77}" presName="hSp" presStyleCnt="0"/>
      <dgm:spPr/>
    </dgm:pt>
    <dgm:pt modelId="{318AD5C3-9BA2-4E33-9622-FBBC8BAAA87A}" type="pres">
      <dgm:prSet presAssocID="{D35D0A13-8D37-48D6-A065-AE82ECD95A77}" presName="vProcSp" presStyleCnt="0"/>
      <dgm:spPr/>
    </dgm:pt>
    <dgm:pt modelId="{C246F089-18E0-4930-B512-B45A833FDA09}" type="pres">
      <dgm:prSet presAssocID="{D35D0A13-8D37-48D6-A065-AE82ECD95A77}" presName="vSp1" presStyleCnt="0"/>
      <dgm:spPr/>
    </dgm:pt>
    <dgm:pt modelId="{141D3F70-AE97-4097-991F-7630EAB39CF8}" type="pres">
      <dgm:prSet presAssocID="{D35D0A13-8D37-48D6-A065-AE82ECD95A77}" presName="simulatedConn" presStyleLbl="solidFgAcc1" presStyleIdx="2" presStyleCnt="3"/>
      <dgm:spPr/>
    </dgm:pt>
    <dgm:pt modelId="{1E8B9D41-EACA-45E8-A73D-0574D93E1CF3}" type="pres">
      <dgm:prSet presAssocID="{D35D0A13-8D37-48D6-A065-AE82ECD95A77}" presName="vSp2" presStyleCnt="0"/>
      <dgm:spPr/>
    </dgm:pt>
    <dgm:pt modelId="{902982C3-2DF1-4982-9D15-10DBCED4CEE9}" type="pres">
      <dgm:prSet presAssocID="{D35D0A13-8D37-48D6-A065-AE82ECD95A77}" presName="sibTrans" presStyleCnt="0"/>
      <dgm:spPr/>
    </dgm:pt>
    <dgm:pt modelId="{88FD6087-C988-443A-9C69-5FE694F76EB4}" type="pres">
      <dgm:prSet presAssocID="{7AEBAFED-B7F9-4D70-BB1C-E9E8B42C234B}" presName="compositeNode" presStyleCnt="0">
        <dgm:presLayoutVars>
          <dgm:bulletEnabled val="1"/>
        </dgm:presLayoutVars>
      </dgm:prSet>
      <dgm:spPr/>
    </dgm:pt>
    <dgm:pt modelId="{C851885A-3576-4595-80CA-BFA946AF44B8}" type="pres">
      <dgm:prSet presAssocID="{7AEBAFED-B7F9-4D70-BB1C-E9E8B42C234B}" presName="bgRect" presStyleLbl="node1" presStyleIdx="3" presStyleCnt="4" custScaleY="144205"/>
      <dgm:spPr/>
    </dgm:pt>
    <dgm:pt modelId="{3AE648C6-DFD5-46B4-9918-E8DF38D5245F}" type="pres">
      <dgm:prSet presAssocID="{7AEBAFED-B7F9-4D70-BB1C-E9E8B42C234B}" presName="parentNode" presStyleLbl="node1" presStyleIdx="3" presStyleCnt="4">
        <dgm:presLayoutVars>
          <dgm:chMax val="0"/>
          <dgm:bulletEnabled val="1"/>
        </dgm:presLayoutVars>
      </dgm:prSet>
      <dgm:spPr/>
    </dgm:pt>
    <dgm:pt modelId="{0BE62DB3-A4E9-414D-9BDA-737F347E99EC}" type="pres">
      <dgm:prSet presAssocID="{7AEBAFED-B7F9-4D70-BB1C-E9E8B42C234B}" presName="childNode" presStyleLbl="node1" presStyleIdx="3" presStyleCnt="4">
        <dgm:presLayoutVars>
          <dgm:bulletEnabled val="1"/>
        </dgm:presLayoutVars>
      </dgm:prSet>
      <dgm:spPr/>
    </dgm:pt>
  </dgm:ptLst>
  <dgm:cxnLst>
    <dgm:cxn modelId="{49917C0B-F234-4F95-8F6F-6D25BB5F9613}" type="presOf" srcId="{8A237725-EB77-4EFC-958D-CF63E7B27C33}" destId="{F8CC7D30-FE48-48A1-A954-86681A968DBF}" srcOrd="0" destOrd="0" presId="urn:microsoft.com/office/officeart/2005/8/layout/hProcess7"/>
    <dgm:cxn modelId="{6000290E-733E-4EF7-80BA-4F67146211D4}" srcId="{F74C66CA-DAA9-400F-A024-AF0D301F2021}" destId="{DAF53855-F176-4BE4-84A7-60339725E5AE}" srcOrd="0" destOrd="0" parTransId="{264C4CC3-97F7-4B8A-97AF-702CE4F7FA2E}" sibTransId="{F30081B7-D2E6-49D3-8D7B-7EB5404910D1}"/>
    <dgm:cxn modelId="{29595B15-0DEE-4416-8260-CADAC54EC380}" type="presOf" srcId="{7AEBAFED-B7F9-4D70-BB1C-E9E8B42C234B}" destId="{3AE648C6-DFD5-46B4-9918-E8DF38D5245F}" srcOrd="1" destOrd="0" presId="urn:microsoft.com/office/officeart/2005/8/layout/hProcess7"/>
    <dgm:cxn modelId="{739DE71A-6C0E-4EEE-A8D2-65498BC69B80}" srcId="{7E80CBE6-F93A-4891-8B92-79C129C8B3FB}" destId="{596DA0D8-EEC1-491A-B90F-EB4C6E9CEA60}" srcOrd="0" destOrd="0" parTransId="{698B054C-91FA-4D81-B554-C08F0711B59F}" sibTransId="{6AAC3088-DFC8-4A60-83E4-6F4163088054}"/>
    <dgm:cxn modelId="{E3C52D1C-1F5B-4C00-8AF4-7DC63EA87C0F}" type="presOf" srcId="{7E80CBE6-F93A-4891-8B92-79C129C8B3FB}" destId="{BED73016-983D-41F9-93F9-EC9B922E2628}" srcOrd="0" destOrd="0" presId="urn:microsoft.com/office/officeart/2005/8/layout/hProcess7"/>
    <dgm:cxn modelId="{0B5F8122-FE5A-4BBF-A1DD-87DB54D42A65}" srcId="{DAF53855-F176-4BE4-84A7-60339725E5AE}" destId="{5EB35214-9849-434D-9DE1-EA33256D11C1}" srcOrd="0" destOrd="0" parTransId="{6BC20164-BBBB-4B11-B3DD-AE440D598DEC}" sibTransId="{9F57F6C9-D151-4329-9F46-B795BF046739}"/>
    <dgm:cxn modelId="{2C1EC431-14D1-4602-A95F-AD3776A5DB2E}" type="presOf" srcId="{552DED6C-77DB-4C52-B3A3-7FD100B55BE6}" destId="{75E173FD-25EB-4E2D-BC5A-D5B55CD3E663}" srcOrd="0" destOrd="0" presId="urn:microsoft.com/office/officeart/2005/8/layout/hProcess7"/>
    <dgm:cxn modelId="{1EF78338-AC56-49E1-BC37-659F12390BA8}" type="presOf" srcId="{7E80CBE6-F93A-4891-8B92-79C129C8B3FB}" destId="{D5FA3E52-734E-4D2B-8210-CAC6E1A4A8FE}" srcOrd="1" destOrd="0" presId="urn:microsoft.com/office/officeart/2005/8/layout/hProcess7"/>
    <dgm:cxn modelId="{6F99EC65-F3D0-46EB-AA69-B0C6C6D06E33}" type="presOf" srcId="{DAF53855-F176-4BE4-84A7-60339725E5AE}" destId="{2357B4C2-2575-4DC5-A581-5816C7AB8D6A}" srcOrd="0" destOrd="0" presId="urn:microsoft.com/office/officeart/2005/8/layout/hProcess7"/>
    <dgm:cxn modelId="{CFAD174A-ABC2-47ED-820D-7936ADD68B26}" srcId="{F74C66CA-DAA9-400F-A024-AF0D301F2021}" destId="{7AEBAFED-B7F9-4D70-BB1C-E9E8B42C234B}" srcOrd="3" destOrd="0" parTransId="{8B065B20-C106-4874-85F2-E437C1ECD905}" sibTransId="{B7ED43A9-BC4F-4322-BCA7-49A2634CDFC6}"/>
    <dgm:cxn modelId="{4CF03A4B-8DA8-49B3-99F2-6EC6419468AA}" srcId="{F74C66CA-DAA9-400F-A024-AF0D301F2021}" destId="{8A237725-EB77-4EFC-958D-CF63E7B27C33}" srcOrd="1" destOrd="0" parTransId="{6A450F44-DCFC-4049-B802-C10B24D5529A}" sibTransId="{F1B54894-B9FB-4864-977D-0D71D4F0E705}"/>
    <dgm:cxn modelId="{68720B6D-5710-4962-9119-F4A98B7A8C2B}" type="presOf" srcId="{7AEBAFED-B7F9-4D70-BB1C-E9E8B42C234B}" destId="{C851885A-3576-4595-80CA-BFA946AF44B8}" srcOrd="0" destOrd="0" presId="urn:microsoft.com/office/officeart/2005/8/layout/hProcess7"/>
    <dgm:cxn modelId="{C80D146D-1C3B-4DF5-9ADC-CB7976CB831D}" type="presOf" srcId="{7ECEA2E7-24BD-4B0A-A625-37097561484E}" destId="{0BE62DB3-A4E9-414D-9BDA-737F347E99EC}" srcOrd="0" destOrd="0" presId="urn:microsoft.com/office/officeart/2005/8/layout/hProcess7"/>
    <dgm:cxn modelId="{D5C44E73-B4A5-47D4-93A1-3D795E8FD125}" srcId="{F74C66CA-DAA9-400F-A024-AF0D301F2021}" destId="{7E80CBE6-F93A-4891-8B92-79C129C8B3FB}" srcOrd="2" destOrd="0" parTransId="{E1024B13-3933-4C98-8DCA-CF8BCA5660A1}" sibTransId="{D35D0A13-8D37-48D6-A065-AE82ECD95A77}"/>
    <dgm:cxn modelId="{C8584056-E059-45B2-87BC-0E1229B58511}" type="presOf" srcId="{5EB35214-9849-434D-9DE1-EA33256D11C1}" destId="{72DBB7FF-91EF-43F5-840C-8A5B52F031AB}" srcOrd="0" destOrd="0" presId="urn:microsoft.com/office/officeart/2005/8/layout/hProcess7"/>
    <dgm:cxn modelId="{4F293D7B-D89B-4B55-AA3F-F79313EF02D6}" srcId="{7AEBAFED-B7F9-4D70-BB1C-E9E8B42C234B}" destId="{7ECEA2E7-24BD-4B0A-A625-37097561484E}" srcOrd="0" destOrd="0" parTransId="{AA406978-D86A-44DC-AEA4-17037704BD4F}" sibTransId="{1A54A64D-0AEB-4667-9796-3FD0A231CAF9}"/>
    <dgm:cxn modelId="{ABDAAB7D-4D58-48F0-B580-D76A0A4D105C}" type="presOf" srcId="{596DA0D8-EEC1-491A-B90F-EB4C6E9CEA60}" destId="{5B52A079-90D4-4BA9-A2C1-E8272554C0EF}" srcOrd="0" destOrd="0" presId="urn:microsoft.com/office/officeart/2005/8/layout/hProcess7"/>
    <dgm:cxn modelId="{1116F48D-7E56-432C-BC94-E1DA8B1FAC43}" type="presOf" srcId="{8A237725-EB77-4EFC-958D-CF63E7B27C33}" destId="{8E1135BF-4F59-4CF5-B0B6-27962F014C2A}" srcOrd="1" destOrd="0" presId="urn:microsoft.com/office/officeart/2005/8/layout/hProcess7"/>
    <dgm:cxn modelId="{A953F0D9-D193-4A1C-971C-50A713FBF3BF}" type="presOf" srcId="{DAF53855-F176-4BE4-84A7-60339725E5AE}" destId="{0C3B443B-2012-44DE-90F9-68F5B154EF81}" srcOrd="1" destOrd="0" presId="urn:microsoft.com/office/officeart/2005/8/layout/hProcess7"/>
    <dgm:cxn modelId="{375DD1EC-C6AB-4C58-B06C-345F15CCE163}" type="presOf" srcId="{F74C66CA-DAA9-400F-A024-AF0D301F2021}" destId="{859FD8CA-4110-4F7D-B285-666424F5264A}" srcOrd="0" destOrd="0" presId="urn:microsoft.com/office/officeart/2005/8/layout/hProcess7"/>
    <dgm:cxn modelId="{B660F5F5-85EA-4CC4-91C4-860BD17182ED}" srcId="{8A237725-EB77-4EFC-958D-CF63E7B27C33}" destId="{552DED6C-77DB-4C52-B3A3-7FD100B55BE6}" srcOrd="0" destOrd="0" parTransId="{DB442CA7-97DF-4DFA-B2B1-8D185D1D2449}" sibTransId="{2E7E0971-493A-4D16-BE83-AAFFADF75DD0}"/>
    <dgm:cxn modelId="{4179FA59-6437-452A-AC23-F0E8CA5A7C91}" type="presParOf" srcId="{859FD8CA-4110-4F7D-B285-666424F5264A}" destId="{E8A81A05-C816-472A-BF6D-79B9BA842CC8}" srcOrd="0" destOrd="0" presId="urn:microsoft.com/office/officeart/2005/8/layout/hProcess7"/>
    <dgm:cxn modelId="{DC6C1CDA-55C1-46F7-A2D5-E13C4D0239CA}" type="presParOf" srcId="{E8A81A05-C816-472A-BF6D-79B9BA842CC8}" destId="{2357B4C2-2575-4DC5-A581-5816C7AB8D6A}" srcOrd="0" destOrd="0" presId="urn:microsoft.com/office/officeart/2005/8/layout/hProcess7"/>
    <dgm:cxn modelId="{D584C76E-FB69-44E0-99D2-FFFE59DFD3D9}" type="presParOf" srcId="{E8A81A05-C816-472A-BF6D-79B9BA842CC8}" destId="{0C3B443B-2012-44DE-90F9-68F5B154EF81}" srcOrd="1" destOrd="0" presId="urn:microsoft.com/office/officeart/2005/8/layout/hProcess7"/>
    <dgm:cxn modelId="{B6B05797-0093-4CCE-8F18-9E34BD363AAF}" type="presParOf" srcId="{E8A81A05-C816-472A-BF6D-79B9BA842CC8}" destId="{72DBB7FF-91EF-43F5-840C-8A5B52F031AB}" srcOrd="2" destOrd="0" presId="urn:microsoft.com/office/officeart/2005/8/layout/hProcess7"/>
    <dgm:cxn modelId="{42570275-46DB-4952-BEEA-A5DDEA61856A}" type="presParOf" srcId="{859FD8CA-4110-4F7D-B285-666424F5264A}" destId="{DFE3F07F-0FDF-4607-8D7C-378E01FE7052}" srcOrd="1" destOrd="0" presId="urn:microsoft.com/office/officeart/2005/8/layout/hProcess7"/>
    <dgm:cxn modelId="{4CB6C9E3-84B7-4219-961C-A453FC79274E}" type="presParOf" srcId="{859FD8CA-4110-4F7D-B285-666424F5264A}" destId="{B192C9E3-00E1-4AC6-A117-7A223648AF39}" srcOrd="2" destOrd="0" presId="urn:microsoft.com/office/officeart/2005/8/layout/hProcess7"/>
    <dgm:cxn modelId="{B596D6FA-B039-48A0-A6C9-AE3A14523683}" type="presParOf" srcId="{B192C9E3-00E1-4AC6-A117-7A223648AF39}" destId="{B4A123CC-BE74-456C-8524-F87D550AE641}" srcOrd="0" destOrd="0" presId="urn:microsoft.com/office/officeart/2005/8/layout/hProcess7"/>
    <dgm:cxn modelId="{E83BEC0B-F3E5-453F-8A8B-DC2A13255635}" type="presParOf" srcId="{B192C9E3-00E1-4AC6-A117-7A223648AF39}" destId="{E29EC95D-0F2B-42EF-86C4-614FD341238F}" srcOrd="1" destOrd="0" presId="urn:microsoft.com/office/officeart/2005/8/layout/hProcess7"/>
    <dgm:cxn modelId="{DB72F35D-364C-49C0-9001-D4EF0C9714D7}" type="presParOf" srcId="{B192C9E3-00E1-4AC6-A117-7A223648AF39}" destId="{62F8A5EB-AF6A-4716-8AEB-E2059A15AD73}" srcOrd="2" destOrd="0" presId="urn:microsoft.com/office/officeart/2005/8/layout/hProcess7"/>
    <dgm:cxn modelId="{F596820A-81EA-4901-AB6D-04AE8918F0FB}" type="presParOf" srcId="{859FD8CA-4110-4F7D-B285-666424F5264A}" destId="{27E751A6-6B8D-4518-BC6F-F9237E029468}" srcOrd="3" destOrd="0" presId="urn:microsoft.com/office/officeart/2005/8/layout/hProcess7"/>
    <dgm:cxn modelId="{C4C0102A-3D9B-4C45-971C-1962394B6E6C}" type="presParOf" srcId="{859FD8CA-4110-4F7D-B285-666424F5264A}" destId="{4685BAF1-AEB3-4F79-85CE-CD01D968DA7F}" srcOrd="4" destOrd="0" presId="urn:microsoft.com/office/officeart/2005/8/layout/hProcess7"/>
    <dgm:cxn modelId="{03A91D24-DCF1-48D2-A7AF-8860E49528CD}" type="presParOf" srcId="{4685BAF1-AEB3-4F79-85CE-CD01D968DA7F}" destId="{F8CC7D30-FE48-48A1-A954-86681A968DBF}" srcOrd="0" destOrd="0" presId="urn:microsoft.com/office/officeart/2005/8/layout/hProcess7"/>
    <dgm:cxn modelId="{F5854646-3C56-486F-904A-C1A1E31E5B52}" type="presParOf" srcId="{4685BAF1-AEB3-4F79-85CE-CD01D968DA7F}" destId="{8E1135BF-4F59-4CF5-B0B6-27962F014C2A}" srcOrd="1" destOrd="0" presId="urn:microsoft.com/office/officeart/2005/8/layout/hProcess7"/>
    <dgm:cxn modelId="{18706110-385C-4B9F-B2F6-732558BDABE7}" type="presParOf" srcId="{4685BAF1-AEB3-4F79-85CE-CD01D968DA7F}" destId="{75E173FD-25EB-4E2D-BC5A-D5B55CD3E663}" srcOrd="2" destOrd="0" presId="urn:microsoft.com/office/officeart/2005/8/layout/hProcess7"/>
    <dgm:cxn modelId="{B83F6DA3-B879-4B38-AF6A-9A43FD64E911}" type="presParOf" srcId="{859FD8CA-4110-4F7D-B285-666424F5264A}" destId="{DCC70CBB-FDD5-4E94-9D8E-C612251E70BC}" srcOrd="5" destOrd="0" presId="urn:microsoft.com/office/officeart/2005/8/layout/hProcess7"/>
    <dgm:cxn modelId="{C77F0853-77C4-4BDB-A56C-E66AE19ED340}" type="presParOf" srcId="{859FD8CA-4110-4F7D-B285-666424F5264A}" destId="{17CF3BFD-8B21-43FD-A39F-A037F7CA8409}" srcOrd="6" destOrd="0" presId="urn:microsoft.com/office/officeart/2005/8/layout/hProcess7"/>
    <dgm:cxn modelId="{620CC803-7D7B-4669-A73D-BE0D940C7071}" type="presParOf" srcId="{17CF3BFD-8B21-43FD-A39F-A037F7CA8409}" destId="{B9C30710-54E2-4ED0-B4D7-2D9FC535D3B4}" srcOrd="0" destOrd="0" presId="urn:microsoft.com/office/officeart/2005/8/layout/hProcess7"/>
    <dgm:cxn modelId="{73CA0789-BC20-4501-ACE9-A9AE467160AA}" type="presParOf" srcId="{17CF3BFD-8B21-43FD-A39F-A037F7CA8409}" destId="{24716D3F-8D3A-43F2-A121-AEF42363176A}" srcOrd="1" destOrd="0" presId="urn:microsoft.com/office/officeart/2005/8/layout/hProcess7"/>
    <dgm:cxn modelId="{FFAEEA61-E30F-4FB3-8C76-D0714E8C6C46}" type="presParOf" srcId="{17CF3BFD-8B21-43FD-A39F-A037F7CA8409}" destId="{062DEB03-FE34-4626-AAEF-CE0FC8C92448}" srcOrd="2" destOrd="0" presId="urn:microsoft.com/office/officeart/2005/8/layout/hProcess7"/>
    <dgm:cxn modelId="{7C7F2F1C-D652-42CD-BD53-44F0ECFCC1B5}" type="presParOf" srcId="{859FD8CA-4110-4F7D-B285-666424F5264A}" destId="{7480D454-D9E8-47B8-BE92-86D7F4D1CAEC}" srcOrd="7" destOrd="0" presId="urn:microsoft.com/office/officeart/2005/8/layout/hProcess7"/>
    <dgm:cxn modelId="{DC53274F-1A89-4317-BF55-69736F6B3B35}" type="presParOf" srcId="{859FD8CA-4110-4F7D-B285-666424F5264A}" destId="{B77FC4C6-AD91-45F1-8032-2D41850193A0}" srcOrd="8" destOrd="0" presId="urn:microsoft.com/office/officeart/2005/8/layout/hProcess7"/>
    <dgm:cxn modelId="{C03C479C-B380-4A61-95EE-62734F21EE4A}" type="presParOf" srcId="{B77FC4C6-AD91-45F1-8032-2D41850193A0}" destId="{BED73016-983D-41F9-93F9-EC9B922E2628}" srcOrd="0" destOrd="0" presId="urn:microsoft.com/office/officeart/2005/8/layout/hProcess7"/>
    <dgm:cxn modelId="{FD05A63B-32EC-486E-A82E-CE167C378046}" type="presParOf" srcId="{B77FC4C6-AD91-45F1-8032-2D41850193A0}" destId="{D5FA3E52-734E-4D2B-8210-CAC6E1A4A8FE}" srcOrd="1" destOrd="0" presId="urn:microsoft.com/office/officeart/2005/8/layout/hProcess7"/>
    <dgm:cxn modelId="{81F6721A-5F81-4540-97A8-08445C44FFCC}" type="presParOf" srcId="{B77FC4C6-AD91-45F1-8032-2D41850193A0}" destId="{5B52A079-90D4-4BA9-A2C1-E8272554C0EF}" srcOrd="2" destOrd="0" presId="urn:microsoft.com/office/officeart/2005/8/layout/hProcess7"/>
    <dgm:cxn modelId="{B8BB5806-3212-41D9-930B-22A14EB349EE}" type="presParOf" srcId="{859FD8CA-4110-4F7D-B285-666424F5264A}" destId="{9211203F-0581-4FDF-9C35-FF926E4F1F7D}" srcOrd="9" destOrd="0" presId="urn:microsoft.com/office/officeart/2005/8/layout/hProcess7"/>
    <dgm:cxn modelId="{13161785-690D-44A3-8DFC-89AF93A2C4ED}" type="presParOf" srcId="{859FD8CA-4110-4F7D-B285-666424F5264A}" destId="{318AD5C3-9BA2-4E33-9622-FBBC8BAAA87A}" srcOrd="10" destOrd="0" presId="urn:microsoft.com/office/officeart/2005/8/layout/hProcess7"/>
    <dgm:cxn modelId="{5B65F6FD-3883-495D-B64C-70D2A7C73A15}" type="presParOf" srcId="{318AD5C3-9BA2-4E33-9622-FBBC8BAAA87A}" destId="{C246F089-18E0-4930-B512-B45A833FDA09}" srcOrd="0" destOrd="0" presId="urn:microsoft.com/office/officeart/2005/8/layout/hProcess7"/>
    <dgm:cxn modelId="{9680D2AB-053A-4FAE-94FE-633E029FB1BB}" type="presParOf" srcId="{318AD5C3-9BA2-4E33-9622-FBBC8BAAA87A}" destId="{141D3F70-AE97-4097-991F-7630EAB39CF8}" srcOrd="1" destOrd="0" presId="urn:microsoft.com/office/officeart/2005/8/layout/hProcess7"/>
    <dgm:cxn modelId="{3A96C28B-6BA2-4CBE-AB61-F962FEFA2379}" type="presParOf" srcId="{318AD5C3-9BA2-4E33-9622-FBBC8BAAA87A}" destId="{1E8B9D41-EACA-45E8-A73D-0574D93E1CF3}" srcOrd="2" destOrd="0" presId="urn:microsoft.com/office/officeart/2005/8/layout/hProcess7"/>
    <dgm:cxn modelId="{8E0247C9-E687-4CFA-A2D8-40E8430C3965}" type="presParOf" srcId="{859FD8CA-4110-4F7D-B285-666424F5264A}" destId="{902982C3-2DF1-4982-9D15-10DBCED4CEE9}" srcOrd="11" destOrd="0" presId="urn:microsoft.com/office/officeart/2005/8/layout/hProcess7"/>
    <dgm:cxn modelId="{86B9BF2F-2A95-42DC-8947-D4491612721B}" type="presParOf" srcId="{859FD8CA-4110-4F7D-B285-666424F5264A}" destId="{88FD6087-C988-443A-9C69-5FE694F76EB4}" srcOrd="12" destOrd="0" presId="urn:microsoft.com/office/officeart/2005/8/layout/hProcess7"/>
    <dgm:cxn modelId="{4801101B-28DA-4EBB-AD9E-86281A91D485}" type="presParOf" srcId="{88FD6087-C988-443A-9C69-5FE694F76EB4}" destId="{C851885A-3576-4595-80CA-BFA946AF44B8}" srcOrd="0" destOrd="0" presId="urn:microsoft.com/office/officeart/2005/8/layout/hProcess7"/>
    <dgm:cxn modelId="{E748C7C2-0CC2-4D69-8982-8F7E6FA4FA38}" type="presParOf" srcId="{88FD6087-C988-443A-9C69-5FE694F76EB4}" destId="{3AE648C6-DFD5-46B4-9918-E8DF38D5245F}" srcOrd="1" destOrd="0" presId="urn:microsoft.com/office/officeart/2005/8/layout/hProcess7"/>
    <dgm:cxn modelId="{47EF40C1-1969-4FAB-8B2A-312A59FF3BA0}" type="presParOf" srcId="{88FD6087-C988-443A-9C69-5FE694F76EB4}" destId="{0BE62DB3-A4E9-414D-9BDA-737F347E99EC}"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7B4C2-2575-4DC5-A581-5816C7AB8D6A}">
      <dsp:nvSpPr>
        <dsp:cNvPr id="0" name=""/>
        <dsp:cNvSpPr/>
      </dsp:nvSpPr>
      <dsp:spPr>
        <a:xfrm>
          <a:off x="3289" y="835353"/>
          <a:ext cx="1978421" cy="3423579"/>
        </a:xfrm>
        <a:prstGeom prst="roundRect">
          <a:avLst>
            <a:gd name="adj" fmla="val 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endParaRPr lang="en-US" sz="2200" kern="1200" dirty="0"/>
        </a:p>
      </dsp:txBody>
      <dsp:txXfrm rot="16200000">
        <a:off x="-1202536" y="2041179"/>
        <a:ext cx="2807335" cy="395684"/>
      </dsp:txXfrm>
    </dsp:sp>
    <dsp:sp modelId="{72DBB7FF-91EF-43F5-840C-8A5B52F031AB}">
      <dsp:nvSpPr>
        <dsp:cNvPr id="0" name=""/>
        <dsp:cNvSpPr/>
      </dsp:nvSpPr>
      <dsp:spPr>
        <a:xfrm>
          <a:off x="398973" y="835353"/>
          <a:ext cx="1473924" cy="3423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Key Informant Interviews</a:t>
          </a:r>
        </a:p>
      </dsp:txBody>
      <dsp:txXfrm>
        <a:off x="398973" y="835353"/>
        <a:ext cx="1473924" cy="3423579"/>
      </dsp:txXfrm>
    </dsp:sp>
    <dsp:sp modelId="{F8CC7D30-FE48-48A1-A954-86681A968DBF}">
      <dsp:nvSpPr>
        <dsp:cNvPr id="0" name=""/>
        <dsp:cNvSpPr/>
      </dsp:nvSpPr>
      <dsp:spPr>
        <a:xfrm>
          <a:off x="2050955" y="835353"/>
          <a:ext cx="1978421" cy="3389084"/>
        </a:xfrm>
        <a:prstGeom prst="roundRect">
          <a:avLst>
            <a:gd name="adj" fmla="val 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US" sz="2200" kern="1200" dirty="0"/>
            <a:t> </a:t>
          </a:r>
        </a:p>
      </dsp:txBody>
      <dsp:txXfrm rot="16200000">
        <a:off x="859273" y="2027035"/>
        <a:ext cx="2779049" cy="395684"/>
      </dsp:txXfrm>
    </dsp:sp>
    <dsp:sp modelId="{E29EC95D-0F2B-42EF-86C4-614FD341238F}">
      <dsp:nvSpPr>
        <dsp:cNvPr id="0" name=""/>
        <dsp:cNvSpPr/>
      </dsp:nvSpPr>
      <dsp:spPr>
        <a:xfrm rot="5400000">
          <a:off x="1886420" y="2721955"/>
          <a:ext cx="348854" cy="296763"/>
        </a:xfrm>
        <a:prstGeom prst="flowChartExtra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E173FD-25EB-4E2D-BC5A-D5B55CD3E663}">
      <dsp:nvSpPr>
        <dsp:cNvPr id="0" name=""/>
        <dsp:cNvSpPr/>
      </dsp:nvSpPr>
      <dsp:spPr>
        <a:xfrm>
          <a:off x="2446640" y="835353"/>
          <a:ext cx="1473924" cy="33890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Stakeholder Survey</a:t>
          </a:r>
        </a:p>
      </dsp:txBody>
      <dsp:txXfrm>
        <a:off x="2446640" y="835353"/>
        <a:ext cx="1473924" cy="3389084"/>
      </dsp:txXfrm>
    </dsp:sp>
    <dsp:sp modelId="{BED73016-983D-41F9-93F9-EC9B922E2628}">
      <dsp:nvSpPr>
        <dsp:cNvPr id="0" name=""/>
        <dsp:cNvSpPr/>
      </dsp:nvSpPr>
      <dsp:spPr>
        <a:xfrm>
          <a:off x="4098622" y="835353"/>
          <a:ext cx="1978421" cy="3403494"/>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US" sz="2200" kern="1200" dirty="0"/>
            <a:t> </a:t>
          </a:r>
        </a:p>
      </dsp:txBody>
      <dsp:txXfrm rot="16200000">
        <a:off x="2901031" y="2032944"/>
        <a:ext cx="2790865" cy="395684"/>
      </dsp:txXfrm>
    </dsp:sp>
    <dsp:sp modelId="{24716D3F-8D3A-43F2-A121-AEF42363176A}">
      <dsp:nvSpPr>
        <dsp:cNvPr id="0" name=""/>
        <dsp:cNvSpPr/>
      </dsp:nvSpPr>
      <dsp:spPr>
        <a:xfrm rot="5400000">
          <a:off x="3934087" y="2721955"/>
          <a:ext cx="348854" cy="296763"/>
        </a:xfrm>
        <a:prstGeom prst="flowChartExtra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52A079-90D4-4BA9-A2C1-E8272554C0EF}">
      <dsp:nvSpPr>
        <dsp:cNvPr id="0" name=""/>
        <dsp:cNvSpPr/>
      </dsp:nvSpPr>
      <dsp:spPr>
        <a:xfrm>
          <a:off x="4494306" y="835353"/>
          <a:ext cx="1473924" cy="340349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In-Person Meeting July 2016</a:t>
          </a:r>
        </a:p>
      </dsp:txBody>
      <dsp:txXfrm>
        <a:off x="4494306" y="835353"/>
        <a:ext cx="1473924" cy="3403494"/>
      </dsp:txXfrm>
    </dsp:sp>
    <dsp:sp modelId="{C851885A-3576-4595-80CA-BFA946AF44B8}">
      <dsp:nvSpPr>
        <dsp:cNvPr id="0" name=""/>
        <dsp:cNvSpPr/>
      </dsp:nvSpPr>
      <dsp:spPr>
        <a:xfrm>
          <a:off x="6146289" y="835353"/>
          <a:ext cx="1978421" cy="3423579"/>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endParaRPr lang="en-US" sz="2200" kern="1200" dirty="0"/>
        </a:p>
      </dsp:txBody>
      <dsp:txXfrm rot="16200000">
        <a:off x="4940463" y="2041179"/>
        <a:ext cx="2807335" cy="395684"/>
      </dsp:txXfrm>
    </dsp:sp>
    <dsp:sp modelId="{141D3F70-AE97-4097-991F-7630EAB39CF8}">
      <dsp:nvSpPr>
        <dsp:cNvPr id="0" name=""/>
        <dsp:cNvSpPr/>
      </dsp:nvSpPr>
      <dsp:spPr>
        <a:xfrm rot="5400000">
          <a:off x="5981753" y="2721955"/>
          <a:ext cx="348854" cy="296763"/>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E62DB3-A4E9-414D-9BDA-737F347E99EC}">
      <dsp:nvSpPr>
        <dsp:cNvPr id="0" name=""/>
        <dsp:cNvSpPr/>
      </dsp:nvSpPr>
      <dsp:spPr>
        <a:xfrm>
          <a:off x="6541973" y="835353"/>
          <a:ext cx="1473924" cy="3423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Prioritize Strategies</a:t>
          </a:r>
        </a:p>
      </dsp:txBody>
      <dsp:txXfrm>
        <a:off x="6541973" y="835353"/>
        <a:ext cx="1473924" cy="34235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0.66964</cdr:x>
      <cdr:y>0.10102</cdr:y>
    </cdr:from>
    <cdr:to>
      <cdr:x>0.80357</cdr:x>
      <cdr:y>0.16836</cdr:y>
    </cdr:to>
    <cdr:sp macro="" textlink="">
      <cdr:nvSpPr>
        <cdr:cNvPr id="4" name="TextBox 3"/>
        <cdr:cNvSpPr txBox="1"/>
      </cdr:nvSpPr>
      <cdr:spPr>
        <a:xfrm xmlns:a="http://schemas.openxmlformats.org/drawingml/2006/main">
          <a:off x="5715000" y="457200"/>
          <a:ext cx="1143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rgbClr val="00B050"/>
              </a:solidFill>
            </a:rPr>
            <a:t>70% </a:t>
          </a:r>
          <a:r>
            <a:rPr lang="en-US" sz="900" b="1" dirty="0">
              <a:solidFill>
                <a:srgbClr val="00B050"/>
              </a:solidFill>
            </a:rPr>
            <a:t>Target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D9998-23C4-4374-A293-0A6A93EDB9C1}" type="datetimeFigureOut">
              <a:rPr lang="en-US" smtClean="0"/>
              <a:t>7/11/2017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41F28-1567-4469-9C1C-81EDE199C02B}" type="slidenum">
              <a:rPr lang="en-US" smtClean="0"/>
              <a:t>‹#›</a:t>
            </a:fld>
            <a:endParaRPr lang="en-US"/>
          </a:p>
        </p:txBody>
      </p:sp>
    </p:spTree>
    <p:extLst>
      <p:ext uri="{BB962C8B-B14F-4D97-AF65-F5344CB8AC3E}">
        <p14:creationId xmlns:p14="http://schemas.microsoft.com/office/powerpoint/2010/main" val="6282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dirty="0"/>
          </a:p>
        </p:txBody>
      </p:sp>
    </p:spTree>
    <p:extLst>
      <p:ext uri="{BB962C8B-B14F-4D97-AF65-F5344CB8AC3E}">
        <p14:creationId xmlns:p14="http://schemas.microsoft.com/office/powerpoint/2010/main" val="842834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Deaths due to heart attacks and strokes have been declining steadily for the last 40 years, which can be attributed to both changes in the environment (such as having fewer people smoking) and to improvements in clinical care (such as improved care for those having a stroke and medication use for those with high blood pressure and high cholesterol).</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graph shows the rate of cardiovascular deaths since 2000, and you can see that there is a flattening (or lessening) of the decline. The flattening of the decline is worrying and warrants focusing the Million Hearts® initiative on priorities and strategies to reverse this troubling trend.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0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prevent 1 million heart attacks and strokes by 2022, we need to focus on three key priorities: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Keeping people healthy</a:t>
            </a:r>
            <a:r>
              <a:rPr lang="en-US" sz="1200" kern="1200" dirty="0">
                <a:solidFill>
                  <a:schemeClr val="tx1"/>
                </a:solidFill>
                <a:effectLst/>
                <a:latin typeface="+mn-lt"/>
                <a:ea typeface="+mn-ea"/>
                <a:cs typeface="+mn-cs"/>
              </a:rPr>
              <a:t> by making changes to the environments in which people live, learn, work, and play to make it easier for people to make healthy choices.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Optimizing care</a:t>
            </a:r>
            <a:r>
              <a:rPr lang="en-US" sz="1200" kern="1200" dirty="0">
                <a:solidFill>
                  <a:schemeClr val="tx1"/>
                </a:solidFill>
                <a:effectLst/>
                <a:latin typeface="+mn-lt"/>
                <a:ea typeface="+mn-ea"/>
                <a:cs typeface="+mn-cs"/>
              </a:rPr>
              <a:t> so that those with and at risk for cardiovascular disease receive the services and acquire the skills needed to reduce the likelihood of having a heart attack or stroke.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Improving outcomes for priority populations</a:t>
            </a:r>
            <a:r>
              <a:rPr lang="en-US" sz="1200" kern="1200" dirty="0">
                <a:solidFill>
                  <a:schemeClr val="tx1"/>
                </a:solidFill>
                <a:effectLst/>
                <a:latin typeface="+mn-lt"/>
                <a:ea typeface="+mn-ea"/>
                <a:cs typeface="+mn-cs"/>
              </a:rPr>
              <a:t> who suffer worse outcomes of cardiovascular disease and where there is evidence and the opportunity to make a significant impact.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E0BF7-5B15-4DCA-AE24-8E2BDC6AA0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5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Bold and specific action is needed if we are to prevent 1 million events.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Preventing 1 million events is possible by achieving a 20% reduction in sodium, smoking, and physical inactivity in our communities.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health care contribution to the million or more comes from achieving 80% performance on key clinical quality measures of cardiovascular care, the ABCS:  </a:t>
            </a:r>
          </a:p>
          <a:p>
            <a:pPr lvl="0"/>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spirin use or other anticoagulants as appropriate, </a:t>
            </a:r>
          </a:p>
          <a:p>
            <a:pPr lvl="0"/>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lood pressure control,</a:t>
            </a:r>
          </a:p>
          <a:p>
            <a:pPr lvl="0"/>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holesterol management, and </a:t>
            </a:r>
          </a:p>
          <a:p>
            <a:pPr lvl="0"/>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moking cessation.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less than 30% of those eligible for cardiac rehabilitation being referred and enrolled, the goal for cardiac rehab has been set at participation rates of 70%. Achieving this 5-year goal would prevent 25,000 deaths and 180,000 hospitalizations annually.</a:t>
            </a:r>
            <a:r>
              <a:rPr lang="en-US" sz="1200" b="1" kern="1200" baseline="30000" dirty="0">
                <a:solidFill>
                  <a:schemeClr val="tx1"/>
                </a:solidFill>
                <a:effectLst/>
                <a:latin typeface="+mn-lt"/>
                <a:ea typeface="+mn-ea"/>
                <a:cs typeface="+mn-cs"/>
              </a:rPr>
              <a:t>5 </a:t>
            </a:r>
            <a:r>
              <a:rPr lang="en-US" sz="1200" b="1" kern="1200" baseline="0" dirty="0">
                <a:solidFill>
                  <a:schemeClr val="tx1"/>
                </a:solidFill>
                <a:effectLst/>
                <a:latin typeface="+mn-lt"/>
                <a:ea typeface="+mn-ea"/>
                <a:cs typeface="+mn-cs"/>
              </a:rPr>
              <a:t> 5.1% of SD adults have had a hear attack (2014)</a:t>
            </a:r>
            <a:endParaRPr lang="en-US" sz="1200" b="1" kern="1200" baseline="300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Helping people practice healthy habits starts in the community, with good design, ready access, and peer group activities, and is reinforced by clinicians who equip and empower their patients to adopt heart-healthy behaviors.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certain populations suffer worse cardiovascular outcomes, and while the reasons for these disparities are complex, effective interventions are now available to help narrow these gaps. Therefore, “improving outcomes for priority populations” has been established as a new priority for this phase of the initiative.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B6C35-5F74-4C23-A760-A8B994C3E5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944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get to the goal of a 20% reduction in sodium intake, smoking, and physical inactivity, we must focus our collective efforts on effective public health strategies.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Strong evidence suggests local food procurement policies can enhance consumer choice for lower sodium foods, while encouraging more producers to offer lower sodium alternatives.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Smoke-free spaces and pricing approaches are effective in driving down tobacco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there is promising evidence that increasing access to places for physical activity, designing communities and streets with physical activity in mind, and peer support–type walking groups can help more individuals increase their physical activity level.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753D7-F08A-4482-AD0E-564F1E8B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Likewise, in order to achieve excellence in clinical care, we need to focus on effective health care strategies.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Evidence has shown that high performers excel in the use of: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Teams, </a:t>
            </a:r>
            <a:r>
              <a:rPr lang="en-US" sz="1200" kern="1200" dirty="0">
                <a:solidFill>
                  <a:schemeClr val="tx1"/>
                </a:solidFill>
                <a:effectLst/>
                <a:latin typeface="+mn-lt"/>
                <a:ea typeface="+mn-ea"/>
                <a:cs typeface="+mn-cs"/>
              </a:rPr>
              <a:t>including pharmacists, nurses, community health workers, and cardiac rehab teams. The nation needs everyone working at the top of their license and abilities.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Technology, </a:t>
            </a:r>
            <a:r>
              <a:rPr lang="en-US" sz="1200" kern="1200" dirty="0">
                <a:solidFill>
                  <a:schemeClr val="tx1"/>
                </a:solidFill>
                <a:effectLst/>
                <a:latin typeface="+mn-lt"/>
                <a:ea typeface="+mn-ea"/>
                <a:cs typeface="+mn-cs"/>
              </a:rPr>
              <a:t>such as electronic health records that include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clinical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decision support, patient portals, e- and default referrals, registries, and algorithms to find gaps in care.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Processes </a:t>
            </a:r>
            <a:r>
              <a:rPr lang="en-US" sz="1200" kern="1200" dirty="0">
                <a:solidFill>
                  <a:schemeClr val="tx1"/>
                </a:solidFill>
                <a:effectLst/>
                <a:latin typeface="+mn-lt"/>
                <a:ea typeface="+mn-ea"/>
                <a:cs typeface="+mn-cs"/>
              </a:rPr>
              <a:t>that ensure quality care, such as treatment protocols; daily huddles of the medical team; scorecards that show performance status on the ABCS;  proactive outreach to patients about their risks, such as uncontrolled high blood pressure; and finding patients with undiagnosed high blood pressure, high cholesterol, or tobacco use.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Patient and family supports</a:t>
            </a:r>
            <a:r>
              <a:rPr lang="en-US" sz="1200" kern="1200" dirty="0">
                <a:solidFill>
                  <a:schemeClr val="tx1"/>
                </a:solidFill>
                <a:effectLst/>
                <a:latin typeface="+mn-lt"/>
                <a:ea typeface="+mn-ea"/>
                <a:cs typeface="+mn-cs"/>
              </a:rPr>
              <a:t>, such as training in self-measured blood pressure monitoring; problem-solving in medication adherence; counseling on nutrition, physical activity, tobacco cessation, and avoiding exposure to particulate matter (also known as particle pollution); and systematic referrals to community-based physical activity and cardiac rehab programs.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753D7-F08A-4482-AD0E-564F1E8B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514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Million Hearts® can help you take action to reach these goals and implement these strategies. The initiative’s website offers many resources and tools designed to help partners take action to reach the goals of Million Hearts®.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include </a:t>
            </a:r>
            <a:r>
              <a:rPr lang="en-US" sz="1200" b="1" u="sng" kern="1200" dirty="0">
                <a:solidFill>
                  <a:schemeClr val="tx1"/>
                </a:solidFill>
                <a:effectLst/>
                <a:latin typeface="+mn-lt"/>
                <a:ea typeface="+mn-ea"/>
                <a:cs typeface="+mn-cs"/>
              </a:rPr>
              <a:t>Action Guides</a:t>
            </a:r>
            <a:r>
              <a:rPr lang="en-US" sz="1200" kern="1200" dirty="0">
                <a:solidFill>
                  <a:schemeClr val="tx1"/>
                </a:solidFill>
                <a:effectLst/>
                <a:latin typeface="+mn-lt"/>
                <a:ea typeface="+mn-ea"/>
                <a:cs typeface="+mn-cs"/>
              </a:rPr>
              <a:t> on hypertension control, self-measured blood pressure monitoring (SMBP), tobacco cessation, and medication adherence; </a:t>
            </a:r>
            <a:r>
              <a:rPr lang="en-US" sz="1200" b="1" u="sng" kern="1200" dirty="0">
                <a:solidFill>
                  <a:schemeClr val="tx1"/>
                </a:solidFill>
                <a:effectLst/>
                <a:latin typeface="+mn-lt"/>
                <a:ea typeface="+mn-ea"/>
                <a:cs typeface="+mn-cs"/>
              </a:rPr>
              <a:t>protocols for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hypertension treatment, tobacco cessation, and cholesterol management; </a:t>
            </a:r>
            <a:r>
              <a:rPr lang="en-US" sz="1200" b="1" u="sng" kern="1200" dirty="0">
                <a:solidFill>
                  <a:schemeClr val="tx1"/>
                </a:solidFill>
                <a:effectLst/>
                <a:latin typeface="+mn-lt"/>
                <a:ea typeface="+mn-ea"/>
                <a:cs typeface="+mn-cs"/>
              </a:rPr>
              <a:t>tools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Hypertension Prevalence Estimator and the ASCVD Risk Estimator; resources related to using </a:t>
            </a:r>
            <a:r>
              <a:rPr lang="en-US" sz="1200" b="1" u="sng" kern="1200" dirty="0">
                <a:solidFill>
                  <a:schemeClr val="tx1"/>
                </a:solidFill>
                <a:effectLst/>
                <a:latin typeface="+mn-lt"/>
                <a:ea typeface="+mn-ea"/>
                <a:cs typeface="+mn-cs"/>
              </a:rPr>
              <a:t>Health IT</a:t>
            </a:r>
            <a:r>
              <a:rPr lang="en-US" sz="1200" kern="1200" dirty="0">
                <a:solidFill>
                  <a:schemeClr val="tx1"/>
                </a:solidFill>
                <a:effectLst/>
                <a:latin typeface="+mn-lt"/>
                <a:ea typeface="+mn-ea"/>
                <a:cs typeface="+mn-cs"/>
              </a:rPr>
              <a:t>; information on </a:t>
            </a:r>
            <a:r>
              <a:rPr lang="en-US" sz="1200" b="1" u="sng" kern="1200" dirty="0">
                <a:solidFill>
                  <a:schemeClr val="tx1"/>
                </a:solidFill>
                <a:effectLst/>
                <a:latin typeface="+mn-lt"/>
                <a:ea typeface="+mn-ea"/>
                <a:cs typeface="+mn-cs"/>
              </a:rPr>
              <a:t>Clinical Quality Measures,</a:t>
            </a:r>
            <a:r>
              <a:rPr lang="en-US" sz="1200" kern="1200" dirty="0">
                <a:solidFill>
                  <a:schemeClr val="tx1"/>
                </a:solidFill>
                <a:effectLst/>
                <a:latin typeface="+mn-lt"/>
                <a:ea typeface="+mn-ea"/>
                <a:cs typeface="+mn-cs"/>
              </a:rPr>
              <a:t> including the measures themselves and a clinical quality measures dashboard; and </a:t>
            </a:r>
            <a:r>
              <a:rPr lang="en-US" sz="1200" b="1" u="sng" kern="1200" dirty="0">
                <a:solidFill>
                  <a:schemeClr val="tx1"/>
                </a:solidFill>
                <a:effectLst/>
                <a:latin typeface="+mn-lt"/>
                <a:ea typeface="+mn-ea"/>
                <a:cs typeface="+mn-cs"/>
              </a:rPr>
              <a:t>consumer resources and tools.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learn more about the audience and purpose of each of these resources, please visit the Million Hearts® website at millionhearts.hhs.gov.</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331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Cynthia, </a:t>
            </a:r>
            <a:r>
              <a:rPr lang="en-US" sz="1200" kern="1200" dirty="0" err="1">
                <a:solidFill>
                  <a:schemeClr val="tx1"/>
                </a:solidFill>
                <a:effectLst/>
                <a:latin typeface="+mn-lt"/>
                <a:ea typeface="+mn-ea"/>
                <a:cs typeface="+mn-cs"/>
              </a:rPr>
              <a:t>Shaquana</a:t>
            </a:r>
            <a:r>
              <a:rPr lang="en-US" sz="1200" kern="1200" dirty="0">
                <a:solidFill>
                  <a:schemeClr val="tx1"/>
                </a:solidFill>
                <a:effectLst/>
                <a:latin typeface="+mn-lt"/>
                <a:ea typeface="+mn-ea"/>
                <a:cs typeface="+mn-cs"/>
              </a:rPr>
              <a:t>, and Dina. We hope that some of you see your organizations in the actions already presented today. For those of you for whom the sector or focus is different, we are working on other examples like these.</a:t>
            </a:r>
            <a:r>
              <a:rPr lang="en-US" sz="1200" kern="1200" baseline="0" dirty="0">
                <a:solidFill>
                  <a:schemeClr val="tx1"/>
                </a:solidFill>
                <a:effectLst/>
                <a:latin typeface="+mn-lt"/>
                <a:ea typeface="+mn-ea"/>
                <a:cs typeface="+mn-cs"/>
              </a:rPr>
              <a:t> We have pulled just a few of many example actions partner can take and paired them with resources and examples of each. A collection of actions like this, appropriate to your organization and aligned with your mission and goals, will serve as a commitment to MH.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For example, hospitals can work on healthy food and beverage choices, implement smoke-free policies, and institute cardiac rehab ‘opt out’ referral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762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a:t>
            </a:r>
            <a:r>
              <a:rPr lang="en-US" baseline="0" dirty="0"/>
              <a:t> of actions employers can take: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20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a:t>
            </a:r>
            <a:r>
              <a:rPr lang="en-US" baseline="0" dirty="0"/>
              <a:t> care teams can: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002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Spread the word, share with your networks, and check out the resources and tools on the Million Hearts® website.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125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Million Hearts® is a national initiative that aims to prevent 1 million heart attacks, strokes, and other cardiovascular events* over the next five years.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national initiative is co-led by the Centers for Disease Control and Prevention and the Centers for Medicare and Medicaid Services and carried out by a variety of governmental and non-governmental partners at local, state, and federal levels.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Million Hearts® provides a platform to shine light on a selection of evidence-based strategies for cardiovascular disease prevention, and serves as a learning lab and repository of tools, protocols, and resources for partners to use to implement these strategies. The only way we—as a nation—will meet these goals is through the collective and focused action of a variety of partners. In short, Million Hearts® provides the foundation and tools, and the Million Hearts® partners build the house.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0000"/>
                </a:solidFill>
                <a:effectLst/>
                <a:latin typeface="+mn-lt"/>
                <a:ea typeface="+mn-ea"/>
                <a:cs typeface="+mn-cs"/>
              </a:rPr>
              <a:t>*Within the Million Hearts® initiative, for plain language purposes, we often say “heart attacks and strokes,” but the definition of prevented cardiovascular events that we track is broader than that and includes deaths, hospitalizations, and emergency room visits from heart attack, stroke, transient ischemic attack, and heart failure, as well as other cardiovascular events.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622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a:t>
            </a:r>
          </a:p>
          <a:p>
            <a:endParaRPr lang="en-US" dirty="0"/>
          </a:p>
          <a:p>
            <a:r>
              <a:rPr lang="en-US" sz="1200" kern="1200" dirty="0">
                <a:solidFill>
                  <a:schemeClr val="tx1"/>
                </a:solidFill>
                <a:effectLst/>
                <a:latin typeface="+mn-lt"/>
                <a:ea typeface="+mn-ea"/>
                <a:cs typeface="+mn-cs"/>
              </a:rPr>
              <a:t>If you are presenting to organizational chapters or </a:t>
            </a:r>
            <a:r>
              <a:rPr lang="en-US" sz="1200" kern="1200" dirty="0" err="1">
                <a:solidFill>
                  <a:schemeClr val="tx1"/>
                </a:solidFill>
                <a:effectLst/>
                <a:latin typeface="+mn-lt"/>
                <a:ea typeface="+mn-ea"/>
                <a:cs typeface="+mn-cs"/>
              </a:rPr>
              <a:t>suborganizations</a:t>
            </a:r>
            <a:r>
              <a:rPr lang="en-US" sz="1200" kern="1200" dirty="0">
                <a:solidFill>
                  <a:schemeClr val="tx1"/>
                </a:solidFill>
                <a:effectLst/>
                <a:latin typeface="+mn-lt"/>
                <a:ea typeface="+mn-ea"/>
                <a:cs typeface="+mn-cs"/>
              </a:rPr>
              <a:t> that manage their own website(s), please pitch this resource on behalf of Million Hearts® using this slide and the language provided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easy first step to support Million Hearts® is to embed the Million Hearts® microsite on your organization’s webpage. It’s an easy and cost-free way to make high-impact and up-to-date Million Hearts® clinical resources—including evidence-based protocols, action guides, quality improvement tools, and other featured resources and references—available to your clinical audiences.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organization has already embedded the microsite, feel free to feature a print screen of your webpage with the microsite and share this resource by stating, “We feature the Million Hearts® for Clinicians microsite on our website at _____. Please direct our partnered clinicians to this webpage for their convenience in reviewing the Million Hearts® messages and tools they can use in their delivery of care.”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2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44095-32C5-498B-B76B-10ED8C3447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8728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44095-32C5-498B-B76B-10ED8C3447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54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2000" indent="-292100">
              <a:defRPr>
                <a:solidFill>
                  <a:schemeClr val="tx1"/>
                </a:solidFill>
                <a:latin typeface="Calibri" panose="020F0502020204030204" pitchFamily="34" charset="0"/>
                <a:ea typeface="MS PGothic" panose="020B0600070205080204" pitchFamily="34" charset="-128"/>
              </a:defRPr>
            </a:lvl2pPr>
            <a:lvl3pPr marL="1173163" indent="-233363">
              <a:defRPr>
                <a:solidFill>
                  <a:schemeClr val="tx1"/>
                </a:solidFill>
                <a:latin typeface="Calibri" panose="020F0502020204030204" pitchFamily="34" charset="0"/>
                <a:ea typeface="MS PGothic" panose="020B0600070205080204" pitchFamily="34" charset="-128"/>
              </a:defRPr>
            </a:lvl3pPr>
            <a:lvl4pPr marL="1643063" indent="-233363">
              <a:defRPr>
                <a:solidFill>
                  <a:schemeClr val="tx1"/>
                </a:solidFill>
                <a:latin typeface="Calibri" panose="020F0502020204030204" pitchFamily="34" charset="0"/>
                <a:ea typeface="MS PGothic" panose="020B0600070205080204" pitchFamily="34" charset="-128"/>
              </a:defRPr>
            </a:lvl4pPr>
            <a:lvl5pPr marL="2112963" indent="-233363">
              <a:defRPr>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366F4715-EB6C-4D5C-AE3B-754575F7692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06372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altLang="en-US" dirty="0"/>
              <a:t>Set tone – here is our mission</a:t>
            </a:r>
          </a:p>
          <a:p>
            <a:pPr>
              <a:buFont typeface="Arial" panose="020B0604020202020204" pitchFamily="34" charset="0"/>
              <a:buNone/>
              <a:defRPr/>
            </a:pPr>
            <a:endParaRPr lang="en-US" altLang="en-US" dirty="0"/>
          </a:p>
          <a:p>
            <a:pPr marL="171450" indent="-171450">
              <a:buFont typeface="Arial" panose="020B0604020202020204" pitchFamily="34" charset="0"/>
              <a:buChar char="•"/>
              <a:defRPr/>
            </a:pPr>
            <a:r>
              <a:rPr lang="en-US" altLang="en-US" dirty="0"/>
              <a:t>Our 2020 impact goal </a:t>
            </a:r>
          </a:p>
          <a:p>
            <a:pPr>
              <a:buFont typeface="Arial" panose="020B0604020202020204" pitchFamily="34" charset="0"/>
              <a:buNone/>
              <a:defRPr/>
            </a:pPr>
            <a:endParaRPr lang="en-US" altLang="en-US" dirty="0"/>
          </a:p>
          <a:p>
            <a:pPr marL="171450" indent="-171450">
              <a:buFont typeface="Arial" panose="020B0604020202020204" pitchFamily="34" charset="0"/>
              <a:buChar char="•"/>
              <a:defRPr/>
            </a:pPr>
            <a:r>
              <a:rPr lang="en-US" altLang="en-US" dirty="0"/>
              <a:t>Factors we are looking at to get at </a:t>
            </a:r>
            <a:r>
              <a:rPr lang="en-US" altLang="en-US" dirty="0">
                <a:latin typeface="Times New Roman" panose="02020603050405020304" pitchFamily="18" charset="0"/>
                <a:cs typeface="Times New Roman" panose="02020603050405020304" pitchFamily="18" charset="0"/>
              </a:rPr>
              <a:t>improved cardiovascular health of all Americans by 2020</a:t>
            </a:r>
          </a:p>
          <a:p>
            <a:pPr>
              <a:defRPr/>
            </a:pPr>
            <a:r>
              <a:rPr lang="en-US" altLang="en-US" dirty="0">
                <a:latin typeface="Times New Roman" panose="02020603050405020304" pitchFamily="18" charset="0"/>
                <a:cs typeface="Times New Roman" panose="02020603050405020304" pitchFamily="18" charset="0"/>
              </a:rPr>
              <a:t>	- A mixture of health factors and health behaviors – otherwise known as life simple 7:</a:t>
            </a:r>
          </a:p>
          <a:p>
            <a:pPr>
              <a:defRPr/>
            </a:pPr>
            <a:r>
              <a:rPr lang="en-US" altLang="en-US" dirty="0">
                <a:latin typeface="Times New Roman" panose="02020603050405020304" pitchFamily="18" charset="0"/>
                <a:cs typeface="Times New Roman" panose="02020603050405020304" pitchFamily="18" charset="0"/>
              </a:rPr>
              <a:t>	- Smoking, physical activity, health diet, </a:t>
            </a:r>
            <a:r>
              <a:rPr lang="en-US" altLang="en-US" dirty="0" err="1">
                <a:latin typeface="Times New Roman" panose="02020603050405020304" pitchFamily="18" charset="0"/>
                <a:cs typeface="Times New Roman" panose="02020603050405020304" pitchFamily="18" charset="0"/>
              </a:rPr>
              <a:t>bmi</a:t>
            </a:r>
            <a:r>
              <a:rPr lang="en-US" altLang="en-US" dirty="0">
                <a:latin typeface="Times New Roman" panose="02020603050405020304" pitchFamily="18" charset="0"/>
                <a:cs typeface="Times New Roman" panose="02020603050405020304" pitchFamily="18" charset="0"/>
              </a:rPr>
              <a:t>, cholesterol, blood pressure, glucose</a:t>
            </a:r>
          </a:p>
          <a:p>
            <a:pPr marL="628650" lvl="1" indent="-171450">
              <a:buFont typeface="Arial" panose="020B0604020202020204" pitchFamily="34" charset="0"/>
              <a:buChar char="•"/>
              <a:defRPr/>
            </a:pPr>
            <a:endParaRPr lang="en-US" alt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defRPr/>
            </a:pPr>
            <a:endParaRPr lang="en-US" altLang="en-US" dirty="0"/>
          </a:p>
          <a:p>
            <a:pPr>
              <a:defRPr/>
            </a:pPr>
            <a:endParaRPr lang="en-US" altLang="en-US" dirty="0"/>
          </a:p>
          <a:p>
            <a:pPr>
              <a:defRPr/>
            </a:pPr>
            <a:endParaRPr lang="en-US" altLang="en-US" dirty="0"/>
          </a:p>
          <a:p>
            <a:pPr>
              <a:defRPr/>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F964788E-88AE-4E87-ADF2-665368CAC9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69282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Structure</a:t>
            </a:r>
          </a:p>
          <a:p>
            <a:r>
              <a:rPr lang="en-US" altLang="en-US"/>
              <a:t>Headquarters Dallas</a:t>
            </a:r>
          </a:p>
          <a:p>
            <a:r>
              <a:rPr lang="en-US" altLang="en-US"/>
              <a:t>seven affiliates</a:t>
            </a:r>
          </a:p>
          <a:p>
            <a:r>
              <a:rPr lang="en-US" altLang="en-US"/>
              <a:t>3,000 staff members; </a:t>
            </a:r>
          </a:p>
          <a:p>
            <a:r>
              <a:rPr lang="en-US" altLang="en-US"/>
              <a:t>150 office across the country</a:t>
            </a:r>
          </a:p>
          <a:p>
            <a:r>
              <a:rPr lang="en-US" altLang="en-US"/>
              <a:t>Each office slightly different </a:t>
            </a:r>
          </a:p>
          <a:p>
            <a:r>
              <a:rPr lang="en-US" altLang="en-US"/>
              <a:t>Roles may include:</a:t>
            </a:r>
          </a:p>
          <a:p>
            <a:endParaRPr lang="en-US" altLang="en-US"/>
          </a:p>
          <a:p>
            <a:pPr>
              <a:spcBef>
                <a:spcPct val="0"/>
              </a:spcBef>
            </a:pPr>
            <a:r>
              <a:rPr lang="en-US" altLang="en-US">
                <a:latin typeface="Times New Roman" panose="02020603050405020304" pitchFamily="18" charset="0"/>
                <a:cs typeface="Times New Roman" panose="02020603050405020304" pitchFamily="18" charset="0"/>
              </a:rPr>
              <a:t>Advocacy</a:t>
            </a:r>
          </a:p>
          <a:p>
            <a:pPr>
              <a:spcBef>
                <a:spcPct val="0"/>
              </a:spcBef>
            </a:pPr>
            <a:r>
              <a:rPr lang="en-US" altLang="en-US">
                <a:latin typeface="Times New Roman" panose="02020603050405020304" pitchFamily="18" charset="0"/>
                <a:cs typeface="Times New Roman" panose="02020603050405020304" pitchFamily="18" charset="0"/>
              </a:rPr>
              <a:t>Communications </a:t>
            </a:r>
          </a:p>
          <a:p>
            <a:pPr>
              <a:spcBef>
                <a:spcPct val="0"/>
              </a:spcBef>
            </a:pPr>
            <a:r>
              <a:rPr lang="en-US" altLang="en-US">
                <a:latin typeface="Times New Roman" panose="02020603050405020304" pitchFamily="18" charset="0"/>
                <a:cs typeface="Times New Roman" panose="02020603050405020304" pitchFamily="18" charset="0"/>
              </a:rPr>
              <a:t>Community Health</a:t>
            </a:r>
          </a:p>
          <a:p>
            <a:pPr>
              <a:spcBef>
                <a:spcPct val="0"/>
              </a:spcBef>
            </a:pPr>
            <a:r>
              <a:rPr lang="en-US" altLang="en-US">
                <a:latin typeface="Times New Roman" panose="02020603050405020304" pitchFamily="18" charset="0"/>
                <a:cs typeface="Times New Roman" panose="02020603050405020304" pitchFamily="18" charset="0"/>
              </a:rPr>
              <a:t>Development</a:t>
            </a:r>
          </a:p>
          <a:p>
            <a:pPr>
              <a:spcBef>
                <a:spcPct val="0"/>
              </a:spcBef>
            </a:pPr>
            <a:r>
              <a:rPr lang="en-US" altLang="en-US">
                <a:latin typeface="Times New Roman" panose="02020603050405020304" pitchFamily="18" charset="0"/>
                <a:cs typeface="Times New Roman" panose="02020603050405020304" pitchFamily="18" charset="0"/>
              </a:rPr>
              <a:t>Leadership</a:t>
            </a:r>
          </a:p>
          <a:p>
            <a:pPr>
              <a:spcBef>
                <a:spcPct val="0"/>
              </a:spcBef>
            </a:pPr>
            <a:r>
              <a:rPr lang="en-US" altLang="en-US">
                <a:latin typeface="Times New Roman" panose="02020603050405020304" pitchFamily="18" charset="0"/>
                <a:cs typeface="Times New Roman" panose="02020603050405020304" pitchFamily="18" charset="0"/>
              </a:rPr>
              <a:t>Multicultural</a:t>
            </a:r>
          </a:p>
          <a:p>
            <a:pPr>
              <a:spcBef>
                <a:spcPct val="0"/>
              </a:spcBef>
            </a:pPr>
            <a:r>
              <a:rPr lang="en-US" altLang="en-US">
                <a:latin typeface="Times New Roman" panose="02020603050405020304" pitchFamily="18" charset="0"/>
                <a:cs typeface="Times New Roman" panose="02020603050405020304" pitchFamily="18" charset="0"/>
              </a:rPr>
              <a:t>Quality</a:t>
            </a:r>
          </a:p>
          <a:p>
            <a:pPr>
              <a:spcBef>
                <a:spcPct val="0"/>
              </a:spcBef>
            </a:pPr>
            <a:r>
              <a:rPr lang="en-US" altLang="en-US">
                <a:latin typeface="Times New Roman" panose="02020603050405020304" pitchFamily="18" charset="0"/>
                <a:cs typeface="Times New Roman" panose="02020603050405020304" pitchFamily="18" charset="0"/>
              </a:rPr>
              <a:t>Other</a:t>
            </a:r>
          </a:p>
          <a:p>
            <a:endParaRPr lang="en-US" altLang="en-US"/>
          </a:p>
          <a:p>
            <a:r>
              <a:rPr lang="en-US" altLang="en-US"/>
              <a:t>Address VA</a:t>
            </a:r>
          </a:p>
          <a:p>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DA3097C7-ECE7-4458-B168-BF5B3F5707D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42171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New Roman" panose="02020603050405020304" pitchFamily="18" charset="0"/>
                <a:cs typeface="Times New Roman" panose="02020603050405020304" pitchFamily="18" charset="0"/>
              </a:rPr>
              <a:t>Building a culture of health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To achieve this, we must work together, in partnership to make the healthy choice the easy choice in all the places where we live, work, learn, play, pray and heal.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To impact millions, we must focus on more than just individual behavior change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Need scalable, sustainable, and equity-addressing solutions.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Focus on focus on improving environments through policy and systems change and address social determinants of health </a:t>
            </a:r>
          </a:p>
          <a:p>
            <a:endParaRPr lang="en-US" altLang="en-US"/>
          </a:p>
          <a:p>
            <a:endParaRPr lang="en-US" altLang="en-US"/>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1947A614-3663-4C9D-9B7E-48A024DB2B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68778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Will discuss the different projects/ policies AHA is focused on and potential for collaboration with partners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A987FDB-0085-48CB-BEE4-A7B616377BD0}" type="slidenum">
              <a:rPr lang="en-US" altLang="en-US" smtClean="0">
                <a:solidFill>
                  <a:prstClr val="black"/>
                </a:solidFill>
              </a:rPr>
              <a:pPr/>
              <a:t>52</a:t>
            </a:fld>
            <a:endParaRPr lang="en-US" altLang="en-US">
              <a:solidFill>
                <a:prstClr val="black"/>
              </a:solidFill>
            </a:endParaRPr>
          </a:p>
        </p:txBody>
      </p:sp>
    </p:spTree>
    <p:extLst>
      <p:ext uri="{BB962C8B-B14F-4D97-AF65-F5344CB8AC3E}">
        <p14:creationId xmlns:p14="http://schemas.microsoft.com/office/powerpoint/2010/main" val="3890095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Will discuss the different projects/ policies AHA is focused on and potential for collaboration with partners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A987FDB-0085-48CB-BEE4-A7B616377BD0}" type="slidenum">
              <a:rPr lang="en-US" altLang="en-US" smtClean="0">
                <a:solidFill>
                  <a:prstClr val="black"/>
                </a:solidFill>
              </a:rPr>
              <a:pPr/>
              <a:t>53</a:t>
            </a:fld>
            <a:endParaRPr lang="en-US" altLang="en-US">
              <a:solidFill>
                <a:prstClr val="black"/>
              </a:solidFill>
            </a:endParaRPr>
          </a:p>
        </p:txBody>
      </p:sp>
    </p:spTree>
    <p:extLst>
      <p:ext uri="{BB962C8B-B14F-4D97-AF65-F5344CB8AC3E}">
        <p14:creationId xmlns:p14="http://schemas.microsoft.com/office/powerpoint/2010/main" val="3813971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New Roman" panose="02020603050405020304" pitchFamily="18" charset="0"/>
                <a:cs typeface="Times New Roman" panose="02020603050405020304" pitchFamily="18" charset="0"/>
              </a:rPr>
              <a:t>Building a culture of health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To achieve this, we must work together, in partnership to make the healthy choice the easy choice in all the places where we live, work, learn, play, pray and heal.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To impact millions, we must focus on more than just individual behavior change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Need scalable, sustainable, and equity-addressing solutions.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Focus on focus on improving environments through policy and systems change and address social determinants of health </a:t>
            </a:r>
          </a:p>
          <a:p>
            <a:endParaRPr lang="en-US" altLang="en-US"/>
          </a:p>
          <a:p>
            <a:endParaRPr lang="en-US" altLang="en-US"/>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1947A614-3663-4C9D-9B7E-48A024DB2B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483100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006035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Will discuss the different projects/ policies AHA is focused on and potential for collaboration with partners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5A987FDB-0085-48CB-BEE4-A7B616377B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30448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Will discuss the different projects/ policies AHA is focused on and potential for collaboration with partners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5A987FDB-0085-48CB-BEE4-A7B616377B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271190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Will discuss the different projects/ policies AHA is focused on and potential for collaboration with partners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5A987FDB-0085-48CB-BEE4-A7B616377B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91432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Will discuss the different projects/ policies AHA is focused on and potential for collaboration with partners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5A987FDB-0085-48CB-BEE4-A7B616377B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19137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TARGET BP</a:t>
            </a:r>
            <a:endParaRPr lang="en-US" sz="1200" kern="1200" dirty="0">
              <a:solidFill>
                <a:schemeClr val="tx1"/>
              </a:solidFill>
              <a:effectLst/>
              <a:latin typeface="+mn-lt"/>
              <a:ea typeface="+mn-ea"/>
              <a:cs typeface="+mn-cs"/>
            </a:endParaRPr>
          </a:p>
          <a:p>
            <a:r>
              <a:rPr lang="en-US" dirty="0">
                <a:solidFill>
                  <a:schemeClr val="tx1"/>
                </a:solidFill>
              </a:rPr>
              <a:t>183.5M adults 20+ who have received care through outpatient settings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36.1% of adults in outpatient settings are hypertensive </a:t>
            </a:r>
          </a:p>
          <a:p>
            <a:pPr lvl="0"/>
            <a:r>
              <a:rPr lang="en-US" sz="1200" kern="1200" dirty="0">
                <a:solidFill>
                  <a:schemeClr val="tx1"/>
                </a:solidFill>
                <a:effectLst/>
                <a:latin typeface="+mn-lt"/>
                <a:ea typeface="+mn-ea"/>
                <a:cs typeface="+mn-cs"/>
              </a:rPr>
              <a:t>Control rates in outpatient settings are 57.0%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we reached 150 Million x 36.1% (hypertensive) x 13% improvement (57% to </a:t>
            </a:r>
            <a:r>
              <a:rPr lang="en-US" sz="1200" b="1" kern="1200" dirty="0">
                <a:solidFill>
                  <a:schemeClr val="tx1"/>
                </a:solidFill>
                <a:effectLst/>
                <a:latin typeface="+mn-lt"/>
                <a:ea typeface="+mn-ea"/>
                <a:cs typeface="+mn-cs"/>
              </a:rPr>
              <a:t>70%</a:t>
            </a:r>
            <a:r>
              <a:rPr lang="en-US" sz="1200" kern="1200" dirty="0">
                <a:solidFill>
                  <a:schemeClr val="tx1"/>
                </a:solidFill>
                <a:effectLst/>
                <a:latin typeface="+mn-lt"/>
                <a:ea typeface="+mn-ea"/>
                <a:cs typeface="+mn-cs"/>
              </a:rPr>
              <a:t>) = 7.04 moved to control</a:t>
            </a:r>
          </a:p>
          <a:p>
            <a:r>
              <a:rPr lang="en-US" sz="1200" kern="1200" dirty="0">
                <a:solidFill>
                  <a:schemeClr val="tx1"/>
                </a:solidFill>
                <a:effectLst/>
                <a:latin typeface="+mn-lt"/>
                <a:ea typeface="+mn-ea"/>
                <a:cs typeface="+mn-cs"/>
              </a:rPr>
              <a:t>If we reached 150 Million x 36.1% (hypertensive) x 23% improvement (57% to </a:t>
            </a:r>
            <a:r>
              <a:rPr lang="en-US" sz="1200" b="1" kern="1200" dirty="0">
                <a:solidFill>
                  <a:schemeClr val="tx1"/>
                </a:solidFill>
                <a:effectLst/>
                <a:latin typeface="+mn-lt"/>
                <a:ea typeface="+mn-ea"/>
                <a:cs typeface="+mn-cs"/>
              </a:rPr>
              <a:t>80%</a:t>
            </a:r>
            <a:r>
              <a:rPr lang="en-US" sz="1200" kern="1200" dirty="0">
                <a:solidFill>
                  <a:schemeClr val="tx1"/>
                </a:solidFill>
                <a:effectLst/>
                <a:latin typeface="+mn-lt"/>
                <a:ea typeface="+mn-ea"/>
                <a:cs typeface="+mn-cs"/>
              </a:rPr>
              <a:t>) = 12.45 moved to control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A5626C-6AE4-4C8F-AFAC-2BF3E6E3B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592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defTabSz="927077" eaLnBrk="0" fontAlgn="base" hangingPunct="0">
              <a:spcBef>
                <a:spcPct val="30000"/>
              </a:spcBef>
              <a:spcAft>
                <a:spcPct val="0"/>
              </a:spcAft>
              <a:defRPr/>
            </a:pPr>
            <a:r>
              <a:rPr lang="en-US" b="1" dirty="0"/>
              <a:t>Reminder:</a:t>
            </a:r>
            <a:r>
              <a:rPr lang="en-US" b="1" baseline="0" dirty="0"/>
              <a:t>  </a:t>
            </a:r>
            <a:r>
              <a:rPr lang="en-US" b="1" dirty="0">
                <a:solidFill>
                  <a:schemeClr val="bg2"/>
                </a:solidFill>
                <a:latin typeface="Calibri" panose="020F0502020204030204" pitchFamily="34" charset="0"/>
              </a:rPr>
              <a:t>The previous estimate for progress towards the CV health goal (based on 2011-2012 data) was 3.5%</a:t>
            </a:r>
          </a:p>
          <a:p>
            <a:endParaRPr lang="en-US" b="1" dirty="0"/>
          </a:p>
          <a:p>
            <a:r>
              <a:rPr lang="en-US" b="1" dirty="0"/>
              <a:t>When we compare our baseline NHANES</a:t>
            </a:r>
            <a:r>
              <a:rPr lang="en-US" b="1" baseline="0" dirty="0"/>
              <a:t> 2007-2008 data to the latest 2013-2014 data, we observe the following movement:</a:t>
            </a:r>
            <a:endParaRPr lang="en-US" b="1" dirty="0"/>
          </a:p>
          <a:p>
            <a:pPr marL="173827" indent="-173827">
              <a:buFont typeface="Arial" pitchFamily="34" charset="0"/>
              <a:buChar char="•"/>
            </a:pPr>
            <a:r>
              <a:rPr lang="en-US" b="1" dirty="0"/>
              <a:t>The Good</a:t>
            </a:r>
            <a:r>
              <a:rPr lang="en-US" b="1" baseline="0" dirty="0"/>
              <a:t> News</a:t>
            </a:r>
          </a:p>
          <a:p>
            <a:pPr marL="637366" lvl="1" indent="-173827">
              <a:buFont typeface="Arial" pitchFamily="34" charset="0"/>
              <a:buChar char="•"/>
            </a:pPr>
            <a:r>
              <a:rPr lang="en-US" b="1" baseline="0" dirty="0"/>
              <a:t>For adults and youth, both reductions in the poor category and improvement in the ideal category was observed for smoking, blood pressure, physical activity, and total cholesterol</a:t>
            </a:r>
          </a:p>
          <a:p>
            <a:pPr marL="173827" indent="-173827">
              <a:buFont typeface="Arial" pitchFamily="34" charset="0"/>
              <a:buChar char="•"/>
            </a:pPr>
            <a:r>
              <a:rPr lang="en-US" b="1" baseline="0" dirty="0"/>
              <a:t>The Mixed News</a:t>
            </a:r>
          </a:p>
          <a:p>
            <a:pPr marL="637366" lvl="1" indent="-173827">
              <a:buFont typeface="Arial" pitchFamily="34" charset="0"/>
              <a:buChar char="•"/>
            </a:pPr>
            <a:r>
              <a:rPr lang="en-US" b="1" baseline="0" dirty="0"/>
              <a:t>For physical activity and total cholesterol in youth, we are seeing increases in individuals in the ideal category but an unfavorable increase in the poor category.</a:t>
            </a:r>
          </a:p>
          <a:p>
            <a:pPr marL="637366" lvl="1" indent="-173827">
              <a:buFont typeface="Arial" pitchFamily="34" charset="0"/>
              <a:buChar char="•"/>
            </a:pPr>
            <a:r>
              <a:rPr lang="en-US" b="1" baseline="0" dirty="0"/>
              <a:t>Similarly, we are seeing a favorable decrease in the poor category but an unwanted increase in ideal for blood glucose in adults.</a:t>
            </a:r>
          </a:p>
          <a:p>
            <a:pPr marL="173827" indent="-173827">
              <a:buFont typeface="Arial" pitchFamily="34" charset="0"/>
              <a:buChar char="•"/>
            </a:pPr>
            <a:r>
              <a:rPr lang="en-US" b="1" dirty="0"/>
              <a:t>The Bad News: </a:t>
            </a:r>
          </a:p>
          <a:p>
            <a:pPr marL="637366" lvl="1" indent="-173827">
              <a:buFont typeface="Arial" pitchFamily="34" charset="0"/>
              <a:buChar char="•"/>
            </a:pPr>
            <a:r>
              <a:rPr lang="en-US" b="1" dirty="0"/>
              <a:t>We are seeing both an increase in poor</a:t>
            </a:r>
            <a:r>
              <a:rPr lang="en-US" b="1" baseline="0" dirty="0"/>
              <a:t> and a decrease in ideal for BMI in youth and adults and in blood glucose for adults</a:t>
            </a:r>
          </a:p>
          <a:p>
            <a:pPr marL="637366" lvl="1" indent="-173827">
              <a:buFont typeface="Arial" pitchFamily="34" charset="0"/>
              <a:buChar char="•"/>
            </a:pPr>
            <a:endParaRPr lang="en-US" b="1" dirty="0"/>
          </a:p>
          <a:p>
            <a:pPr marL="173827" indent="-173827">
              <a:buFont typeface="Arial" pitchFamily="34" charset="0"/>
              <a:buChar char="•"/>
            </a:pPr>
            <a:r>
              <a:rPr lang="en-US" b="1" dirty="0"/>
              <a:t>NHANES</a:t>
            </a:r>
            <a:r>
              <a:rPr lang="en-US" b="1" baseline="0" dirty="0"/>
              <a:t> d</a:t>
            </a:r>
            <a:r>
              <a:rPr lang="en-US" b="1" dirty="0"/>
              <a:t>ietary</a:t>
            </a:r>
            <a:r>
              <a:rPr lang="en-US" b="1" baseline="0" dirty="0"/>
              <a:t> data will not be available until Dec 2016/Jan 2017</a:t>
            </a:r>
            <a:endParaRPr lang="en-US" b="1" dirty="0"/>
          </a:p>
          <a:p>
            <a:pPr marL="463538" lvl="1"/>
            <a:endParaRPr lang="en-US" sz="1100" dirty="0">
              <a:latin typeface="Century Gothic" panose="020B0502020202020204" pitchFamily="34" charset="0"/>
            </a:endParaRPr>
          </a:p>
          <a:p>
            <a:r>
              <a:rPr lang="en-US" b="1" dirty="0">
                <a:latin typeface="Century Gothic" panose="020B0502020202020204" pitchFamily="34" charset="0"/>
              </a:rPr>
              <a:t>Additional</a:t>
            </a:r>
            <a:r>
              <a:rPr lang="en-US" b="1" baseline="0" dirty="0">
                <a:latin typeface="Century Gothic" panose="020B0502020202020204" pitchFamily="34" charset="0"/>
              </a:rPr>
              <a:t> Information:  </a:t>
            </a:r>
            <a:r>
              <a:rPr lang="en-US" b="1" dirty="0">
                <a:latin typeface="Century Gothic" panose="020B0502020202020204" pitchFamily="34" charset="0"/>
              </a:rPr>
              <a:t>Two scenarios for the Healthy Diet Score were used to provide estimates for the change in % of individuals at poor, intermediate, ideal levels in NHANES 2013-2014. </a:t>
            </a:r>
          </a:p>
          <a:p>
            <a:pPr lvl="1"/>
            <a:r>
              <a:rPr lang="en-US" b="1" u="sng" dirty="0">
                <a:latin typeface="Century Gothic" panose="020B0502020202020204" pitchFamily="34" charset="0"/>
              </a:rPr>
              <a:t>Carry Forward Approach</a:t>
            </a:r>
            <a:r>
              <a:rPr lang="en-US" b="1" dirty="0">
                <a:latin typeface="Century Gothic" panose="020B0502020202020204" pitchFamily="34" charset="0"/>
              </a:rPr>
              <a:t>: No change in diet</a:t>
            </a:r>
          </a:p>
          <a:p>
            <a:pPr lvl="1"/>
            <a:r>
              <a:rPr lang="en-US" b="1" u="sng" dirty="0">
                <a:latin typeface="Century Gothic" panose="020B0502020202020204" pitchFamily="34" charset="0"/>
              </a:rPr>
              <a:t>Linear Trends</a:t>
            </a:r>
            <a:r>
              <a:rPr lang="en-US" b="1" dirty="0">
                <a:latin typeface="Century Gothic" panose="020B0502020202020204" pitchFamily="34" charset="0"/>
              </a:rPr>
              <a:t>: Estimate based on previous trends in prevalence (%) of individuals in poor, intermediate, ideal categories</a:t>
            </a:r>
          </a:p>
          <a:p>
            <a:pPr lvl="1"/>
            <a:endParaRPr lang="en-US" b="1" dirty="0">
              <a:latin typeface="Century Gothic" panose="020B0502020202020204" pitchFamily="34" charset="0"/>
            </a:endParaRPr>
          </a:p>
          <a:p>
            <a:pPr marL="173827" indent="-173827">
              <a:buFont typeface="Arial" panose="020B0604020202020204" pitchFamily="34" charset="0"/>
              <a:buChar char="•"/>
            </a:pPr>
            <a:r>
              <a:rPr lang="en-US" b="1" dirty="0">
                <a:solidFill>
                  <a:schemeClr val="bg2"/>
                </a:solidFill>
                <a:latin typeface="Calibri" panose="020F0502020204030204" pitchFamily="34" charset="0"/>
              </a:rPr>
              <a:t>Based these dietary, estimates for overall improvement in CV health is </a:t>
            </a:r>
            <a:r>
              <a:rPr lang="en-US" b="1" dirty="0">
                <a:solidFill>
                  <a:schemeClr val="bg1">
                    <a:lumMod val="50000"/>
                  </a:schemeClr>
                </a:solidFill>
                <a:latin typeface="Calibri" panose="020F0502020204030204" pitchFamily="34" charset="0"/>
              </a:rPr>
              <a:t>4.6 (Carry Forward from 2011-2012) to 5.0% (based on historical trends in diet – statistical estimation</a:t>
            </a:r>
            <a:r>
              <a:rPr lang="en-US" dirty="0">
                <a:solidFill>
                  <a:schemeClr val="bg1">
                    <a:lumMod val="50000"/>
                  </a:schemeClr>
                </a:solidFill>
                <a:latin typeface="Calibri" panose="020F0502020204030204" pitchFamily="34" charset="0"/>
              </a:rPr>
              <a:t>)</a:t>
            </a:r>
          </a:p>
          <a:p>
            <a:pPr lvl="1"/>
            <a:endParaRPr lang="en-US" b="1" dirty="0">
              <a:latin typeface="Century Gothic" panose="020B0502020202020204" pitchFamily="34" charset="0"/>
            </a:endParaRPr>
          </a:p>
          <a:p>
            <a:pPr marL="173827" indent="-173827">
              <a:buFont typeface="Arial" pitchFamily="34" charset="0"/>
              <a:buChar char="•"/>
            </a:pPr>
            <a:endParaRPr lang="en-US" b="1" dirty="0"/>
          </a:p>
          <a:p>
            <a:endParaRPr lang="en-US" b="1" baseline="0" dirty="0"/>
          </a:p>
          <a:p>
            <a:r>
              <a:rPr lang="en-US" b="1" baseline="0" dirty="0"/>
              <a:t>In addition, these changes only begin to account for AHA’s and other’s work since setting the 2020 Impact Goal in 2010, given the time lag in available data from the CDC.  One thing is clear: we have our work cut out for us to achieve the CV health portion of the 2020 Impact Goal, making 2017-2020 the critical period for moving the needle toward the 2020 Goal.</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A5626C-6AE4-4C8F-AFAC-2BF3E6E3B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74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AB361-C71A-4884-A980-AEF2279DF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743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80C0-63DF-44B6-9853-6B1631FA48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416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9729" rtl="0" eaLnBrk="1" fontAlgn="auto" latinLnBrk="0" hangingPunct="1">
              <a:lnSpc>
                <a:spcPct val="100000"/>
              </a:lnSpc>
              <a:spcBef>
                <a:spcPts val="0"/>
              </a:spcBef>
              <a:spcAft>
                <a:spcPts val="0"/>
              </a:spcAft>
              <a:buClrTx/>
              <a:buSzTx/>
              <a:buFontTx/>
              <a:buNone/>
              <a:tabLst/>
              <a:defRPr/>
            </a:pPr>
            <a:fld id="{8FC9E6C6-6371-465A-BCC9-3FE3A833AAA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729"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72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9E6C6-6371-465A-BCC9-3FE3A833A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24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871678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AB361-C71A-4884-A980-AEF2279DF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4458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dirty="0"/>
          </a:p>
          <a:p>
            <a:pPr marL="171450" indent="-171450">
              <a:buFontTx/>
              <a:buChar char="-"/>
              <a:defRPr/>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58C224F9-7650-4BA2-967D-E534726560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24183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2000" indent="-292100">
              <a:defRPr>
                <a:solidFill>
                  <a:schemeClr val="tx1"/>
                </a:solidFill>
                <a:latin typeface="Calibri" panose="020F0502020204030204" pitchFamily="34" charset="0"/>
                <a:ea typeface="MS PGothic" panose="020B0600070205080204" pitchFamily="34" charset="-128"/>
              </a:defRPr>
            </a:lvl2pPr>
            <a:lvl3pPr marL="1173163" indent="-233363">
              <a:defRPr>
                <a:solidFill>
                  <a:schemeClr val="tx1"/>
                </a:solidFill>
                <a:latin typeface="Calibri" panose="020F0502020204030204" pitchFamily="34" charset="0"/>
                <a:ea typeface="MS PGothic" panose="020B0600070205080204" pitchFamily="34" charset="-128"/>
              </a:defRPr>
            </a:lvl3pPr>
            <a:lvl4pPr marL="1643063" indent="-233363">
              <a:defRPr>
                <a:solidFill>
                  <a:schemeClr val="tx1"/>
                </a:solidFill>
                <a:latin typeface="Calibri" panose="020F0502020204030204" pitchFamily="34" charset="0"/>
                <a:ea typeface="MS PGothic" panose="020B0600070205080204" pitchFamily="34" charset="-128"/>
              </a:defRPr>
            </a:lvl4pPr>
            <a:lvl5pPr marL="2112963" indent="-233363">
              <a:defRPr>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ts val="0"/>
              </a:spcBef>
              <a:spcAft>
                <a:spcPts val="0"/>
              </a:spcAft>
              <a:buClrTx/>
              <a:buSzTx/>
              <a:buFontTx/>
              <a:buNone/>
              <a:tabLst/>
              <a:defRPr/>
            </a:pPr>
            <a:fld id="{6BC84865-88D8-4CC5-AFB8-45E61150BB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56775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a:p>
        </p:txBody>
      </p:sp>
    </p:spTree>
    <p:extLst>
      <p:ext uri="{BB962C8B-B14F-4D97-AF65-F5344CB8AC3E}">
        <p14:creationId xmlns:p14="http://schemas.microsoft.com/office/powerpoint/2010/main" val="848300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74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224240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75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938523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064084" y="8986034"/>
            <a:ext cx="3110217" cy="473375"/>
          </a:xfrm>
          <a:prstGeom prst="rect">
            <a:avLst/>
          </a:prstGeom>
        </p:spPr>
        <p:txBody>
          <a:bodyPr lIns="93287" tIns="46644" rIns="93287" bIns="46644"/>
          <a:lstStyle/>
          <a:p>
            <a:fld id="{B1077613-7418-4154-BD0D-12BE95E827CE}"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1928366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77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600830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dirty="0"/>
          </a:p>
        </p:txBody>
      </p:sp>
    </p:spTree>
    <p:extLst>
      <p:ext uri="{BB962C8B-B14F-4D97-AF65-F5344CB8AC3E}">
        <p14:creationId xmlns:p14="http://schemas.microsoft.com/office/powerpoint/2010/main" val="1146593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41F28-1567-4469-9C1C-81EDE199C02B}" type="slidenum">
              <a:rPr lang="en-US" smtClean="0"/>
              <a:t>79</a:t>
            </a:fld>
            <a:endParaRPr lang="en-US"/>
          </a:p>
        </p:txBody>
      </p:sp>
    </p:spTree>
    <p:extLst>
      <p:ext uri="{BB962C8B-B14F-4D97-AF65-F5344CB8AC3E}">
        <p14:creationId xmlns:p14="http://schemas.microsoft.com/office/powerpoint/2010/main" val="1741591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10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60609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11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89907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work</a:t>
            </a:r>
            <a:r>
              <a:rPr lang="en-US" sz="1200" kern="1200" baseline="0" dirty="0">
                <a:solidFill>
                  <a:schemeClr val="tx1"/>
                </a:solidFill>
                <a:effectLst/>
                <a:latin typeface="+mn-lt"/>
                <a:ea typeface="+mn-ea"/>
                <a:cs typeface="+mn-cs"/>
              </a:rPr>
              <a:t> for the DHDSP, the nation’s public health leader in CVD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We fund all states, some local health departments and tribal organizations for prevention of CVD-including a $863,000 investment in SD in FY16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Coverdell funds 9 states to set up stroke registries and make improvements across the care continuum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Fund the </a:t>
            </a:r>
            <a:r>
              <a:rPr lang="en-US" sz="1200" kern="1200" baseline="0" dirty="0" err="1">
                <a:solidFill>
                  <a:schemeClr val="tx1"/>
                </a:solidFill>
                <a:effectLst/>
                <a:latin typeface="+mn-lt"/>
                <a:ea typeface="+mn-ea"/>
                <a:cs typeface="+mn-cs"/>
              </a:rPr>
              <a:t>Wisewoman</a:t>
            </a:r>
            <a:r>
              <a:rPr lang="en-US" sz="1200" kern="1200" baseline="0" dirty="0">
                <a:solidFill>
                  <a:schemeClr val="tx1"/>
                </a:solidFill>
                <a:effectLst/>
                <a:latin typeface="+mn-lt"/>
                <a:ea typeface="+mn-ea"/>
                <a:cs typeface="+mn-cs"/>
              </a:rPr>
              <a:t> program to provide low income and uninsured women with chronic disease risk factor screening and referrals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In addition to our funded programs, we track data and trends on CVD risk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We conduct research to guide practice and create products so funded programs can be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Million Hearts is on component of many, but is a critical national platform for a focused set of public health and clinical CVD prevention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97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Million Hearts® is a national initiative that aims to prevent 1 million heart attacks, strokes, and other cardiovascular events* over the next five years.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national initiative is co-led by the Centers for Disease Control and Prevention and the Centers for Medicare and Medicaid Services and carried out by a variety of governmental and non-governmental partners at local, state, and federal levels.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Million Hearts® provides a platform to shine light on a selection of evidence-based strategies for cardiovascular disease prevention, and serves as a learning lab and repository of tools, protocols, and resources for partners to use to implement these strategies. The only way we—as a nation—will meet these goals is through the collective and focused action of a variety of partners. In short, Million Hearts® provides the foundation and tools, and the Million Hearts® partners build the house.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0000"/>
                </a:solidFill>
                <a:effectLst/>
                <a:latin typeface="+mn-lt"/>
                <a:ea typeface="+mn-ea"/>
                <a:cs typeface="+mn-cs"/>
              </a:rPr>
              <a:t>*Within the Million Hearts® initiative, for plain language purposes, we often say “heart attacks and strokes,” but the definition of prevented cardiovascular events that we track is broader than that and includes deaths, hospitalizations, and emergency room visits from heart attack, stroke, transient ischemic attack, and heart failure, as well as other cardiovascular events.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51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year, in the United States, more than 800,000 adults die from cardiovascular disease, and 1.5 million have a heart attack or stroke.</a:t>
            </a:r>
            <a:r>
              <a:rPr lang="en-US" sz="1200" b="1" kern="1200" baseline="30000" dirty="0">
                <a:solidFill>
                  <a:schemeClr val="tx1"/>
                </a:solidFill>
                <a:effectLst/>
                <a:latin typeface="+mn-lt"/>
                <a:ea typeface="+mn-ea"/>
                <a:cs typeface="+mn-cs"/>
              </a:rPr>
              <a:t>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Cardiovascular disease is the leading cause of potentially preventable death in the U.S.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cost to the U.S. economy is over $300 billion every year in medical costs and lost productivity.</a:t>
            </a:r>
            <a:r>
              <a:rPr lang="en-US" sz="1200" b="1" kern="1200" baseline="30000" dirty="0">
                <a:solidFill>
                  <a:schemeClr val="tx1"/>
                </a:solidFill>
                <a:effectLst/>
                <a:latin typeface="+mn-lt"/>
                <a:ea typeface="+mn-ea"/>
                <a:cs typeface="+mn-cs"/>
              </a:rPr>
              <a:t> 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Cardiovascular disease is the greatest contributor to racial disparities in life expectancy among African Americans—accounting for more than one year of the almost four years shorter life span.</a:t>
            </a:r>
            <a:r>
              <a:rPr lang="en-US" sz="1200" kern="1200" baseline="300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most alarmingly, after 40 years of steady improvement, the rates of decline in both heart disease and stroke deaths have slowed.</a:t>
            </a:r>
            <a:r>
              <a:rPr lang="en-US" sz="1200" kern="1200" baseline="30000" dirty="0">
                <a:solidFill>
                  <a:schemeClr val="tx1"/>
                </a:solidFill>
                <a:effectLst/>
                <a:latin typeface="+mn-lt"/>
                <a:ea typeface="+mn-ea"/>
                <a:cs typeface="+mn-cs"/>
              </a:rPr>
              <a:t>4</a:t>
            </a:r>
          </a:p>
          <a:p>
            <a:endParaRPr lang="en-US" sz="1200" kern="1200" baseline="30000" dirty="0">
              <a:solidFill>
                <a:schemeClr val="tx1"/>
              </a:solidFill>
              <a:effectLst/>
              <a:latin typeface="+mn-lt"/>
              <a:ea typeface="+mn-ea"/>
              <a:cs typeface="+mn-cs"/>
            </a:endParaRPr>
          </a:p>
          <a:p>
            <a:r>
              <a:rPr lang="en-US" baseline="0" dirty="0"/>
              <a:t>SD ranks 21</a:t>
            </a:r>
            <a:r>
              <a:rPr lang="en-US" baseline="30000" dirty="0"/>
              <a:t>st</a:t>
            </a:r>
            <a:r>
              <a:rPr lang="en-US" baseline="0" dirty="0"/>
              <a:t> in the nation in heart disease mortality per 100,000 and has a stroke mortality rate of 4% higher than the national average.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9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DA80C1-B06C-6246-B3E5-026D6F68DA16}"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296227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274923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122733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MH logo only">
    <p:spTree>
      <p:nvGrpSpPr>
        <p:cNvPr id="1" name=""/>
        <p:cNvGrpSpPr/>
        <p:nvPr/>
      </p:nvGrpSpPr>
      <p:grpSpPr>
        <a:xfrm>
          <a:off x="0" y="0"/>
          <a:ext cx="0" cy="0"/>
          <a:chOff x="0" y="0"/>
          <a:chExt cx="0" cy="0"/>
        </a:xfrm>
      </p:grpSpPr>
      <p:sp>
        <p:nvSpPr>
          <p:cNvPr id="4" name="Rectangle 3"/>
          <p:cNvSpPr/>
          <p:nvPr userDrawn="1"/>
        </p:nvSpPr>
        <p:spPr>
          <a:xfrm>
            <a:off x="6637514"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51423" tIns="25712" rIns="51423" bIns="25712" anchor="ctr"/>
          <a:lstStyle/>
          <a:p>
            <a:pPr algn="ctr" defTabSz="342461">
              <a:defRPr/>
            </a:pPr>
            <a:endParaRPr lang="en-US" sz="1350" kern="1200" dirty="0">
              <a:solidFill>
                <a:prstClr val="white"/>
              </a:solidFill>
            </a:endParaRP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025">
                <a:latin typeface="Arial" pitchFamily="34" charset="0"/>
                <a:cs typeface="Arial" pitchFamily="34" charset="0"/>
              </a:defRPr>
            </a:lvl1pPr>
            <a:lvl2pPr>
              <a:buClr>
                <a:srgbClr val="793374"/>
              </a:buClr>
              <a:defRPr sz="1800">
                <a:latin typeface="Arial" pitchFamily="34" charset="0"/>
                <a:cs typeface="Arial" pitchFamily="34" charset="0"/>
              </a:defRPr>
            </a:lvl2pPr>
            <a:lvl3pPr>
              <a:buClr>
                <a:srgbClr val="793374"/>
              </a:buClr>
              <a:defRPr sz="1350">
                <a:latin typeface="Arial" pitchFamily="34" charset="0"/>
                <a:cs typeface="Arial" pitchFamily="34" charset="0"/>
              </a:defRPr>
            </a:lvl3pPr>
            <a:lvl4pPr>
              <a:buClr>
                <a:srgbClr val="793374"/>
              </a:buClr>
              <a:defRPr sz="1125">
                <a:latin typeface="Arial" pitchFamily="34" charset="0"/>
                <a:cs typeface="Arial" pitchFamily="34" charset="0"/>
              </a:defRPr>
            </a:lvl4pPr>
            <a:lvl5pPr>
              <a:buClr>
                <a:srgbClr val="793374"/>
              </a:buClr>
              <a:defRPr sz="1125">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2039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r>
              <a:rPr lang="en-US" sz="1800" b="0" i="0" kern="1200" dirty="0">
                <a:solidFill>
                  <a:schemeClr val="tx1"/>
                </a:solidFill>
                <a:effectLst/>
                <a:latin typeface="Arial" charset="0"/>
                <a:ea typeface="Arial" charset="0"/>
                <a:cs typeface="Arial" charset="0"/>
              </a:rPr>
              <a:t>Presenter's name </a:t>
            </a:r>
          </a:p>
          <a:p>
            <a:r>
              <a:rPr lang="en-US" sz="1800" b="0" i="0" kern="1200" dirty="0">
                <a:solidFill>
                  <a:schemeClr val="tx1"/>
                </a:solidFill>
                <a:effectLst/>
                <a:latin typeface="Arial" charset="0"/>
                <a:ea typeface="Arial" charset="0"/>
                <a:cs typeface="Arial" charset="0"/>
              </a:rPr>
              <a:t>Credentials</a:t>
            </a:r>
            <a:endParaRPr lang="en-US" sz="1800" dirty="0">
              <a:latin typeface="Arial" charset="0"/>
              <a:ea typeface="Arial" charset="0"/>
              <a:cs typeface="Arial" charset="0"/>
            </a:endParaRPr>
          </a:p>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pPr/>
              <a:t>‹#›</a:t>
            </a:fld>
            <a:endParaRPr lang="en-US" dirty="0"/>
          </a:p>
        </p:txBody>
      </p:sp>
      <p:sp>
        <p:nvSpPr>
          <p:cNvPr id="7" name="Rectangle 6"/>
          <p:cNvSpPr/>
          <p:nvPr userDrawn="1"/>
        </p:nvSpPr>
        <p:spPr>
          <a:xfrm>
            <a:off x="0" y="0"/>
            <a:ext cx="9144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1641408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43609"/>
          </a:xfrm>
        </p:spPr>
        <p:txBody>
          <a:bodyPr anchor="t" anchorCtr="0">
            <a:noAutofit/>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pPr/>
              <a:t>‹#›</a:t>
            </a:fld>
            <a:endParaRPr lang="en-US" dirty="0"/>
          </a:p>
        </p:txBody>
      </p:sp>
      <p:sp>
        <p:nvSpPr>
          <p:cNvPr id="7" name="Rectangle 6"/>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4047984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313192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49324"/>
          </a:xfrm>
        </p:spPr>
        <p:txBody>
          <a:bodyPr anchor="t" anchorCtr="0"/>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2662831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CC9860-AA27-4167-A2A8-CAF6C654A2BD}" type="slidenum">
              <a:rPr lang="en-US" smtClean="0"/>
              <a:pPr/>
              <a:t>‹#›</a:t>
            </a:fld>
            <a:endParaRPr lang="en-US" dirty="0"/>
          </a:p>
        </p:txBody>
      </p:sp>
      <p:sp>
        <p:nvSpPr>
          <p:cNvPr id="10" name="Rectangle 9"/>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3841231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CC9860-AA27-4167-A2A8-CAF6C654A2BD}" type="slidenum">
              <a:rPr lang="en-US" smtClean="0"/>
              <a:pPr/>
              <a:t>‹#›</a:t>
            </a:fld>
            <a:endParaRPr lang="en-US" dirty="0"/>
          </a:p>
        </p:txBody>
      </p:sp>
      <p:sp>
        <p:nvSpPr>
          <p:cNvPr id="6" name="Rectangle 5"/>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944427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2270306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3073433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3364776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856376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1697477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4163632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2"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4451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4"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169203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800" b="1">
                <a:latin typeface="Arial" charset="0"/>
                <a:ea typeface="Arial" charset="0"/>
                <a:cs typeface="Arial"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atin typeface="Arial" charset="0"/>
                <a:ea typeface="Arial" charset="0"/>
                <a:cs typeface="Arial"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5" name="Rectangle 14"/>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6"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180174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8486" y="1772433"/>
            <a:ext cx="4629150" cy="4087368"/>
          </a:xfrm>
        </p:spPr>
        <p:txBody>
          <a:bodyPr/>
          <a:lstStyle>
            <a:lvl1pPr>
              <a:buClr>
                <a:schemeClr val="accent1"/>
              </a:buClr>
              <a:defRPr sz="2400">
                <a:latin typeface="Arial" charset="0"/>
                <a:ea typeface="Arial" charset="0"/>
                <a:cs typeface="Arial" charset="0"/>
              </a:defRPr>
            </a:lvl1pPr>
            <a:lvl2pPr>
              <a:buClr>
                <a:schemeClr val="accent1"/>
              </a:buClr>
              <a:defRPr sz="2100">
                <a:latin typeface="Arial" charset="0"/>
                <a:ea typeface="Arial" charset="0"/>
                <a:cs typeface="Arial" charset="0"/>
              </a:defRPr>
            </a:lvl2pPr>
            <a:lvl3pPr>
              <a:buClr>
                <a:schemeClr val="accent1"/>
              </a:buClr>
              <a:defRPr sz="1800">
                <a:latin typeface="Arial" charset="0"/>
                <a:ea typeface="Arial" charset="0"/>
                <a:cs typeface="Arial" charset="0"/>
              </a:defRPr>
            </a:lvl3pPr>
            <a:lvl4pPr>
              <a:buClr>
                <a:schemeClr val="accent1"/>
              </a:buClr>
              <a:defRPr sz="1500">
                <a:latin typeface="Arial" charset="0"/>
                <a:ea typeface="Arial" charset="0"/>
                <a:cs typeface="Arial" charset="0"/>
              </a:defRPr>
            </a:lvl4pPr>
            <a:lvl5pPr>
              <a:buClr>
                <a:schemeClr val="accent1"/>
              </a:buClr>
              <a:defRPr sz="1500">
                <a:latin typeface="Arial" charset="0"/>
                <a:ea typeface="Arial" charset="0"/>
                <a:cs typeface="Arial" charset="0"/>
              </a:defRPr>
            </a:lvl5pPr>
            <a:lvl6pPr>
              <a:defRPr sz="1500"/>
            </a:lvl6pPr>
            <a:lvl7pPr>
              <a:defRPr sz="1500"/>
            </a:lvl7pPr>
            <a:lvl8pPr>
              <a:defRPr sz="1500"/>
            </a:lvl8pPr>
            <a:lvl9pPr>
              <a:defRPr sz="15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772433"/>
            <a:ext cx="2949178" cy="4087368"/>
          </a:xfrm>
        </p:spPr>
        <p:txBody>
          <a:bodyPr/>
          <a:lstStyle>
            <a:lvl1pPr marL="0" indent="0">
              <a:buNone/>
              <a:defRPr sz="1200">
                <a:latin typeface="Arial" charset="0"/>
                <a:ea typeface="Arial" charset="0"/>
                <a:cs typeface="Arial"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2" name="Rectangle 11"/>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3"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63538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9"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419150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2827"/>
          <a:stretch/>
        </p:blipFill>
        <p:spPr>
          <a:xfrm>
            <a:off x="0" y="0"/>
            <a:ext cx="9144000" cy="5913120"/>
          </a:xfrm>
          <a:prstGeom prst="rect">
            <a:avLst/>
          </a:prstGeom>
        </p:spPr>
      </p:pic>
      <p:sp>
        <p:nvSpPr>
          <p:cNvPr id="2" name="Title 1"/>
          <p:cNvSpPr>
            <a:spLocks noGrp="1"/>
          </p:cNvSpPr>
          <p:nvPr>
            <p:ph type="ctrTitle"/>
          </p:nvPr>
        </p:nvSpPr>
        <p:spPr>
          <a:xfrm>
            <a:off x="990600" y="2130425"/>
            <a:ext cx="5105400" cy="3508375"/>
          </a:xfrm>
        </p:spPr>
        <p:txBody>
          <a:bodyPr anchor="b">
            <a:normAutofit/>
          </a:bodyPr>
          <a:lstStyle>
            <a:lvl1pPr algn="l">
              <a:defRPr sz="4000">
                <a:latin typeface="Corbel" panose="020B0503020204020204" pitchFamily="34" charset="0"/>
              </a:defRPr>
            </a:lvl1pPr>
          </a:lstStyle>
          <a:p>
            <a:r>
              <a:rPr lang="en-US" dirty="0"/>
              <a:t>Click to edit Master title style</a:t>
            </a:r>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47287" r="17398"/>
          <a:stretch/>
        </p:blipFill>
        <p:spPr>
          <a:xfrm>
            <a:off x="6236898" y="1981200"/>
            <a:ext cx="2040141" cy="3841630"/>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5861229"/>
            <a:ext cx="5562600" cy="844371"/>
          </a:xfrm>
          <a:prstGeom prst="rect">
            <a:avLst/>
          </a:prstGeom>
        </p:spPr>
      </p:pic>
    </p:spTree>
    <p:extLst>
      <p:ext uri="{BB962C8B-B14F-4D97-AF65-F5344CB8AC3E}">
        <p14:creationId xmlns:p14="http://schemas.microsoft.com/office/powerpoint/2010/main" val="781640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A80C1-B06C-6246-B3E5-026D6F68DA16}"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1282808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1220" b="60260"/>
          <a:stretch/>
        </p:blipFill>
        <p:spPr>
          <a:xfrm>
            <a:off x="0" y="6280030"/>
            <a:ext cx="9144000" cy="577970"/>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1220" b="68106"/>
          <a:stretch/>
        </p:blipFill>
        <p:spPr>
          <a:xfrm>
            <a:off x="0" y="1447800"/>
            <a:ext cx="9144000" cy="45719"/>
          </a:xfrm>
          <a:prstGeom prst="rect">
            <a:avLst/>
          </a:prstGeom>
        </p:spPr>
      </p:pic>
      <p:sp>
        <p:nvSpPr>
          <p:cNvPr id="8" name="Date Placeholder 7"/>
          <p:cNvSpPr>
            <a:spLocks noGrp="1"/>
          </p:cNvSpPr>
          <p:nvPr>
            <p:ph type="dt" sz="half" idx="10"/>
          </p:nvPr>
        </p:nvSpPr>
        <p:spPr/>
        <p:txBody>
          <a:bodyPr/>
          <a:lstStyle/>
          <a:p>
            <a:fld id="{FE272283-A159-4266-B2A2-2C7C6DF27992}" type="datetime1">
              <a:rPr lang="en-US" smtClean="0"/>
              <a:t>7/11/2017</a:t>
            </a:fld>
            <a:endParaRPr lang="en-US"/>
          </a:p>
        </p:txBody>
      </p:sp>
      <p:sp>
        <p:nvSpPr>
          <p:cNvPr id="9" name="Footer Placeholder 8"/>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a:xfrm>
            <a:off x="6781800" y="6356350"/>
            <a:ext cx="2133600" cy="365125"/>
          </a:xfrm>
        </p:spPr>
        <p:txBody>
          <a:bodyPr/>
          <a:lstStyle/>
          <a:p>
            <a:fld id="{C67E3E42-3539-4B49-9EFC-0184556DF7AA}" type="slidenum">
              <a:rPr lang="en-US" smtClean="0"/>
              <a:t>‹#›</a:t>
            </a:fld>
            <a:endParaRPr lang="en-US" dirty="0"/>
          </a:p>
        </p:txBody>
      </p:sp>
    </p:spTree>
    <p:extLst>
      <p:ext uri="{BB962C8B-B14F-4D97-AF65-F5344CB8AC3E}">
        <p14:creationId xmlns:p14="http://schemas.microsoft.com/office/powerpoint/2010/main" val="2485464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C2BAEEE-19BC-41EA-B85B-BA52849B79DB}" type="datetime1">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81800" y="6356350"/>
            <a:ext cx="2133600" cy="365125"/>
          </a:xfrm>
        </p:spPr>
        <p:txBody>
          <a:bodyPr/>
          <a:lstStyle/>
          <a:p>
            <a:fld id="{82A627E8-91CF-4E0E-B774-25E3308E77E2}"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1220" b="60260"/>
          <a:stretch/>
        </p:blipFill>
        <p:spPr>
          <a:xfrm>
            <a:off x="0" y="3810000"/>
            <a:ext cx="9144000" cy="577970"/>
          </a:xfrm>
          <a:prstGeom prst="rect">
            <a:avLst/>
          </a:prstGeom>
        </p:spPr>
      </p:pic>
    </p:spTree>
    <p:extLst>
      <p:ext uri="{BB962C8B-B14F-4D97-AF65-F5344CB8AC3E}">
        <p14:creationId xmlns:p14="http://schemas.microsoft.com/office/powerpoint/2010/main" val="2996525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1220" b="60260"/>
          <a:stretch/>
        </p:blipFill>
        <p:spPr>
          <a:xfrm>
            <a:off x="0" y="6280030"/>
            <a:ext cx="9144000" cy="57797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1220" b="68106"/>
          <a:stretch/>
        </p:blipFill>
        <p:spPr>
          <a:xfrm>
            <a:off x="0" y="1447800"/>
            <a:ext cx="9144000" cy="45719"/>
          </a:xfrm>
          <a:prstGeom prst="rect">
            <a:avLst/>
          </a:prstGeom>
        </p:spPr>
      </p:pic>
      <p:sp>
        <p:nvSpPr>
          <p:cNvPr id="10" name="Date Placeholder 9"/>
          <p:cNvSpPr>
            <a:spLocks noGrp="1"/>
          </p:cNvSpPr>
          <p:nvPr>
            <p:ph type="dt" sz="half" idx="10"/>
          </p:nvPr>
        </p:nvSpPr>
        <p:spPr/>
        <p:txBody>
          <a:bodyPr/>
          <a:lstStyle/>
          <a:p>
            <a:fld id="{C3E02EBD-A073-44BB-902A-1903E5197120}" type="datetime1">
              <a:rPr lang="en-US" smtClean="0"/>
              <a:t>7/11/2017</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a:xfrm>
            <a:off x="6781800" y="6356350"/>
            <a:ext cx="2133600" cy="365125"/>
          </a:xfrm>
        </p:spPr>
        <p:txBody>
          <a:bodyPr/>
          <a:lstStyle/>
          <a:p>
            <a:fld id="{C67E3E42-3539-4B49-9EFC-0184556DF7AA}" type="slidenum">
              <a:rPr lang="en-US" smtClean="0"/>
              <a:t>‹#›</a:t>
            </a:fld>
            <a:endParaRPr lang="en-US" dirty="0"/>
          </a:p>
        </p:txBody>
      </p:sp>
    </p:spTree>
    <p:extLst>
      <p:ext uri="{BB962C8B-B14F-4D97-AF65-F5344CB8AC3E}">
        <p14:creationId xmlns:p14="http://schemas.microsoft.com/office/powerpoint/2010/main" val="1449208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90755" t="31220" b="60260"/>
          <a:stretch/>
        </p:blipFill>
        <p:spPr>
          <a:xfrm>
            <a:off x="4648200" y="1524000"/>
            <a:ext cx="4038600" cy="685800"/>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9528" t="31220" r="46038" b="60260"/>
          <a:stretch/>
        </p:blipFill>
        <p:spPr>
          <a:xfrm>
            <a:off x="414068" y="1524000"/>
            <a:ext cx="4063041" cy="685800"/>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13B5AC-740B-4B71-965B-048BB88B0A0D}" type="datetime1">
              <a:rPr lang="en-US" smtClean="0"/>
              <a:t>7/11/2017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781800" y="6356350"/>
            <a:ext cx="2133600" cy="365125"/>
          </a:xfrm>
        </p:spPr>
        <p:txBody>
          <a:bodyPr/>
          <a:lstStyle/>
          <a:p>
            <a:fld id="{82A627E8-91CF-4E0E-B774-25E3308E77E2}" type="slidenum">
              <a:rPr lang="en-US" smtClean="0"/>
              <a:t>‹#›</a:t>
            </a:fld>
            <a:endParaRPr lang="en-US"/>
          </a:p>
        </p:txBody>
      </p:sp>
    </p:spTree>
    <p:extLst>
      <p:ext uri="{BB962C8B-B14F-4D97-AF65-F5344CB8AC3E}">
        <p14:creationId xmlns:p14="http://schemas.microsoft.com/office/powerpoint/2010/main" val="20080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31220" b="60260"/>
          <a:stretch/>
        </p:blipFill>
        <p:spPr>
          <a:xfrm>
            <a:off x="0" y="6280030"/>
            <a:ext cx="9144000" cy="577970"/>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1220" b="68106"/>
          <a:stretch/>
        </p:blipFill>
        <p:spPr>
          <a:xfrm>
            <a:off x="0" y="1447800"/>
            <a:ext cx="9144000" cy="45719"/>
          </a:xfrm>
          <a:prstGeom prst="rect">
            <a:avLst/>
          </a:prstGeom>
        </p:spPr>
      </p:pic>
      <p:sp>
        <p:nvSpPr>
          <p:cNvPr id="8" name="Date Placeholder 7"/>
          <p:cNvSpPr>
            <a:spLocks noGrp="1"/>
          </p:cNvSpPr>
          <p:nvPr>
            <p:ph type="dt" sz="half" idx="10"/>
          </p:nvPr>
        </p:nvSpPr>
        <p:spPr/>
        <p:txBody>
          <a:bodyPr/>
          <a:lstStyle/>
          <a:p>
            <a:fld id="{C3E02EBD-A073-44BB-902A-1903E5197120}" type="datetime1">
              <a:rPr lang="en-US" smtClean="0"/>
              <a:t>7/11/2017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6781800" y="6356350"/>
            <a:ext cx="2133600" cy="365125"/>
          </a:xfrm>
        </p:spPr>
        <p:txBody>
          <a:bodyPr/>
          <a:lstStyle/>
          <a:p>
            <a:fld id="{C67E3E42-3539-4B49-9EFC-0184556DF7AA}" type="slidenum">
              <a:rPr lang="en-US" smtClean="0"/>
              <a:t>‹#›</a:t>
            </a:fld>
            <a:endParaRPr lang="en-US" dirty="0"/>
          </a:p>
        </p:txBody>
      </p:sp>
    </p:spTree>
    <p:extLst>
      <p:ext uri="{BB962C8B-B14F-4D97-AF65-F5344CB8AC3E}">
        <p14:creationId xmlns:p14="http://schemas.microsoft.com/office/powerpoint/2010/main" val="2395254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479430"/>
            <a:ext cx="82296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041A73F-4CC7-4A67-9936-3A1F39A90A99}" type="datetime1">
              <a:rPr lang="en-US" smtClean="0"/>
              <a:t>7/11/2017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781800" y="6356350"/>
            <a:ext cx="2133600" cy="365125"/>
          </a:xfrm>
        </p:spPr>
        <p:txBody>
          <a:bodyPr/>
          <a:lstStyle/>
          <a:p>
            <a:fld id="{82A627E8-91CF-4E0E-B774-25E3308E77E2}" type="slidenum">
              <a:rPr lang="en-US" smtClean="0"/>
              <a:t>‹#›</a:t>
            </a:fld>
            <a:endParaRPr lang="en-US"/>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31220" b="60260"/>
          <a:stretch/>
        </p:blipFill>
        <p:spPr>
          <a:xfrm>
            <a:off x="0" y="2622430"/>
            <a:ext cx="9144000" cy="577970"/>
          </a:xfrm>
          <a:prstGeom prst="rect">
            <a:avLst/>
          </a:prstGeom>
        </p:spPr>
      </p:pic>
    </p:spTree>
    <p:extLst>
      <p:ext uri="{BB962C8B-B14F-4D97-AF65-F5344CB8AC3E}">
        <p14:creationId xmlns:p14="http://schemas.microsoft.com/office/powerpoint/2010/main" val="2939503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1F383-E457-408F-8292-B3C2052AC1FD}" type="datetime1">
              <a:rPr lang="en-US" smtClean="0"/>
              <a:t>7/11/2017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781800" y="6356350"/>
            <a:ext cx="2133600" cy="365125"/>
          </a:xfrm>
        </p:spPr>
        <p:txBody>
          <a:bodyPr/>
          <a:lstStyle/>
          <a:p>
            <a:fld id="{82A627E8-91CF-4E0E-B774-25E3308E77E2}"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31220" b="60260"/>
          <a:stretch/>
        </p:blipFill>
        <p:spPr>
          <a:xfrm>
            <a:off x="0" y="4313"/>
            <a:ext cx="9144000" cy="577970"/>
          </a:xfrm>
          <a:prstGeom prst="rect">
            <a:avLst/>
          </a:prstGeom>
        </p:spPr>
      </p:pic>
    </p:spTree>
    <p:extLst>
      <p:ext uri="{BB962C8B-B14F-4D97-AF65-F5344CB8AC3E}">
        <p14:creationId xmlns:p14="http://schemas.microsoft.com/office/powerpoint/2010/main" val="1392783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90660" t="31220" b="60260"/>
          <a:stretch/>
        </p:blipFill>
        <p:spPr>
          <a:xfrm>
            <a:off x="381000" y="260230"/>
            <a:ext cx="3124200" cy="1187570"/>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1220" b="60260"/>
          <a:stretch/>
        </p:blipFill>
        <p:spPr>
          <a:xfrm>
            <a:off x="0" y="6280030"/>
            <a:ext cx="9144000" cy="577970"/>
          </a:xfrm>
          <a:prstGeom prst="rect">
            <a:avLst/>
          </a:prstGeom>
        </p:spPr>
      </p:pic>
      <p:sp>
        <p:nvSpPr>
          <p:cNvPr id="9" name="Date Placeholder 8"/>
          <p:cNvSpPr>
            <a:spLocks noGrp="1"/>
          </p:cNvSpPr>
          <p:nvPr>
            <p:ph type="dt" sz="half" idx="10"/>
          </p:nvPr>
        </p:nvSpPr>
        <p:spPr/>
        <p:txBody>
          <a:bodyPr/>
          <a:lstStyle/>
          <a:p>
            <a:fld id="{C3E02EBD-A073-44BB-902A-1903E5197120}" type="datetime1">
              <a:rPr lang="en-US" smtClean="0"/>
              <a:t>7/11/2017</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a:xfrm>
            <a:off x="6781800" y="6356350"/>
            <a:ext cx="2133600" cy="365125"/>
          </a:xfrm>
        </p:spPr>
        <p:txBody>
          <a:bodyPr/>
          <a:lstStyle/>
          <a:p>
            <a:fld id="{C67E3E42-3539-4B49-9EFC-0184556DF7AA}" type="slidenum">
              <a:rPr lang="en-US" smtClean="0"/>
              <a:t>‹#›</a:t>
            </a:fld>
            <a:endParaRPr lang="en-US" dirty="0"/>
          </a:p>
        </p:txBody>
      </p:sp>
    </p:spTree>
    <p:extLst>
      <p:ext uri="{BB962C8B-B14F-4D97-AF65-F5344CB8AC3E}">
        <p14:creationId xmlns:p14="http://schemas.microsoft.com/office/powerpoint/2010/main" val="854676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140F44-4B79-490B-B3C9-79291F6A8C2D}" type="datetime1">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781800" y="6356350"/>
            <a:ext cx="2133600" cy="365125"/>
          </a:xfrm>
        </p:spPr>
        <p:txBody>
          <a:bodyPr/>
          <a:lstStyle/>
          <a:p>
            <a:fld id="{82A627E8-91CF-4E0E-B774-25E3308E77E2}" type="slidenum">
              <a:rPr lang="en-US" smtClean="0"/>
              <a:t>‹#›</a:t>
            </a:fld>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1220" b="60260"/>
          <a:stretch/>
        </p:blipFill>
        <p:spPr>
          <a:xfrm>
            <a:off x="0" y="5388634"/>
            <a:ext cx="9144000" cy="577970"/>
          </a:xfrm>
          <a:prstGeom prst="rect">
            <a:avLst/>
          </a:prstGeom>
        </p:spPr>
      </p:pic>
    </p:spTree>
    <p:extLst>
      <p:ext uri="{BB962C8B-B14F-4D97-AF65-F5344CB8AC3E}">
        <p14:creationId xmlns:p14="http://schemas.microsoft.com/office/powerpoint/2010/main" val="520293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Content with Referenc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79493"/>
          <a:stretch/>
        </p:blipFill>
        <p:spPr>
          <a:xfrm>
            <a:off x="0" y="6477000"/>
            <a:ext cx="9144016" cy="426502"/>
          </a:xfrm>
          <a:prstGeom prst="rect">
            <a:avLst/>
          </a:prstGeom>
        </p:spPr>
      </p:pic>
      <p:sp>
        <p:nvSpPr>
          <p:cNvPr id="2" name="Title 1"/>
          <p:cNvSpPr>
            <a:spLocks noGrp="1"/>
          </p:cNvSpPr>
          <p:nvPr>
            <p:ph type="title"/>
          </p:nvPr>
        </p:nvSpPr>
        <p:spPr/>
        <p:txBody>
          <a:bodyPr>
            <a:normAutofit/>
          </a:bodyPr>
          <a:lstStyle>
            <a:lvl1pPr>
              <a:defRPr sz="36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38599"/>
          </a:xfrm>
        </p:spPr>
        <p:txBody>
          <a:bodyPr/>
          <a:lstStyle>
            <a:lvl1pPr marL="342900" indent="-342900">
              <a:buFont typeface="Wingdings" panose="05000000000000000000" pitchFamily="2" charset="2"/>
              <a:buChar char="§"/>
              <a:defRPr/>
            </a:lvl1pPr>
            <a:lvl2pPr marL="742950" indent="-285750">
              <a:buFont typeface="Arial" panose="020B0604020202020204" pitchFamily="34" charset="0"/>
              <a:buChar char="•"/>
              <a:defRPr/>
            </a:lvl2pPr>
            <a:lvl3pPr marL="1143000" indent="-228600">
              <a:buFont typeface="Wingdings" panose="05000000000000000000" pitchFamily="2" charset="2"/>
              <a:buChar char="§"/>
              <a:defRPr/>
            </a:lvl3pPr>
            <a:lvl4pPr marL="1600200" indent="-228600">
              <a:buFont typeface="Arial" panose="020B0604020202020204" pitchFamily="34" charset="0"/>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7A44140-696D-4EC9-8153-1A58B0DD935C}" type="slidenum">
              <a:rPr lang="en-US" smtClean="0"/>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79493"/>
          <a:stretch/>
        </p:blipFill>
        <p:spPr>
          <a:xfrm>
            <a:off x="0" y="1371600"/>
            <a:ext cx="9144016" cy="213251"/>
          </a:xfrm>
          <a:prstGeom prst="rect">
            <a:avLst/>
          </a:prstGeom>
        </p:spPr>
      </p:pic>
      <p:sp>
        <p:nvSpPr>
          <p:cNvPr id="9" name="Text Placeholder 8"/>
          <p:cNvSpPr>
            <a:spLocks noGrp="1"/>
          </p:cNvSpPr>
          <p:nvPr>
            <p:ph type="body" sz="quarter" idx="13"/>
          </p:nvPr>
        </p:nvSpPr>
        <p:spPr>
          <a:xfrm>
            <a:off x="495308" y="5715000"/>
            <a:ext cx="8153400" cy="609600"/>
          </a:xfrm>
        </p:spPr>
        <p:txBody>
          <a:bodyPr/>
          <a:lstStyle>
            <a:lvl1pPr marL="342900" indent="-342900">
              <a:buFont typeface="+mj-lt"/>
              <a:buAutoNum type="arabicPeriod"/>
              <a:defRPr sz="1400"/>
            </a:lvl1pPr>
          </a:lstStyle>
          <a:p>
            <a:pPr lvl="0"/>
            <a:r>
              <a:rPr lang="en-US" dirty="0"/>
              <a:t>Click to edit Master text styles</a:t>
            </a:r>
          </a:p>
        </p:txBody>
      </p:sp>
    </p:spTree>
    <p:extLst>
      <p:ext uri="{BB962C8B-B14F-4D97-AF65-F5344CB8AC3E}">
        <p14:creationId xmlns:p14="http://schemas.microsoft.com/office/powerpoint/2010/main" val="3667209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DA80C1-B06C-6246-B3E5-026D6F68DA16}"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1577717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8364" y="2148728"/>
            <a:ext cx="7065818" cy="1297081"/>
          </a:xfrm>
        </p:spPr>
        <p:txBody>
          <a:bodyPr/>
          <a:lstStyle/>
          <a:p>
            <a:r>
              <a:rPr lang="en-US"/>
              <a:t>Click to edit Master title style</a:t>
            </a:r>
          </a:p>
        </p:txBody>
      </p:sp>
      <p:sp>
        <p:nvSpPr>
          <p:cNvPr id="3" name="Subtitle 2"/>
          <p:cNvSpPr>
            <a:spLocks noGrp="1"/>
          </p:cNvSpPr>
          <p:nvPr>
            <p:ph type="subTitle" idx="1"/>
          </p:nvPr>
        </p:nvSpPr>
        <p:spPr>
          <a:xfrm>
            <a:off x="1731818" y="3697941"/>
            <a:ext cx="5818909" cy="1546412"/>
          </a:xfrm>
        </p:spPr>
        <p:txBody>
          <a:bodyPr/>
          <a:lstStyle>
            <a:lvl1pPr marL="0" indent="0" algn="ctr">
              <a:buNone/>
              <a:defRPr>
                <a:solidFill>
                  <a:schemeClr val="tx1">
                    <a:tint val="75000"/>
                  </a:schemeClr>
                </a:solidFill>
              </a:defRPr>
            </a:lvl1pPr>
            <a:lvl2pPr marL="403433" indent="0" algn="ctr">
              <a:buNone/>
              <a:defRPr>
                <a:solidFill>
                  <a:schemeClr val="tx1">
                    <a:tint val="75000"/>
                  </a:schemeClr>
                </a:solidFill>
              </a:defRPr>
            </a:lvl2pPr>
            <a:lvl3pPr marL="806867" indent="0" algn="ctr">
              <a:buNone/>
              <a:defRPr>
                <a:solidFill>
                  <a:schemeClr val="tx1">
                    <a:tint val="75000"/>
                  </a:schemeClr>
                </a:solidFill>
              </a:defRPr>
            </a:lvl3pPr>
            <a:lvl4pPr marL="1210300" indent="0" algn="ctr">
              <a:buNone/>
              <a:defRPr>
                <a:solidFill>
                  <a:schemeClr val="tx1">
                    <a:tint val="75000"/>
                  </a:schemeClr>
                </a:solidFill>
              </a:defRPr>
            </a:lvl4pPr>
            <a:lvl5pPr marL="1613733" indent="0" algn="ctr">
              <a:buNone/>
              <a:defRPr>
                <a:solidFill>
                  <a:schemeClr val="tx1">
                    <a:tint val="75000"/>
                  </a:schemeClr>
                </a:solidFill>
              </a:defRPr>
            </a:lvl5pPr>
            <a:lvl6pPr marL="2017166" indent="0" algn="ctr">
              <a:buNone/>
              <a:defRPr>
                <a:solidFill>
                  <a:schemeClr val="tx1">
                    <a:tint val="75000"/>
                  </a:schemeClr>
                </a:solidFill>
              </a:defRPr>
            </a:lvl6pPr>
            <a:lvl7pPr marL="2420600" indent="0" algn="ctr">
              <a:buNone/>
              <a:defRPr>
                <a:solidFill>
                  <a:schemeClr val="tx1">
                    <a:tint val="75000"/>
                  </a:schemeClr>
                </a:solidFill>
              </a:defRPr>
            </a:lvl7pPr>
            <a:lvl8pPr marL="2824033" indent="0" algn="ctr">
              <a:buNone/>
              <a:defRPr>
                <a:solidFill>
                  <a:schemeClr val="tx1">
                    <a:tint val="75000"/>
                  </a:schemeClr>
                </a:solidFill>
              </a:defRPr>
            </a:lvl8pPr>
            <a:lvl9pPr marL="3227466"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F87D2E36-3C61-4632-BAF0-E25EB00B8D0B}" type="slidenum">
              <a:rPr lang="en-US"/>
              <a:pPr>
                <a:defRPr/>
              </a:pPr>
              <a:t>‹#›</a:t>
            </a:fld>
            <a:endParaRPr lang="en-US"/>
          </a:p>
        </p:txBody>
      </p:sp>
    </p:spTree>
    <p:extLst>
      <p:ext uri="{BB962C8B-B14F-4D97-AF65-F5344CB8AC3E}">
        <p14:creationId xmlns:p14="http://schemas.microsoft.com/office/powerpoint/2010/main" val="4001543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37" y="941294"/>
            <a:ext cx="8312727" cy="100852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15637" y="1949824"/>
            <a:ext cx="8312727" cy="3993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15637" y="5608545"/>
            <a:ext cx="1939636" cy="322169"/>
          </a:xfrm>
          <a:prstGeom prst="rect">
            <a:avLst/>
          </a:prstGeom>
        </p:spPr>
        <p:txBody>
          <a:bodyPr/>
          <a:lstStyle>
            <a:lvl1pPr eaLnBrk="1" fontAlgn="auto" hangingPunct="1">
              <a:spcBef>
                <a:spcPts val="0"/>
              </a:spcBef>
              <a:spcAft>
                <a:spcPts val="0"/>
              </a:spcAft>
              <a:defRPr>
                <a:latin typeface="+mn-lt"/>
                <a:ea typeface="+mn-ea"/>
                <a:cs typeface="+mn-cs"/>
              </a:defRPr>
            </a:lvl1pPr>
          </a:lstStyle>
          <a:p>
            <a:pPr defTabSz="806867">
              <a:defRPr/>
            </a:pPr>
            <a:endParaRPr lang="en-US">
              <a:solidFill>
                <a:prstClr val="black"/>
              </a:solidFill>
            </a:endParaRPr>
          </a:p>
        </p:txBody>
      </p:sp>
      <p:sp>
        <p:nvSpPr>
          <p:cNvPr id="5" name="Footer Placeholder 4"/>
          <p:cNvSpPr>
            <a:spLocks noGrp="1"/>
          </p:cNvSpPr>
          <p:nvPr>
            <p:ph type="ftr" sz="quarter" idx="11"/>
          </p:nvPr>
        </p:nvSpPr>
        <p:spPr>
          <a:xfrm>
            <a:off x="2840182" y="5608545"/>
            <a:ext cx="2632364" cy="322169"/>
          </a:xfrm>
          <a:prstGeom prst="rect">
            <a:avLst/>
          </a:prstGeom>
        </p:spPr>
        <p:txBody>
          <a:bodyPr/>
          <a:lstStyle>
            <a:lvl1pPr eaLnBrk="1" fontAlgn="auto" hangingPunct="1">
              <a:spcBef>
                <a:spcPts val="0"/>
              </a:spcBef>
              <a:spcAft>
                <a:spcPts val="0"/>
              </a:spcAft>
              <a:defRPr>
                <a:latin typeface="+mn-lt"/>
                <a:ea typeface="+mn-ea"/>
                <a:cs typeface="+mn-cs"/>
              </a:defRPr>
            </a:lvl1pPr>
          </a:lstStyle>
          <a:p>
            <a:pPr defTabSz="806867">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02FCC24-0AB2-4878-8609-6A22066C02A0}" type="slidenum">
              <a:rPr lang="en-US"/>
              <a:pPr>
                <a:defRPr/>
              </a:pPr>
              <a:t>‹#›</a:t>
            </a:fld>
            <a:endParaRPr lang="en-US"/>
          </a:p>
        </p:txBody>
      </p:sp>
    </p:spTree>
    <p:extLst>
      <p:ext uri="{BB962C8B-B14F-4D97-AF65-F5344CB8AC3E}">
        <p14:creationId xmlns:p14="http://schemas.microsoft.com/office/powerpoint/2010/main" val="3119663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6648" y="3888442"/>
            <a:ext cx="7065818" cy="1201831"/>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656648" y="2564747"/>
            <a:ext cx="7065818" cy="1323694"/>
          </a:xfrm>
        </p:spPr>
        <p:txBody>
          <a:bodyPr anchor="b"/>
          <a:lstStyle>
            <a:lvl1pPr marL="0" indent="0">
              <a:buNone/>
              <a:defRPr sz="1765">
                <a:solidFill>
                  <a:schemeClr val="tx1">
                    <a:tint val="75000"/>
                  </a:schemeClr>
                </a:solidFill>
              </a:defRPr>
            </a:lvl1pPr>
            <a:lvl2pPr marL="403433" indent="0">
              <a:buNone/>
              <a:defRPr sz="1588">
                <a:solidFill>
                  <a:schemeClr val="tx1">
                    <a:tint val="75000"/>
                  </a:schemeClr>
                </a:solidFill>
              </a:defRPr>
            </a:lvl2pPr>
            <a:lvl3pPr marL="806867" indent="0">
              <a:buNone/>
              <a:defRPr sz="1412">
                <a:solidFill>
                  <a:schemeClr val="tx1">
                    <a:tint val="75000"/>
                  </a:schemeClr>
                </a:solidFill>
              </a:defRPr>
            </a:lvl3pPr>
            <a:lvl4pPr marL="1210300" indent="0">
              <a:buNone/>
              <a:defRPr sz="1235">
                <a:solidFill>
                  <a:schemeClr val="tx1">
                    <a:tint val="75000"/>
                  </a:schemeClr>
                </a:solidFill>
              </a:defRPr>
            </a:lvl4pPr>
            <a:lvl5pPr marL="1613733" indent="0">
              <a:buNone/>
              <a:defRPr sz="1235">
                <a:solidFill>
                  <a:schemeClr val="tx1">
                    <a:tint val="75000"/>
                  </a:schemeClr>
                </a:solidFill>
              </a:defRPr>
            </a:lvl5pPr>
            <a:lvl6pPr marL="2017166" indent="0">
              <a:buNone/>
              <a:defRPr sz="1235">
                <a:solidFill>
                  <a:schemeClr val="tx1">
                    <a:tint val="75000"/>
                  </a:schemeClr>
                </a:solidFill>
              </a:defRPr>
            </a:lvl6pPr>
            <a:lvl7pPr marL="2420600" indent="0">
              <a:buNone/>
              <a:defRPr sz="1235">
                <a:solidFill>
                  <a:schemeClr val="tx1">
                    <a:tint val="75000"/>
                  </a:schemeClr>
                </a:solidFill>
              </a:defRPr>
            </a:lvl7pPr>
            <a:lvl8pPr marL="2824033" indent="0">
              <a:buNone/>
              <a:defRPr sz="1235">
                <a:solidFill>
                  <a:schemeClr val="tx1">
                    <a:tint val="75000"/>
                  </a:schemeClr>
                </a:solidFill>
              </a:defRPr>
            </a:lvl8pPr>
            <a:lvl9pPr marL="3227466" indent="0">
              <a:buNone/>
              <a:defRPr sz="1235">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0B1752B-7368-4D53-8F44-22C3055FD0CB}" type="slidenum">
              <a:rPr lang="en-US"/>
              <a:pPr>
                <a:defRPr/>
              </a:pPr>
              <a:t>‹#›</a:t>
            </a:fld>
            <a:endParaRPr lang="en-US"/>
          </a:p>
        </p:txBody>
      </p:sp>
    </p:spTree>
    <p:extLst>
      <p:ext uri="{BB962C8B-B14F-4D97-AF65-F5344CB8AC3E}">
        <p14:creationId xmlns:p14="http://schemas.microsoft.com/office/powerpoint/2010/main" val="3616457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FF622555-AC2C-4B5C-996D-CFDEE915958A}" type="slidenum">
              <a:rPr lang="en-US"/>
              <a:pPr>
                <a:defRPr/>
              </a:pPr>
              <a:t>‹#›</a:t>
            </a:fld>
            <a:endParaRPr lang="en-US"/>
          </a:p>
        </p:txBody>
      </p:sp>
    </p:spTree>
    <p:extLst>
      <p:ext uri="{BB962C8B-B14F-4D97-AF65-F5344CB8AC3E}">
        <p14:creationId xmlns:p14="http://schemas.microsoft.com/office/powerpoint/2010/main" val="2217806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7BED110-5E7E-4F09-B391-3171A9E505DD}" type="slidenum">
              <a:rPr lang="en-US"/>
              <a:pPr>
                <a:defRPr/>
              </a:pPr>
              <a:t>‹#›</a:t>
            </a:fld>
            <a:endParaRPr lang="en-US"/>
          </a:p>
        </p:txBody>
      </p:sp>
    </p:spTree>
    <p:extLst>
      <p:ext uri="{BB962C8B-B14F-4D97-AF65-F5344CB8AC3E}">
        <p14:creationId xmlns:p14="http://schemas.microsoft.com/office/powerpoint/2010/main" val="1958484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B64D58F-0999-4945-8DCD-FD10FD46D81A}" type="slidenum">
              <a:rPr lang="en-US"/>
              <a:pPr>
                <a:defRPr/>
              </a:pPr>
              <a:t>‹#›</a:t>
            </a:fld>
            <a:endParaRPr lang="en-US"/>
          </a:p>
        </p:txBody>
      </p:sp>
    </p:spTree>
    <p:extLst>
      <p:ext uri="{BB962C8B-B14F-4D97-AF65-F5344CB8AC3E}">
        <p14:creationId xmlns:p14="http://schemas.microsoft.com/office/powerpoint/2010/main" val="2267162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1143000"/>
            <a:ext cx="2734830" cy="1025338"/>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3532909" y="1143001"/>
            <a:ext cx="4647045" cy="5164511"/>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8500" y="2168339"/>
            <a:ext cx="2734830" cy="4139173"/>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60A701EF-8CA9-497E-A1C7-A69D28D3322E}" type="slidenum">
              <a:rPr lang="en-US"/>
              <a:pPr>
                <a:defRPr/>
              </a:pPr>
              <a:t>‹#›</a:t>
            </a:fld>
            <a:endParaRPr lang="en-US"/>
          </a:p>
        </p:txBody>
      </p:sp>
    </p:spTree>
    <p:extLst>
      <p:ext uri="{BB962C8B-B14F-4D97-AF65-F5344CB8AC3E}">
        <p14:creationId xmlns:p14="http://schemas.microsoft.com/office/powerpoint/2010/main" val="2886000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091" y="5039846"/>
            <a:ext cx="4987636" cy="500063"/>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039091" y="1344706"/>
            <a:ext cx="4987636" cy="3630706"/>
          </a:xfrm>
        </p:spPr>
        <p:txBody>
          <a:bodyPr rtlCol="0">
            <a:normAutofit/>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endParaRPr lang="en-US" noProof="0"/>
          </a:p>
        </p:txBody>
      </p:sp>
      <p:sp>
        <p:nvSpPr>
          <p:cNvPr id="4" name="Text Placeholder 3"/>
          <p:cNvSpPr>
            <a:spLocks noGrp="1"/>
          </p:cNvSpPr>
          <p:nvPr>
            <p:ph type="body" sz="half" idx="2"/>
          </p:nvPr>
        </p:nvSpPr>
        <p:spPr>
          <a:xfrm>
            <a:off x="1039091" y="5539909"/>
            <a:ext cx="4987636" cy="71017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A7D62FB-EF5A-492E-9401-96478EF55D63}" type="slidenum">
              <a:rPr lang="en-US"/>
              <a:pPr>
                <a:defRPr/>
              </a:pPr>
              <a:t>‹#›</a:t>
            </a:fld>
            <a:endParaRPr lang="en-US"/>
          </a:p>
        </p:txBody>
      </p:sp>
    </p:spTree>
    <p:extLst>
      <p:ext uri="{BB962C8B-B14F-4D97-AF65-F5344CB8AC3E}">
        <p14:creationId xmlns:p14="http://schemas.microsoft.com/office/powerpoint/2010/main" val="755194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8364" y="2148728"/>
            <a:ext cx="7065818" cy="1297081"/>
          </a:xfrm>
        </p:spPr>
        <p:txBody>
          <a:bodyPr/>
          <a:lstStyle/>
          <a:p>
            <a:r>
              <a:rPr lang="en-US"/>
              <a:t>Click to edit Master title style</a:t>
            </a:r>
          </a:p>
        </p:txBody>
      </p:sp>
      <p:sp>
        <p:nvSpPr>
          <p:cNvPr id="3" name="Subtitle 2"/>
          <p:cNvSpPr>
            <a:spLocks noGrp="1"/>
          </p:cNvSpPr>
          <p:nvPr>
            <p:ph type="subTitle" idx="1"/>
          </p:nvPr>
        </p:nvSpPr>
        <p:spPr>
          <a:xfrm>
            <a:off x="1731818" y="3697941"/>
            <a:ext cx="5818909" cy="1546412"/>
          </a:xfrm>
        </p:spPr>
        <p:txBody>
          <a:bodyPr/>
          <a:lstStyle>
            <a:lvl1pPr marL="0" indent="0" algn="ctr">
              <a:buNone/>
              <a:defRPr>
                <a:solidFill>
                  <a:schemeClr val="tx1">
                    <a:tint val="75000"/>
                  </a:schemeClr>
                </a:solidFill>
              </a:defRPr>
            </a:lvl1pPr>
            <a:lvl2pPr marL="403433" indent="0" algn="ctr">
              <a:buNone/>
              <a:defRPr>
                <a:solidFill>
                  <a:schemeClr val="tx1">
                    <a:tint val="75000"/>
                  </a:schemeClr>
                </a:solidFill>
              </a:defRPr>
            </a:lvl2pPr>
            <a:lvl3pPr marL="806867" indent="0" algn="ctr">
              <a:buNone/>
              <a:defRPr>
                <a:solidFill>
                  <a:schemeClr val="tx1">
                    <a:tint val="75000"/>
                  </a:schemeClr>
                </a:solidFill>
              </a:defRPr>
            </a:lvl3pPr>
            <a:lvl4pPr marL="1210300" indent="0" algn="ctr">
              <a:buNone/>
              <a:defRPr>
                <a:solidFill>
                  <a:schemeClr val="tx1">
                    <a:tint val="75000"/>
                  </a:schemeClr>
                </a:solidFill>
              </a:defRPr>
            </a:lvl4pPr>
            <a:lvl5pPr marL="1613733" indent="0" algn="ctr">
              <a:buNone/>
              <a:defRPr>
                <a:solidFill>
                  <a:schemeClr val="tx1">
                    <a:tint val="75000"/>
                  </a:schemeClr>
                </a:solidFill>
              </a:defRPr>
            </a:lvl5pPr>
            <a:lvl6pPr marL="2017166" indent="0" algn="ctr">
              <a:buNone/>
              <a:defRPr>
                <a:solidFill>
                  <a:schemeClr val="tx1">
                    <a:tint val="75000"/>
                  </a:schemeClr>
                </a:solidFill>
              </a:defRPr>
            </a:lvl6pPr>
            <a:lvl7pPr marL="2420600" indent="0" algn="ctr">
              <a:buNone/>
              <a:defRPr>
                <a:solidFill>
                  <a:schemeClr val="tx1">
                    <a:tint val="75000"/>
                  </a:schemeClr>
                </a:solidFill>
              </a:defRPr>
            </a:lvl7pPr>
            <a:lvl8pPr marL="2824033" indent="0" algn="ctr">
              <a:buNone/>
              <a:defRPr>
                <a:solidFill>
                  <a:schemeClr val="tx1">
                    <a:tint val="75000"/>
                  </a:schemeClr>
                </a:solidFill>
              </a:defRPr>
            </a:lvl8pPr>
            <a:lvl9pPr marL="3227466"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9C6890B0-6114-457C-90BE-D9CCF4313A6F}" type="slidenum">
              <a:rPr lang="en-US" altLang="en-US"/>
              <a:pPr>
                <a:defRPr/>
              </a:pPr>
              <a:t>‹#›</a:t>
            </a:fld>
            <a:endParaRPr lang="en-US" altLang="en-US"/>
          </a:p>
        </p:txBody>
      </p:sp>
    </p:spTree>
    <p:extLst>
      <p:ext uri="{BB962C8B-B14F-4D97-AF65-F5344CB8AC3E}">
        <p14:creationId xmlns:p14="http://schemas.microsoft.com/office/powerpoint/2010/main" val="4095328941"/>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15637" y="5608545"/>
            <a:ext cx="1939636" cy="322169"/>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5" name="Footer Placeholder 4"/>
          <p:cNvSpPr>
            <a:spLocks noGrp="1"/>
          </p:cNvSpPr>
          <p:nvPr>
            <p:ph type="ftr" sz="quarter" idx="11"/>
          </p:nvPr>
        </p:nvSpPr>
        <p:spPr>
          <a:xfrm>
            <a:off x="2840182" y="5608545"/>
            <a:ext cx="2632364" cy="322169"/>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4F8021-3673-4C8A-999A-FB7BF939552B}" type="slidenum">
              <a:rPr lang="en-US" altLang="en-US"/>
              <a:pPr>
                <a:defRPr/>
              </a:pPr>
              <a:t>‹#›</a:t>
            </a:fld>
            <a:endParaRPr lang="en-US" altLang="en-US"/>
          </a:p>
        </p:txBody>
      </p:sp>
    </p:spTree>
    <p:extLst>
      <p:ext uri="{BB962C8B-B14F-4D97-AF65-F5344CB8AC3E}">
        <p14:creationId xmlns:p14="http://schemas.microsoft.com/office/powerpoint/2010/main" val="606438233"/>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DA80C1-B06C-6246-B3E5-026D6F68DA16}" type="datetimeFigureOut">
              <a:rPr lang="en-US" smtClean="0"/>
              <a:t>7/11/2017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83165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6648" y="3888442"/>
            <a:ext cx="7065818" cy="1201831"/>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656648" y="2564747"/>
            <a:ext cx="7065818" cy="1323694"/>
          </a:xfrm>
        </p:spPr>
        <p:txBody>
          <a:bodyPr anchor="b"/>
          <a:lstStyle>
            <a:lvl1pPr marL="0" indent="0">
              <a:buNone/>
              <a:defRPr sz="1765">
                <a:solidFill>
                  <a:schemeClr val="tx1">
                    <a:tint val="75000"/>
                  </a:schemeClr>
                </a:solidFill>
              </a:defRPr>
            </a:lvl1pPr>
            <a:lvl2pPr marL="403433" indent="0">
              <a:buNone/>
              <a:defRPr sz="1588">
                <a:solidFill>
                  <a:schemeClr val="tx1">
                    <a:tint val="75000"/>
                  </a:schemeClr>
                </a:solidFill>
              </a:defRPr>
            </a:lvl2pPr>
            <a:lvl3pPr marL="806867" indent="0">
              <a:buNone/>
              <a:defRPr sz="1412">
                <a:solidFill>
                  <a:schemeClr val="tx1">
                    <a:tint val="75000"/>
                  </a:schemeClr>
                </a:solidFill>
              </a:defRPr>
            </a:lvl3pPr>
            <a:lvl4pPr marL="1210300" indent="0">
              <a:buNone/>
              <a:defRPr sz="1235">
                <a:solidFill>
                  <a:schemeClr val="tx1">
                    <a:tint val="75000"/>
                  </a:schemeClr>
                </a:solidFill>
              </a:defRPr>
            </a:lvl4pPr>
            <a:lvl5pPr marL="1613733" indent="0">
              <a:buNone/>
              <a:defRPr sz="1235">
                <a:solidFill>
                  <a:schemeClr val="tx1">
                    <a:tint val="75000"/>
                  </a:schemeClr>
                </a:solidFill>
              </a:defRPr>
            </a:lvl5pPr>
            <a:lvl6pPr marL="2017166" indent="0">
              <a:buNone/>
              <a:defRPr sz="1235">
                <a:solidFill>
                  <a:schemeClr val="tx1">
                    <a:tint val="75000"/>
                  </a:schemeClr>
                </a:solidFill>
              </a:defRPr>
            </a:lvl6pPr>
            <a:lvl7pPr marL="2420600" indent="0">
              <a:buNone/>
              <a:defRPr sz="1235">
                <a:solidFill>
                  <a:schemeClr val="tx1">
                    <a:tint val="75000"/>
                  </a:schemeClr>
                </a:solidFill>
              </a:defRPr>
            </a:lvl7pPr>
            <a:lvl8pPr marL="2824033" indent="0">
              <a:buNone/>
              <a:defRPr sz="1235">
                <a:solidFill>
                  <a:schemeClr val="tx1">
                    <a:tint val="75000"/>
                  </a:schemeClr>
                </a:solidFill>
              </a:defRPr>
            </a:lvl8pPr>
            <a:lvl9pPr marL="3227466" indent="0">
              <a:buNone/>
              <a:defRPr sz="1235">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521FDA62-DE72-4723-8CD6-1DEB0F780E61}" type="slidenum">
              <a:rPr lang="en-US" altLang="en-US"/>
              <a:pPr>
                <a:defRPr/>
              </a:pPr>
              <a:t>‹#›</a:t>
            </a:fld>
            <a:endParaRPr lang="en-US" altLang="en-US"/>
          </a:p>
        </p:txBody>
      </p:sp>
    </p:spTree>
    <p:extLst>
      <p:ext uri="{BB962C8B-B14F-4D97-AF65-F5344CB8AC3E}">
        <p14:creationId xmlns:p14="http://schemas.microsoft.com/office/powerpoint/2010/main" val="2585625950"/>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FB9A2EF-EC52-4827-AFAB-C5BF5EA513F5}" type="slidenum">
              <a:rPr lang="en-US" altLang="en-US"/>
              <a:pPr>
                <a:defRPr/>
              </a:pPr>
              <a:t>‹#›</a:t>
            </a:fld>
            <a:endParaRPr lang="en-US" altLang="en-US"/>
          </a:p>
        </p:txBody>
      </p:sp>
    </p:spTree>
    <p:extLst>
      <p:ext uri="{BB962C8B-B14F-4D97-AF65-F5344CB8AC3E}">
        <p14:creationId xmlns:p14="http://schemas.microsoft.com/office/powerpoint/2010/main" val="1627786299"/>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1AA0C8FD-07AF-4AE1-A5BD-7537F5EBFEAE}" type="slidenum">
              <a:rPr lang="en-US" altLang="en-US"/>
              <a:pPr>
                <a:defRPr/>
              </a:pPr>
              <a:t>‹#›</a:t>
            </a:fld>
            <a:endParaRPr lang="en-US" altLang="en-US"/>
          </a:p>
        </p:txBody>
      </p:sp>
    </p:spTree>
    <p:extLst>
      <p:ext uri="{BB962C8B-B14F-4D97-AF65-F5344CB8AC3E}">
        <p14:creationId xmlns:p14="http://schemas.microsoft.com/office/powerpoint/2010/main" val="1676288836"/>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C9561251-51F7-47FF-9BE9-5D831B021843}" type="slidenum">
              <a:rPr lang="en-US" altLang="en-US"/>
              <a:pPr>
                <a:defRPr/>
              </a:pPr>
              <a:t>‹#›</a:t>
            </a:fld>
            <a:endParaRPr lang="en-US" altLang="en-US"/>
          </a:p>
        </p:txBody>
      </p:sp>
    </p:spTree>
    <p:extLst>
      <p:ext uri="{BB962C8B-B14F-4D97-AF65-F5344CB8AC3E}">
        <p14:creationId xmlns:p14="http://schemas.microsoft.com/office/powerpoint/2010/main" val="4074517398"/>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1143000"/>
            <a:ext cx="2734830" cy="1025338"/>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3532909" y="1143001"/>
            <a:ext cx="4647045" cy="5164511"/>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8500" y="2168339"/>
            <a:ext cx="2734830" cy="4139173"/>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F52C71-9DED-43A7-96E7-048C649D9D60}" type="slidenum">
              <a:rPr lang="en-US" altLang="en-US"/>
              <a:pPr>
                <a:defRPr/>
              </a:pPr>
              <a:t>‹#›</a:t>
            </a:fld>
            <a:endParaRPr lang="en-US" altLang="en-US"/>
          </a:p>
        </p:txBody>
      </p:sp>
    </p:spTree>
    <p:extLst>
      <p:ext uri="{BB962C8B-B14F-4D97-AF65-F5344CB8AC3E}">
        <p14:creationId xmlns:p14="http://schemas.microsoft.com/office/powerpoint/2010/main" val="3567264310"/>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091" y="5039846"/>
            <a:ext cx="4987636" cy="500063"/>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039091" y="1344706"/>
            <a:ext cx="4987636" cy="3630706"/>
          </a:xfrm>
        </p:spPr>
        <p:txBody>
          <a:bodyPr rtlCol="0">
            <a:normAutofit/>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endParaRPr lang="en-US" noProof="0"/>
          </a:p>
        </p:txBody>
      </p:sp>
      <p:sp>
        <p:nvSpPr>
          <p:cNvPr id="4" name="Text Placeholder 3"/>
          <p:cNvSpPr>
            <a:spLocks noGrp="1"/>
          </p:cNvSpPr>
          <p:nvPr>
            <p:ph type="body" sz="half" idx="2"/>
          </p:nvPr>
        </p:nvSpPr>
        <p:spPr>
          <a:xfrm>
            <a:off x="1039091" y="5539909"/>
            <a:ext cx="4987636" cy="71017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0E4D977-9FEA-4F55-99CD-87195A5E9DCC}" type="slidenum">
              <a:rPr lang="en-US" altLang="en-US"/>
              <a:pPr>
                <a:defRPr/>
              </a:pPr>
              <a:t>‹#›</a:t>
            </a:fld>
            <a:endParaRPr lang="en-US" altLang="en-US"/>
          </a:p>
        </p:txBody>
      </p:sp>
    </p:spTree>
    <p:extLst>
      <p:ext uri="{BB962C8B-B14F-4D97-AF65-F5344CB8AC3E}">
        <p14:creationId xmlns:p14="http://schemas.microsoft.com/office/powerpoint/2010/main" val="1825254486"/>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68159" y="233142"/>
            <a:ext cx="3514458" cy="1187560"/>
          </a:xfrm>
          <a:prstGeom prst="rect">
            <a:avLst/>
          </a:prstGeom>
        </p:spPr>
      </p:pic>
    </p:spTree>
    <p:extLst>
      <p:ext uri="{BB962C8B-B14F-4D97-AF65-F5344CB8AC3E}">
        <p14:creationId xmlns:p14="http://schemas.microsoft.com/office/powerpoint/2010/main" val="2578239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spTree>
    <p:extLst>
      <p:ext uri="{BB962C8B-B14F-4D97-AF65-F5344CB8AC3E}">
        <p14:creationId xmlns:p14="http://schemas.microsoft.com/office/powerpoint/2010/main" val="1197612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9198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7308"/>
          <a:stretch/>
        </p:blipFill>
        <p:spPr>
          <a:xfrm>
            <a:off x="0" y="472027"/>
            <a:ext cx="6219497" cy="1482828"/>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19496" y="233143"/>
            <a:ext cx="2663120" cy="899887"/>
          </a:xfrm>
          <a:prstGeom prst="rect">
            <a:avLst/>
          </a:prstGeom>
        </p:spPr>
      </p:pic>
    </p:spTree>
    <p:extLst>
      <p:ext uri="{BB962C8B-B14F-4D97-AF65-F5344CB8AC3E}">
        <p14:creationId xmlns:p14="http://schemas.microsoft.com/office/powerpoint/2010/main" val="302502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DA80C1-B06C-6246-B3E5-026D6F68DA16}" type="datetimeFigureOut">
              <a:rPr lang="en-US" smtClean="0"/>
              <a:t>7/11/2017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3049194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8254" y="0"/>
            <a:ext cx="4825746" cy="6858000"/>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l="39535"/>
          <a:stretch/>
        </p:blipFill>
        <p:spPr>
          <a:xfrm>
            <a:off x="0" y="1063458"/>
            <a:ext cx="4918841" cy="2365543"/>
          </a:xfrm>
          <a:prstGeom prst="rect">
            <a:avLst/>
          </a:prstGeom>
        </p:spPr>
      </p:pic>
    </p:spTree>
    <p:extLst>
      <p:ext uri="{BB962C8B-B14F-4D97-AF65-F5344CB8AC3E}">
        <p14:creationId xmlns:p14="http://schemas.microsoft.com/office/powerpoint/2010/main" val="811358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8318" y="6356357"/>
            <a:ext cx="2057400" cy="365125"/>
          </a:xfrm>
        </p:spPr>
        <p:txBody>
          <a:bodyPr/>
          <a:lstStyle>
            <a:lvl1pPr algn="l">
              <a:defRPr>
                <a:latin typeface="Century Gothic" panose="020B0502020202020204" pitchFamily="34" charset="0"/>
              </a:defRPr>
            </a:lvl1pPr>
          </a:lstStyle>
          <a:p>
            <a:fld id="{A2913BD2-0EC3-4A28-A0B3-17AD16238613}" type="slidenum">
              <a:rPr lang="en-US" smtClean="0"/>
              <a:pPr/>
              <a:t>‹#›</a:t>
            </a:fld>
            <a:endParaRPr lang="en-US" dirty="0"/>
          </a:p>
        </p:txBody>
      </p:sp>
      <p:sp>
        <p:nvSpPr>
          <p:cNvPr id="2" name="Title 1"/>
          <p:cNvSpPr>
            <a:spLocks noGrp="1"/>
          </p:cNvSpPr>
          <p:nvPr>
            <p:ph type="title"/>
          </p:nvPr>
        </p:nvSpPr>
        <p:spPr>
          <a:xfrm>
            <a:off x="628650" y="1415443"/>
            <a:ext cx="7886700" cy="789139"/>
          </a:xfrm>
        </p:spPr>
        <p:txBody>
          <a:bodyPr>
            <a:normAutofit/>
          </a:bodyPr>
          <a:lstStyle>
            <a:lvl1pPr algn="ctr">
              <a:defRPr sz="2025" b="1">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628650" y="2329849"/>
            <a:ext cx="7886700" cy="3983277"/>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9974" b="36885"/>
          <a:stretch/>
        </p:blipFill>
        <p:spPr>
          <a:xfrm>
            <a:off x="2702003" y="7374"/>
            <a:ext cx="3742591" cy="1253614"/>
          </a:xfrm>
          <a:prstGeom prst="rect">
            <a:avLst/>
          </a:prstGeom>
        </p:spPr>
      </p:pic>
      <p:sp>
        <p:nvSpPr>
          <p:cNvPr id="10" name="Rectangle 9"/>
          <p:cNvSpPr/>
          <p:nvPr userDrawn="1"/>
        </p:nvSpPr>
        <p:spPr bwMode="auto">
          <a:xfrm>
            <a:off x="0" y="0"/>
            <a:ext cx="9144000" cy="990600"/>
          </a:xfrm>
          <a:prstGeom prst="rect">
            <a:avLst/>
          </a:prstGeom>
          <a:solidFill>
            <a:srgbClr val="E10202"/>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defRPr/>
            </a:pPr>
            <a:r>
              <a:rPr lang="en-US" sz="1125" b="1" kern="0" dirty="0">
                <a:solidFill>
                  <a:prstClr val="white"/>
                </a:solidFill>
                <a:latin typeface="Times New Roman" pitchFamily="18" charset="0"/>
              </a:rPr>
              <a:t> </a:t>
            </a:r>
          </a:p>
        </p:txBody>
      </p:sp>
      <p:pic>
        <p:nvPicPr>
          <p:cNvPr id="11" name="Picture 10" descr="Vibrant_Page_01-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8772" y="0"/>
            <a:ext cx="6855230" cy="6858000"/>
          </a:xfrm>
          <a:prstGeom prst="rect">
            <a:avLst/>
          </a:prstGeom>
        </p:spPr>
      </p:pic>
    </p:spTree>
    <p:extLst>
      <p:ext uri="{BB962C8B-B14F-4D97-AF65-F5344CB8AC3E}">
        <p14:creationId xmlns:p14="http://schemas.microsoft.com/office/powerpoint/2010/main" val="42348060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26748444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p:cNvSpPr/>
          <p:nvPr userDrawn="1"/>
        </p:nvSpPr>
        <p:spPr>
          <a:xfrm>
            <a:off x="0" y="6511636"/>
            <a:ext cx="9144000" cy="346364"/>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76393" y="365126"/>
            <a:ext cx="7562204" cy="690943"/>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a:xfrm>
            <a:off x="232474" y="1532586"/>
            <a:ext cx="8282876" cy="46443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879045" y="6481046"/>
            <a:ext cx="2057400" cy="365125"/>
          </a:xfrm>
        </p:spPr>
        <p:txBody>
          <a:bodyPr/>
          <a:lstStyle>
            <a:lvl1pPr algn="r">
              <a:defRPr sz="900" b="1">
                <a:solidFill>
                  <a:schemeClr val="tx1"/>
                </a:solidFill>
              </a:defRPr>
            </a:lvl1pPr>
          </a:lstStyle>
          <a:p>
            <a:fld id="{3A0C0484-1667-4875-8E06-300A73620B62}"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823" y="232476"/>
            <a:ext cx="518601" cy="859725"/>
          </a:xfrm>
          <a:prstGeom prst="rect">
            <a:avLst/>
          </a:prstGeom>
        </p:spPr>
      </p:pic>
      <p:cxnSp>
        <p:nvCxnSpPr>
          <p:cNvPr id="11" name="Straight Connector 10"/>
          <p:cNvCxnSpPr/>
          <p:nvPr userDrawn="1"/>
        </p:nvCxnSpPr>
        <p:spPr>
          <a:xfrm>
            <a:off x="836909" y="325465"/>
            <a:ext cx="0" cy="7594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947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186446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3684656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1715334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1713646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1242965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86925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A80C1-B06C-6246-B3E5-026D6F68DA16}" type="datetimeFigureOut">
              <a:rPr lang="en-US" smtClean="0"/>
              <a:t>7/11/2017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36555477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4247409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30569608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C0484-1667-4875-8E06-300A73620B62}" type="slidenum">
              <a:rPr lang="en-US" smtClean="0"/>
              <a:t>‹#›</a:t>
            </a:fld>
            <a:endParaRPr lang="en-US"/>
          </a:p>
        </p:txBody>
      </p:sp>
    </p:spTree>
    <p:extLst>
      <p:ext uri="{BB962C8B-B14F-4D97-AF65-F5344CB8AC3E}">
        <p14:creationId xmlns:p14="http://schemas.microsoft.com/office/powerpoint/2010/main" val="520696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E565C7-AFBC-488D-AA5D-E614A6B7C4EC}"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40758924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E565C7-AFBC-488D-AA5D-E614A6B7C4EC}"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8348370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E565C7-AFBC-488D-AA5D-E614A6B7C4EC}"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26724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E565C7-AFBC-488D-AA5D-E614A6B7C4EC}"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17978390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E565C7-AFBC-488D-AA5D-E614A6B7C4EC}" type="datetimeFigureOut">
              <a:rPr lang="en-US" smtClean="0"/>
              <a:t>7/11/2017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30585663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E565C7-AFBC-488D-AA5D-E614A6B7C4EC}" type="datetimeFigureOut">
              <a:rPr lang="en-US" smtClean="0"/>
              <a:t>7/11/2017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1397319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E565C7-AFBC-488D-AA5D-E614A6B7C4EC}" type="datetimeFigureOut">
              <a:rPr lang="en-US" smtClean="0"/>
              <a:t>7/11/2017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24779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A80C1-B06C-6246-B3E5-026D6F68DA16}"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1409787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E565C7-AFBC-488D-AA5D-E614A6B7C4EC}"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23944321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E565C7-AFBC-488D-AA5D-E614A6B7C4EC}"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27195706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E565C7-AFBC-488D-AA5D-E614A6B7C4EC}"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4016500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E565C7-AFBC-488D-AA5D-E614A6B7C4EC}"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E42A0-4512-4860-95FD-CD0C2E38AD0A}" type="slidenum">
              <a:rPr lang="en-US" smtClean="0"/>
              <a:t>‹#›</a:t>
            </a:fld>
            <a:endParaRPr lang="en-US"/>
          </a:p>
        </p:txBody>
      </p:sp>
    </p:spTree>
    <p:extLst>
      <p:ext uri="{BB962C8B-B14F-4D97-AF65-F5344CB8AC3E}">
        <p14:creationId xmlns:p14="http://schemas.microsoft.com/office/powerpoint/2010/main" val="118689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A80C1-B06C-6246-B3E5-026D6F68DA16}"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a:p>
        </p:txBody>
      </p:sp>
    </p:spTree>
    <p:extLst>
      <p:ext uri="{BB962C8B-B14F-4D97-AF65-F5344CB8AC3E}">
        <p14:creationId xmlns:p14="http://schemas.microsoft.com/office/powerpoint/2010/main" val="53951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8.png"/><Relationship Id="rId5" Type="http://schemas.openxmlformats.org/officeDocument/2006/relationships/slideLayout" Target="../slideLayouts/slideLayout44.xml"/><Relationship Id="rId10" Type="http://schemas.openxmlformats.org/officeDocument/2006/relationships/image" Target="../media/image7.jpeg"/><Relationship Id="rId4" Type="http://schemas.openxmlformats.org/officeDocument/2006/relationships/slideLayout" Target="../slideLayouts/slideLayout4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9.jpeg"/><Relationship Id="rId5" Type="http://schemas.openxmlformats.org/officeDocument/2006/relationships/slideLayout" Target="../slideLayouts/slideLayout52.xml"/><Relationship Id="rId10" Type="http://schemas.openxmlformats.org/officeDocument/2006/relationships/image" Target="../media/image7.jpeg"/><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A80C1-B06C-6246-B3E5-026D6F68DA16}" type="datetimeFigureOut">
              <a:rPr lang="en-US" smtClean="0"/>
              <a:t>7/11/2017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E75BE-AF71-5943-8DC8-6D29C75854CA}" type="slidenum">
              <a:rPr lang="en-US" smtClean="0"/>
              <a:t>‹#›</a:t>
            </a:fld>
            <a:endParaRPr lang="en-US"/>
          </a:p>
        </p:txBody>
      </p:sp>
    </p:spTree>
    <p:extLst>
      <p:ext uri="{BB962C8B-B14F-4D97-AF65-F5344CB8AC3E}">
        <p14:creationId xmlns:p14="http://schemas.microsoft.com/office/powerpoint/2010/main" val="1597782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8" name="Picture 7"/>
          <p:cNvPicPr>
            <a:picLocks noChangeAspect="1"/>
          </p:cNvPicPr>
          <p:nvPr userDrawn="1"/>
        </p:nvPicPr>
        <p:blipFill rotWithShape="1">
          <a:blip r:embed="rId18">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947226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02EBD-A073-44BB-902A-1903E5197120}" type="datetime1">
              <a:rPr lang="en-US" smtClean="0"/>
              <a:t>7/11/2017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E3E42-3539-4B49-9EFC-0184556DF7AA}" type="slidenum">
              <a:rPr lang="en-US" smtClean="0"/>
              <a:t>‹#›</a:t>
            </a:fld>
            <a:endParaRPr lang="en-US" dirty="0"/>
          </a:p>
        </p:txBody>
      </p:sp>
    </p:spTree>
    <p:extLst>
      <p:ext uri="{BB962C8B-B14F-4D97-AF65-F5344CB8AC3E}">
        <p14:creationId xmlns:p14="http://schemas.microsoft.com/office/powerpoint/2010/main" val="51919095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5636" y="941294"/>
            <a:ext cx="7481455" cy="100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46909" y="1949824"/>
            <a:ext cx="7481455" cy="39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996546" y="6334126"/>
            <a:ext cx="1939636" cy="32216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59">
                <a:solidFill>
                  <a:srgbClr val="898989"/>
                </a:solidFill>
              </a:defRPr>
            </a:lvl1pPr>
          </a:lstStyle>
          <a:p>
            <a:pPr defTabSz="806867" fontAlgn="base">
              <a:spcBef>
                <a:spcPct val="0"/>
              </a:spcBef>
              <a:spcAft>
                <a:spcPct val="0"/>
              </a:spcAft>
              <a:defRPr/>
            </a:pPr>
            <a:fld id="{300735F8-82CA-4719-A44B-375CB277B59B}" type="slidenum">
              <a:rPr lang="en-US" smtClean="0">
                <a:ea typeface="MS PGothic" panose="020B0600070205080204" pitchFamily="34" charset="-128"/>
              </a:rPr>
              <a:pPr defTabSz="806867" fontAlgn="base">
                <a:spcBef>
                  <a:spcPct val="0"/>
                </a:spcBef>
                <a:spcAft>
                  <a:spcPct val="0"/>
                </a:spcAft>
                <a:defRPr/>
              </a:pPr>
              <a:t>‹#›</a:t>
            </a:fld>
            <a:endParaRPr lang="en-US">
              <a:ea typeface="MS PGothic" panose="020B0600070205080204" pitchFamily="34" charset="-128"/>
            </a:endParaRPr>
          </a:p>
        </p:txBody>
      </p:sp>
      <p:pic>
        <p:nvPicPr>
          <p:cNvPr id="1029" name="Picture 3"/>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0705" y="168088"/>
            <a:ext cx="8864023" cy="81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Oval 1046"/>
          <p:cNvSpPr/>
          <p:nvPr userDrawn="1"/>
        </p:nvSpPr>
        <p:spPr>
          <a:xfrm>
            <a:off x="7809058" y="336176"/>
            <a:ext cx="1052079" cy="5771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eaLnBrk="0" fontAlgn="base" hangingPunct="0">
              <a:spcBef>
                <a:spcPct val="0"/>
              </a:spcBef>
              <a:spcAft>
                <a:spcPct val="0"/>
              </a:spcAft>
              <a:defRPr/>
            </a:pPr>
            <a:endParaRPr lang="en-US" sz="1588">
              <a:solidFill>
                <a:prstClr val="white"/>
              </a:solidFill>
            </a:endParaRPr>
          </a:p>
        </p:txBody>
      </p:sp>
      <p:pic>
        <p:nvPicPr>
          <p:cNvPr id="1031" name="Picture 7" descr="AHSA_LIW_Color.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690717" y="399210"/>
            <a:ext cx="1122795" cy="7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 name="Freeform 3"/>
          <p:cNvSpPr/>
          <p:nvPr userDrawn="1"/>
        </p:nvSpPr>
        <p:spPr>
          <a:xfrm>
            <a:off x="254000" y="212912"/>
            <a:ext cx="8690841" cy="6471397"/>
          </a:xfrm>
          <a:custGeom>
            <a:avLst/>
            <a:gdLst>
              <a:gd name="connsiteX0" fmla="*/ 165100 w 9559925"/>
              <a:gd name="connsiteY0" fmla="*/ 12700 h 7334250"/>
              <a:gd name="connsiteX1" fmla="*/ 12700 w 9559925"/>
              <a:gd name="connsiteY1" fmla="*/ 165100 h 7334250"/>
              <a:gd name="connsiteX2" fmla="*/ 12700 w 9559925"/>
              <a:gd name="connsiteY2" fmla="*/ 7169150 h 7334250"/>
              <a:gd name="connsiteX3" fmla="*/ 165100 w 9559925"/>
              <a:gd name="connsiteY3" fmla="*/ 7321550 h 7334250"/>
              <a:gd name="connsiteX4" fmla="*/ 9394825 w 9559925"/>
              <a:gd name="connsiteY4" fmla="*/ 7321550 h 7334250"/>
              <a:gd name="connsiteX5" fmla="*/ 9547225 w 9559925"/>
              <a:gd name="connsiteY5" fmla="*/ 7169150 h 7334250"/>
              <a:gd name="connsiteX6" fmla="*/ 9547225 w 9559925"/>
              <a:gd name="connsiteY6" fmla="*/ 165100 h 7334250"/>
              <a:gd name="connsiteX7" fmla="*/ 9394825 w 9559925"/>
              <a:gd name="connsiteY7" fmla="*/ 12700 h 7334250"/>
              <a:gd name="connsiteX8" fmla="*/ 165100 w 9559925"/>
              <a:gd name="connsiteY8" fmla="*/ 12700 h 73342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559925" h="7334250">
                <a:moveTo>
                  <a:pt x="165100" y="12700"/>
                </a:moveTo>
                <a:cubicBezTo>
                  <a:pt x="165100" y="12700"/>
                  <a:pt x="12700" y="12700"/>
                  <a:pt x="12700" y="165100"/>
                </a:cubicBezTo>
                <a:lnTo>
                  <a:pt x="12700" y="7169150"/>
                </a:lnTo>
                <a:cubicBezTo>
                  <a:pt x="12700" y="7169150"/>
                  <a:pt x="12700" y="7321550"/>
                  <a:pt x="165100" y="7321550"/>
                </a:cubicBezTo>
                <a:lnTo>
                  <a:pt x="9394825" y="7321550"/>
                </a:lnTo>
                <a:cubicBezTo>
                  <a:pt x="9394825" y="7321550"/>
                  <a:pt x="9547225" y="7321550"/>
                  <a:pt x="9547225" y="7169150"/>
                </a:cubicBezTo>
                <a:lnTo>
                  <a:pt x="9547225" y="165100"/>
                </a:lnTo>
                <a:cubicBezTo>
                  <a:pt x="9547225" y="165100"/>
                  <a:pt x="9547225" y="12700"/>
                  <a:pt x="9394825" y="12700"/>
                </a:cubicBezTo>
                <a:lnTo>
                  <a:pt x="165100" y="12700"/>
                </a:lnTo>
              </a:path>
            </a:pathLst>
          </a:custGeom>
          <a:solidFill>
            <a:srgbClr val="000000">
              <a:alpha val="0"/>
            </a:srgbClr>
          </a:solidFill>
          <a:ln w="25400">
            <a:solidFill>
              <a:srgbClr val="C6C5C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a:defRPr/>
            </a:pPr>
            <a:endParaRPr lang="zh-CN" altLang="en-US" sz="1588">
              <a:solidFill>
                <a:prstClr val="white"/>
              </a:solidFill>
            </a:endParaRPr>
          </a:p>
        </p:txBody>
      </p:sp>
    </p:spTree>
    <p:extLst>
      <p:ext uri="{BB962C8B-B14F-4D97-AF65-F5344CB8AC3E}">
        <p14:creationId xmlns:p14="http://schemas.microsoft.com/office/powerpoint/2010/main" val="288241442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hdr="0" ftr="0" dt="0"/>
  <p:txStyles>
    <p:titleStyle>
      <a:lvl1pPr algn="ctr" rtl="0" eaLnBrk="0" fontAlgn="base" hangingPunct="0">
        <a:spcBef>
          <a:spcPct val="0"/>
        </a:spcBef>
        <a:spcAft>
          <a:spcPct val="0"/>
        </a:spcAft>
        <a:defRPr sz="3883" kern="1200">
          <a:solidFill>
            <a:srgbClr val="A6A6A6"/>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5pPr>
      <a:lvl6pPr marL="403433" algn="ctr" rtl="0" fontAlgn="base">
        <a:spcBef>
          <a:spcPct val="0"/>
        </a:spcBef>
        <a:spcAft>
          <a:spcPct val="0"/>
        </a:spcAft>
        <a:defRPr sz="3883">
          <a:solidFill>
            <a:srgbClr val="A6A6A6"/>
          </a:solidFill>
          <a:latin typeface="Calibri" pitchFamily="34" charset="0"/>
          <a:ea typeface="ＭＳ Ｐゴシック" charset="-128"/>
        </a:defRPr>
      </a:lvl6pPr>
      <a:lvl7pPr marL="806867" algn="ctr" rtl="0" fontAlgn="base">
        <a:spcBef>
          <a:spcPct val="0"/>
        </a:spcBef>
        <a:spcAft>
          <a:spcPct val="0"/>
        </a:spcAft>
        <a:defRPr sz="3883">
          <a:solidFill>
            <a:srgbClr val="A6A6A6"/>
          </a:solidFill>
          <a:latin typeface="Calibri" pitchFamily="34" charset="0"/>
          <a:ea typeface="ＭＳ Ｐゴシック" charset="-128"/>
        </a:defRPr>
      </a:lvl7pPr>
      <a:lvl8pPr marL="1210300" algn="ctr" rtl="0" fontAlgn="base">
        <a:spcBef>
          <a:spcPct val="0"/>
        </a:spcBef>
        <a:spcAft>
          <a:spcPct val="0"/>
        </a:spcAft>
        <a:defRPr sz="3883">
          <a:solidFill>
            <a:srgbClr val="A6A6A6"/>
          </a:solidFill>
          <a:latin typeface="Calibri" pitchFamily="34" charset="0"/>
          <a:ea typeface="ＭＳ Ｐゴシック" charset="-128"/>
        </a:defRPr>
      </a:lvl8pPr>
      <a:lvl9pPr marL="1613733" algn="ctr" rtl="0" fontAlgn="base">
        <a:spcBef>
          <a:spcPct val="0"/>
        </a:spcBef>
        <a:spcAft>
          <a:spcPct val="0"/>
        </a:spcAft>
        <a:defRPr sz="3883">
          <a:solidFill>
            <a:srgbClr val="A6A6A6"/>
          </a:solidFill>
          <a:latin typeface="Calibri" pitchFamily="34" charset="0"/>
          <a:ea typeface="ＭＳ Ｐゴシック" charset="-128"/>
        </a:defRPr>
      </a:lvl9pPr>
    </p:titleStyle>
    <p:bodyStyle>
      <a:lvl1pPr marL="302575" indent="-302575" algn="l" rtl="0" eaLnBrk="0" fontAlgn="base" hangingPunct="0">
        <a:spcBef>
          <a:spcPct val="20000"/>
        </a:spcBef>
        <a:spcAft>
          <a:spcPct val="0"/>
        </a:spcAft>
        <a:buFont typeface="Arial" panose="020B0604020202020204" pitchFamily="34" charset="0"/>
        <a:buChar char="•"/>
        <a:defRPr sz="2824" kern="1200">
          <a:solidFill>
            <a:schemeClr val="tx1"/>
          </a:solidFill>
          <a:latin typeface="+mn-lt"/>
          <a:ea typeface="MS PGothic" panose="020B0600070205080204" pitchFamily="34" charset="-128"/>
          <a:cs typeface="MS PGothic" charset="0"/>
        </a:defRPr>
      </a:lvl1pPr>
      <a:lvl2pPr marL="655579" indent="-252146" algn="l" rtl="0" eaLnBrk="0" fontAlgn="base" hangingPunct="0">
        <a:spcBef>
          <a:spcPct val="20000"/>
        </a:spcBef>
        <a:spcAft>
          <a:spcPct val="0"/>
        </a:spcAft>
        <a:buFont typeface="Arial" panose="020B0604020202020204" pitchFamily="34" charset="0"/>
        <a:buChar char="–"/>
        <a:defRPr sz="2471" kern="1200">
          <a:solidFill>
            <a:schemeClr val="tx1"/>
          </a:solidFill>
          <a:latin typeface="+mn-lt"/>
          <a:ea typeface="MS PGothic" panose="020B0600070205080204" pitchFamily="34" charset="-128"/>
          <a:cs typeface="MS PGothic" charset="0"/>
        </a:defRPr>
      </a:lvl2pPr>
      <a:lvl3pPr marL="1008583" indent="-201717" algn="l" rtl="0" eaLnBrk="0" fontAlgn="base" hangingPunct="0">
        <a:spcBef>
          <a:spcPct val="20000"/>
        </a:spcBef>
        <a:spcAft>
          <a:spcPct val="0"/>
        </a:spcAft>
        <a:buFont typeface="Arial" panose="020B0604020202020204" pitchFamily="34" charset="0"/>
        <a:buChar char="•"/>
        <a:defRPr sz="2118" kern="1200">
          <a:solidFill>
            <a:schemeClr val="tx1"/>
          </a:solidFill>
          <a:latin typeface="+mn-lt"/>
          <a:ea typeface="MS PGothic" panose="020B0600070205080204" pitchFamily="34" charset="-128"/>
          <a:cs typeface="MS PGothic" charset="0"/>
        </a:defRPr>
      </a:lvl3pPr>
      <a:lvl4pPr marL="1412016"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MS PGothic" panose="020B0600070205080204" pitchFamily="34" charset="-128"/>
          <a:cs typeface="MS PGothic" charset="0"/>
        </a:defRPr>
      </a:lvl4pPr>
      <a:lvl5pPr marL="1815450"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MS PGothic" panose="020B0600070205080204" pitchFamily="34" charset="-128"/>
          <a:cs typeface="MS PGothic" charset="0"/>
        </a:defRPr>
      </a:lvl5pPr>
      <a:lvl6pPr marL="22188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6pPr>
      <a:lvl7pPr marL="26223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7pPr>
      <a:lvl8pPr marL="30257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8pPr>
      <a:lvl9pPr marL="34291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3"/>
          <p:cNvSpPr/>
          <p:nvPr userDrawn="1"/>
        </p:nvSpPr>
        <p:spPr>
          <a:xfrm>
            <a:off x="254000" y="212912"/>
            <a:ext cx="8690841" cy="6471397"/>
          </a:xfrm>
          <a:custGeom>
            <a:avLst/>
            <a:gdLst>
              <a:gd name="connsiteX0" fmla="*/ 165100 w 9559925"/>
              <a:gd name="connsiteY0" fmla="*/ 12700 h 7334250"/>
              <a:gd name="connsiteX1" fmla="*/ 12700 w 9559925"/>
              <a:gd name="connsiteY1" fmla="*/ 165100 h 7334250"/>
              <a:gd name="connsiteX2" fmla="*/ 12700 w 9559925"/>
              <a:gd name="connsiteY2" fmla="*/ 7169150 h 7334250"/>
              <a:gd name="connsiteX3" fmla="*/ 165100 w 9559925"/>
              <a:gd name="connsiteY3" fmla="*/ 7321550 h 7334250"/>
              <a:gd name="connsiteX4" fmla="*/ 9394825 w 9559925"/>
              <a:gd name="connsiteY4" fmla="*/ 7321550 h 7334250"/>
              <a:gd name="connsiteX5" fmla="*/ 9547225 w 9559925"/>
              <a:gd name="connsiteY5" fmla="*/ 7169150 h 7334250"/>
              <a:gd name="connsiteX6" fmla="*/ 9547225 w 9559925"/>
              <a:gd name="connsiteY6" fmla="*/ 165100 h 7334250"/>
              <a:gd name="connsiteX7" fmla="*/ 9394825 w 9559925"/>
              <a:gd name="connsiteY7" fmla="*/ 12700 h 7334250"/>
              <a:gd name="connsiteX8" fmla="*/ 165100 w 9559925"/>
              <a:gd name="connsiteY8" fmla="*/ 12700 h 73342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559925" h="7334250">
                <a:moveTo>
                  <a:pt x="165100" y="12700"/>
                </a:moveTo>
                <a:cubicBezTo>
                  <a:pt x="165100" y="12700"/>
                  <a:pt x="12700" y="12700"/>
                  <a:pt x="12700" y="165100"/>
                </a:cubicBezTo>
                <a:lnTo>
                  <a:pt x="12700" y="7169150"/>
                </a:lnTo>
                <a:cubicBezTo>
                  <a:pt x="12700" y="7169150"/>
                  <a:pt x="12700" y="7321550"/>
                  <a:pt x="165100" y="7321550"/>
                </a:cubicBezTo>
                <a:lnTo>
                  <a:pt x="9394825" y="7321550"/>
                </a:lnTo>
                <a:cubicBezTo>
                  <a:pt x="9394825" y="7321550"/>
                  <a:pt x="9547225" y="7321550"/>
                  <a:pt x="9547225" y="7169150"/>
                </a:cubicBezTo>
                <a:lnTo>
                  <a:pt x="9547225" y="165100"/>
                </a:lnTo>
                <a:cubicBezTo>
                  <a:pt x="9547225" y="165100"/>
                  <a:pt x="9547225" y="12700"/>
                  <a:pt x="9394825" y="12700"/>
                </a:cubicBezTo>
                <a:lnTo>
                  <a:pt x="165100" y="12700"/>
                </a:lnTo>
              </a:path>
            </a:pathLst>
          </a:custGeom>
          <a:solidFill>
            <a:srgbClr val="000000">
              <a:alpha val="0"/>
            </a:srgbClr>
          </a:solidFill>
          <a:ln w="25400">
            <a:solidFill>
              <a:srgbClr val="C6C5C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65"/>
          </a:p>
        </p:txBody>
      </p:sp>
      <p:pic>
        <p:nvPicPr>
          <p:cNvPr id="1027" name="Picture 3"/>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07818" y="168088"/>
            <a:ext cx="8855364" cy="80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415636" y="941294"/>
            <a:ext cx="7481455" cy="100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1246909" y="1949824"/>
            <a:ext cx="7481455" cy="39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996546" y="6334126"/>
            <a:ext cx="1939636" cy="32216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59">
                <a:solidFill>
                  <a:srgbClr val="898989"/>
                </a:solidFill>
              </a:defRPr>
            </a:lvl1pPr>
          </a:lstStyle>
          <a:p>
            <a:pPr>
              <a:defRPr/>
            </a:pPr>
            <a:fld id="{91E935B5-357E-4974-A178-7EB1F20C46C2}" type="slidenum">
              <a:rPr lang="en-US" altLang="en-US"/>
              <a:pPr>
                <a:defRPr/>
              </a:pPr>
              <a:t>‹#›</a:t>
            </a:fld>
            <a:endParaRPr lang="en-US" altLang="en-US"/>
          </a:p>
        </p:txBody>
      </p:sp>
      <p:pic>
        <p:nvPicPr>
          <p:cNvPr id="1031" name="Picture 9" descr="AHA_ASA_spot_b+r.jp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827818" y="336177"/>
            <a:ext cx="969818" cy="46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7768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ransition spd="slow">
    <p:cover/>
  </p:transition>
  <p:hf hdr="0" ftr="0" dt="0"/>
  <p:txStyles>
    <p:titleStyle>
      <a:lvl1pPr algn="ctr" rtl="0" eaLnBrk="0" fontAlgn="base" hangingPunct="0">
        <a:spcBef>
          <a:spcPct val="0"/>
        </a:spcBef>
        <a:spcAft>
          <a:spcPct val="0"/>
        </a:spcAft>
        <a:defRPr sz="3883" kern="1200">
          <a:solidFill>
            <a:srgbClr val="A6A6A6"/>
          </a:solidFill>
          <a:latin typeface="+mj-lt"/>
          <a:ea typeface="ＭＳ Ｐゴシック" charset="-128"/>
          <a:cs typeface="+mj-cs"/>
        </a:defRPr>
      </a:lvl1pPr>
      <a:lvl2pPr algn="ctr" rtl="0" eaLnBrk="0" fontAlgn="base" hangingPunct="0">
        <a:spcBef>
          <a:spcPct val="0"/>
        </a:spcBef>
        <a:spcAft>
          <a:spcPct val="0"/>
        </a:spcAft>
        <a:defRPr sz="3883">
          <a:solidFill>
            <a:srgbClr val="A6A6A6"/>
          </a:solidFill>
          <a:latin typeface="Calibri" pitchFamily="34" charset="0"/>
          <a:ea typeface="ＭＳ Ｐゴシック" charset="-128"/>
        </a:defRPr>
      </a:lvl2pPr>
      <a:lvl3pPr algn="ctr" rtl="0" eaLnBrk="0" fontAlgn="base" hangingPunct="0">
        <a:spcBef>
          <a:spcPct val="0"/>
        </a:spcBef>
        <a:spcAft>
          <a:spcPct val="0"/>
        </a:spcAft>
        <a:defRPr sz="3883">
          <a:solidFill>
            <a:srgbClr val="A6A6A6"/>
          </a:solidFill>
          <a:latin typeface="Calibri" pitchFamily="34" charset="0"/>
          <a:ea typeface="ＭＳ Ｐゴシック" charset="-128"/>
        </a:defRPr>
      </a:lvl3pPr>
      <a:lvl4pPr algn="ctr" rtl="0" eaLnBrk="0" fontAlgn="base" hangingPunct="0">
        <a:spcBef>
          <a:spcPct val="0"/>
        </a:spcBef>
        <a:spcAft>
          <a:spcPct val="0"/>
        </a:spcAft>
        <a:defRPr sz="3883">
          <a:solidFill>
            <a:srgbClr val="A6A6A6"/>
          </a:solidFill>
          <a:latin typeface="Calibri" pitchFamily="34" charset="0"/>
          <a:ea typeface="ＭＳ Ｐゴシック" charset="-128"/>
        </a:defRPr>
      </a:lvl4pPr>
      <a:lvl5pPr algn="ctr" rtl="0" eaLnBrk="0" fontAlgn="base" hangingPunct="0">
        <a:spcBef>
          <a:spcPct val="0"/>
        </a:spcBef>
        <a:spcAft>
          <a:spcPct val="0"/>
        </a:spcAft>
        <a:defRPr sz="3883">
          <a:solidFill>
            <a:srgbClr val="A6A6A6"/>
          </a:solidFill>
          <a:latin typeface="Calibri" pitchFamily="34" charset="0"/>
          <a:ea typeface="ＭＳ Ｐゴシック" charset="-128"/>
        </a:defRPr>
      </a:lvl5pPr>
      <a:lvl6pPr marL="403433" algn="ctr" rtl="0" fontAlgn="base">
        <a:spcBef>
          <a:spcPct val="0"/>
        </a:spcBef>
        <a:spcAft>
          <a:spcPct val="0"/>
        </a:spcAft>
        <a:defRPr sz="3883">
          <a:solidFill>
            <a:srgbClr val="A6A6A6"/>
          </a:solidFill>
          <a:latin typeface="Calibri" pitchFamily="34" charset="0"/>
          <a:ea typeface="ＭＳ Ｐゴシック" charset="-128"/>
        </a:defRPr>
      </a:lvl6pPr>
      <a:lvl7pPr marL="806867" algn="ctr" rtl="0" fontAlgn="base">
        <a:spcBef>
          <a:spcPct val="0"/>
        </a:spcBef>
        <a:spcAft>
          <a:spcPct val="0"/>
        </a:spcAft>
        <a:defRPr sz="3883">
          <a:solidFill>
            <a:srgbClr val="A6A6A6"/>
          </a:solidFill>
          <a:latin typeface="Calibri" pitchFamily="34" charset="0"/>
          <a:ea typeface="ＭＳ Ｐゴシック" charset="-128"/>
        </a:defRPr>
      </a:lvl7pPr>
      <a:lvl8pPr marL="1210300" algn="ctr" rtl="0" fontAlgn="base">
        <a:spcBef>
          <a:spcPct val="0"/>
        </a:spcBef>
        <a:spcAft>
          <a:spcPct val="0"/>
        </a:spcAft>
        <a:defRPr sz="3883">
          <a:solidFill>
            <a:srgbClr val="A6A6A6"/>
          </a:solidFill>
          <a:latin typeface="Calibri" pitchFamily="34" charset="0"/>
          <a:ea typeface="ＭＳ Ｐゴシック" charset="-128"/>
        </a:defRPr>
      </a:lvl8pPr>
      <a:lvl9pPr marL="1613733" algn="ctr" rtl="0" fontAlgn="base">
        <a:spcBef>
          <a:spcPct val="0"/>
        </a:spcBef>
        <a:spcAft>
          <a:spcPct val="0"/>
        </a:spcAft>
        <a:defRPr sz="3883">
          <a:solidFill>
            <a:srgbClr val="A6A6A6"/>
          </a:solidFill>
          <a:latin typeface="Calibri" pitchFamily="34" charset="0"/>
          <a:ea typeface="ＭＳ Ｐゴシック" charset="-128"/>
        </a:defRPr>
      </a:lvl9pPr>
    </p:titleStyle>
    <p:bodyStyle>
      <a:lvl1pPr marL="302575" indent="-302575" algn="l" rtl="0" eaLnBrk="0" fontAlgn="base" hangingPunct="0">
        <a:spcBef>
          <a:spcPct val="20000"/>
        </a:spcBef>
        <a:spcAft>
          <a:spcPct val="0"/>
        </a:spcAft>
        <a:buFont typeface="Arial" panose="020B0604020202020204" pitchFamily="34" charset="0"/>
        <a:buChar char="•"/>
        <a:defRPr sz="2824" kern="1200">
          <a:solidFill>
            <a:schemeClr val="tx1"/>
          </a:solidFill>
          <a:latin typeface="+mn-lt"/>
          <a:ea typeface="ＭＳ Ｐゴシック" charset="-128"/>
          <a:cs typeface="+mn-cs"/>
        </a:defRPr>
      </a:lvl1pPr>
      <a:lvl2pPr marL="655579" indent="-252146" algn="l" rtl="0" eaLnBrk="0" fontAlgn="base" hangingPunct="0">
        <a:spcBef>
          <a:spcPct val="20000"/>
        </a:spcBef>
        <a:spcAft>
          <a:spcPct val="0"/>
        </a:spcAft>
        <a:buFont typeface="Arial" panose="020B0604020202020204" pitchFamily="34" charset="0"/>
        <a:buChar char="–"/>
        <a:defRPr sz="2471" kern="1200">
          <a:solidFill>
            <a:schemeClr val="tx1"/>
          </a:solidFill>
          <a:latin typeface="+mn-lt"/>
          <a:ea typeface="ＭＳ Ｐゴシック" charset="-128"/>
          <a:cs typeface="+mn-cs"/>
        </a:defRPr>
      </a:lvl2pPr>
      <a:lvl3pPr marL="1008583" indent="-201717" algn="l" rtl="0" eaLnBrk="0" fontAlgn="base" hangingPunct="0">
        <a:spcBef>
          <a:spcPct val="20000"/>
        </a:spcBef>
        <a:spcAft>
          <a:spcPct val="0"/>
        </a:spcAft>
        <a:buFont typeface="Arial" panose="020B0604020202020204" pitchFamily="34" charset="0"/>
        <a:buChar char="•"/>
        <a:defRPr sz="2118" kern="1200">
          <a:solidFill>
            <a:schemeClr val="tx1"/>
          </a:solidFill>
          <a:latin typeface="+mn-lt"/>
          <a:ea typeface="ＭＳ Ｐゴシック" charset="-128"/>
          <a:cs typeface="+mn-cs"/>
        </a:defRPr>
      </a:lvl3pPr>
      <a:lvl4pPr marL="1412016"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ＭＳ Ｐゴシック" charset="-128"/>
          <a:cs typeface="+mn-cs"/>
        </a:defRPr>
      </a:lvl4pPr>
      <a:lvl5pPr marL="1815450"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ＭＳ Ｐゴシック" charset="-128"/>
          <a:cs typeface="+mn-cs"/>
        </a:defRPr>
      </a:lvl5pPr>
      <a:lvl6pPr marL="22188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6pPr>
      <a:lvl7pPr marL="26223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7pPr>
      <a:lvl8pPr marL="30257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8pPr>
      <a:lvl9pPr marL="34291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04FA3B-FC6C-4755-93D5-A9ECA94D3663}" type="datetimeFigureOut">
              <a:rPr lang="en-US" smtClean="0"/>
              <a:pPr/>
              <a:t>7/11/2017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DD72DF-8B13-4D02-8E48-F3DA00BC13BB}" type="slidenum">
              <a:rPr lang="en-US" smtClean="0"/>
              <a:pPr/>
              <a:t>‹#›</a:t>
            </a:fld>
            <a:endParaRPr lang="en-US"/>
          </a:p>
        </p:txBody>
      </p:sp>
    </p:spTree>
    <p:extLst>
      <p:ext uri="{BB962C8B-B14F-4D97-AF65-F5344CB8AC3E}">
        <p14:creationId xmlns:p14="http://schemas.microsoft.com/office/powerpoint/2010/main" val="375638211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0C0484-1667-4875-8E06-300A73620B62}" type="slidenum">
              <a:rPr lang="en-US" smtClean="0"/>
              <a:t>‹#›</a:t>
            </a:fld>
            <a:endParaRPr lang="en-US"/>
          </a:p>
        </p:txBody>
      </p:sp>
    </p:spTree>
    <p:extLst>
      <p:ext uri="{BB962C8B-B14F-4D97-AF65-F5344CB8AC3E}">
        <p14:creationId xmlns:p14="http://schemas.microsoft.com/office/powerpoint/2010/main" val="7973001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565C7-AFBC-488D-AA5D-E614A6B7C4EC}" type="datetimeFigureOut">
              <a:rPr lang="en-US" smtClean="0"/>
              <a:t>7/11/2017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E42A0-4512-4860-95FD-CD0C2E38AD0A}" type="slidenum">
              <a:rPr lang="en-US" smtClean="0"/>
              <a:t>‹#›</a:t>
            </a:fld>
            <a:endParaRPr lang="en-US"/>
          </a:p>
        </p:txBody>
      </p:sp>
    </p:spTree>
    <p:extLst>
      <p:ext uri="{BB962C8B-B14F-4D97-AF65-F5344CB8AC3E}">
        <p14:creationId xmlns:p14="http://schemas.microsoft.com/office/powerpoint/2010/main" val="109372075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www.gsa.gov/portal/mediaId/170091/fileName/Guidelines_for_Federal_Concessions_and_Vending_Operations.action" TargetMode="External"/><Relationship Id="rId7" Type="http://schemas.openxmlformats.org/officeDocument/2006/relationships/hyperlink" Target="http://www.mayoclinicproceedings.org/pb/assets/raw/Health%20Advance/journals/jmcp/news2.pdf"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cdc.gov/nccdphp/dch/programs/communitiesputtingpreventiontowork/action/tobacco.htm" TargetMode="External"/><Relationship Id="rId5" Type="http://schemas.openxmlformats.org/officeDocument/2006/relationships/hyperlink" Target="https://www.thecommunityguide.org/findings/tobacco-use-and-secondhand-smoke-exposure-smoke-free-policies" TargetMode="External"/><Relationship Id="rId4" Type="http://schemas.openxmlformats.org/officeDocument/2006/relationships/hyperlink" Target="https://www.cdc.gov/salt/pdfs/success-story-lacounty.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cdc.gov/nccdphp/dnpao/state-local-programs/pdf/program-highlights/worksites-ca.pdf" TargetMode="External"/><Relationship Id="rId3" Type="http://schemas.openxmlformats.org/officeDocument/2006/relationships/hyperlink" Target="http://www.gsa.gov/portal/mediaId/170091/fileName/Guidelines_for_Federal_Concessions_and_Vending_Operations.action" TargetMode="External"/><Relationship Id="rId7" Type="http://schemas.openxmlformats.org/officeDocument/2006/relationships/hyperlink" Target="https://www.cdc.gov/dhdsp/pubs/docs/HSC_Manual.pdf"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www.heart.org/idc/groups/heart-public/@wcm/@adv/documents/downloadable/ucm_475203.pdf" TargetMode="External"/><Relationship Id="rId5" Type="http://schemas.openxmlformats.org/officeDocument/2006/relationships/hyperlink" Target="https://www.thecommunityguide.org/findings/tobacco-use-and-secondhand-smoke-exposure-quitline-interventions" TargetMode="External"/><Relationship Id="rId4" Type="http://schemas.openxmlformats.org/officeDocument/2006/relationships/hyperlink" Target="https://www.cdc.gov/salt/pdfs/success-story-lacounty.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millionhearts.hhs.gov/data-reports/cqm.html" TargetMode="External"/><Relationship Id="rId3" Type="http://schemas.openxmlformats.org/officeDocument/2006/relationships/hyperlink" Target="http://millionhearts.hhs.gov/tools-protocols/protocols.html" TargetMode="External"/><Relationship Id="rId7" Type="http://schemas.openxmlformats.org/officeDocument/2006/relationships/hyperlink" Target="https://millionhearts.hhs.gov/files/Champions-SS-Reliant.pdf"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millionhearts.hhs.gov/files/MH_HTNCC_NileshPatel.pdf" TargetMode="External"/><Relationship Id="rId11" Type="http://schemas.openxmlformats.org/officeDocument/2006/relationships/hyperlink" Target="http://www.mceita.org/?page=MillionHearts" TargetMode="External"/><Relationship Id="rId5" Type="http://schemas.openxmlformats.org/officeDocument/2006/relationships/hyperlink" Target="https://millionhearts.hhs.gov/files/MH_SMBP_Clinicians.pdf" TargetMode="External"/><Relationship Id="rId10" Type="http://schemas.openxmlformats.org/officeDocument/2006/relationships/hyperlink" Target="https://www.healthit.gov/providers-professionals/million-hearts" TargetMode="External"/><Relationship Id="rId4" Type="http://schemas.openxmlformats.org/officeDocument/2006/relationships/hyperlink" Target="https://millionhearts.hhs.gov/files/HTN_Champions_SS_Large_Health_Systems_2014.pdf" TargetMode="External"/><Relationship Id="rId9" Type="http://schemas.openxmlformats.org/officeDocument/2006/relationships/hyperlink" Target="http://www.heart.org/idc/groups/heart-public/@wcm/@adv/documents/downloadable/ucm_475206.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s://tools.cdc.gov/medialibrary/index.aspx#/microsite/id/279017"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emf"/><Relationship Id="rId7" Type="http://schemas.openxmlformats.org/officeDocument/2006/relationships/image" Target="../media/image41.tiff"/><Relationship Id="rId12" Type="http://schemas.openxmlformats.org/officeDocument/2006/relationships/image" Target="../media/image45.jpeg"/><Relationship Id="rId2" Type="http://schemas.openxmlformats.org/officeDocument/2006/relationships/image" Target="../media/image36.jpeg"/><Relationship Id="rId1" Type="http://schemas.openxmlformats.org/officeDocument/2006/relationships/slideLayout" Target="../slideLayouts/slideLayout74.xml"/><Relationship Id="rId6" Type="http://schemas.openxmlformats.org/officeDocument/2006/relationships/image" Target="../media/image40.jpeg"/><Relationship Id="rId11" Type="http://schemas.openxmlformats.org/officeDocument/2006/relationships/image" Target="../media/image44.jpg"/><Relationship Id="rId5" Type="http://schemas.openxmlformats.org/officeDocument/2006/relationships/image" Target="../media/image39.jpeg"/><Relationship Id="rId10" Type="http://schemas.openxmlformats.org/officeDocument/2006/relationships/image" Target="../media/image43.png"/><Relationship Id="rId4" Type="http://schemas.openxmlformats.org/officeDocument/2006/relationships/image" Target="../media/image38.emf"/><Relationship Id="rId9" Type="http://schemas.openxmlformats.org/officeDocument/2006/relationships/hyperlink" Target="https://www.cancersd.co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7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0.jpeg"/><Relationship Id="rId4" Type="http://schemas.openxmlformats.org/officeDocument/2006/relationships/diagramQuickStyle" Target="../diagrams/quickStyle1.xml"/><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hyperlink" Target="http://www.millionhearts.hhs.gov/" TargetMode="Externa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hyperlink" Target="mailto:Holly.Arends@area-a.hcqis.org" TargetMode="Externa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57.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5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mailto:megan.myers@heart.org" TargetMode="External"/><Relationship Id="rId1" Type="http://schemas.openxmlformats.org/officeDocument/2006/relationships/slideLayout" Target="../slideLayouts/slideLayout49.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8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gif"/><Relationship Id="rId4" Type="http://schemas.openxmlformats.org/officeDocument/2006/relationships/image" Target="../media/image22.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B36680F-5065-4683-9C82-B1422CC40A15}"/>
              </a:ext>
            </a:extLst>
          </p:cNvPr>
          <p:cNvSpPr txBox="1"/>
          <p:nvPr/>
        </p:nvSpPr>
        <p:spPr>
          <a:xfrm>
            <a:off x="685800" y="2774729"/>
            <a:ext cx="7924800" cy="255839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Arial Black" panose="020B0A04020102020204" pitchFamily="34" charset="0"/>
              </a:rPr>
              <a:t>Advancing Million Hearts®:</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Arial Black" panose="020B0A04020102020204" pitchFamily="34" charset="0"/>
              </a:rPr>
              <a:t> AHA and State Heart Disease and Stroke </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Arial Black" panose="020B0A04020102020204" pitchFamily="34" charset="0"/>
              </a:rPr>
              <a:t>Partners Working Together in South Dakota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July 11, 2017</a:t>
            </a:r>
          </a:p>
          <a:p>
            <a:pPr marL="0" marR="0" lvl="0" indent="0" algn="ctr" defTabSz="685800" eaLnBrk="1" fontAlgn="auto" latinLnBrk="0" hangingPunct="1">
              <a:lnSpc>
                <a:spcPct val="100000"/>
              </a:lnSpc>
              <a:spcBef>
                <a:spcPts val="0"/>
              </a:spcBef>
              <a:spcAft>
                <a:spcPts val="0"/>
              </a:spcAft>
              <a:buClrTx/>
              <a:buSzTx/>
              <a:buFontTx/>
              <a:buNone/>
              <a:tabLst/>
              <a:defRPr/>
            </a:pPr>
            <a:r>
              <a:rPr lang="en-US" sz="1400" kern="0" dirty="0">
                <a:solidFill>
                  <a:prstClr val="white"/>
                </a:solidFill>
                <a:latin typeface="Arial" panose="020B0604020202020204" pitchFamily="34" charset="0"/>
                <a:cs typeface="Arial" panose="020B0604020202020204" pitchFamily="34" charset="0"/>
              </a:rPr>
              <a:t>9</a:t>
            </a: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:00 AM to 3:00 PM CT</a:t>
            </a:r>
            <a:endPar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eaLnBrk="1" fontAlgn="auto" latinLnBrk="0" hangingPunct="1">
              <a:lnSpc>
                <a:spcPct val="150000"/>
              </a:lnSpc>
              <a:spcBef>
                <a:spcPts val="0"/>
              </a:spcBef>
              <a:spcAft>
                <a:spcPts val="0"/>
              </a:spcAft>
              <a:buClrTx/>
              <a:buSzTx/>
              <a:buFontTx/>
              <a:buNone/>
              <a:tabLst/>
              <a:defRPr/>
            </a:pPr>
            <a:endParaRPr kumimoji="0" lang="en-US" sz="105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eaLnBrk="1" fontAlgn="auto" latinLnBrk="0" hangingPunct="1">
              <a:lnSpc>
                <a:spcPct val="15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Holiday Inn, Sioux Falls City Centre</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100 W. 8</a:t>
            </a:r>
            <a:r>
              <a:rPr kumimoji="0" lang="en-US" sz="1100" b="0" i="1"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th</a:t>
            </a:r>
            <a:r>
              <a:rPr kumimoji="0" lang="en-US" sz="11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St. </a:t>
            </a:r>
          </a:p>
          <a:p>
            <a:pPr marL="0" marR="0" lvl="0" indent="0" algn="ctr" defTabSz="685800" eaLnBrk="1" fontAlgn="auto" latinLnBrk="0" hangingPunct="1">
              <a:lnSpc>
                <a:spcPct val="100000"/>
              </a:lnSpc>
              <a:spcBef>
                <a:spcPts val="0"/>
              </a:spcBef>
              <a:spcAft>
                <a:spcPts val="0"/>
              </a:spcAft>
              <a:buClrTx/>
              <a:buSzTx/>
              <a:buFontTx/>
              <a:buNone/>
              <a:tabLst/>
              <a:defRPr/>
            </a:pPr>
            <a:r>
              <a:rPr lang="en-US" sz="1100" i="1" kern="0" dirty="0">
                <a:solidFill>
                  <a:prstClr val="white"/>
                </a:solidFill>
                <a:latin typeface="Arial" panose="020B0604020202020204" pitchFamily="34" charset="0"/>
                <a:cs typeface="Arial" panose="020B0604020202020204" pitchFamily="34" charset="0"/>
              </a:rPr>
              <a:t>Sioux Falls, South Dakota</a:t>
            </a:r>
            <a:endParaRPr kumimoji="0" lang="en-US" sz="11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47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9CC89E-472E-4339-8272-7F5F67165D87}"/>
              </a:ext>
            </a:extLst>
          </p:cNvPr>
          <p:cNvSpPr/>
          <p:nvPr/>
        </p:nvSpPr>
        <p:spPr>
          <a:xfrm>
            <a:off x="0" y="2483506"/>
            <a:ext cx="9143999" cy="1518126"/>
          </a:xfrm>
          <a:prstGeom prst="rect">
            <a:avLst/>
          </a:prstGeom>
          <a:solidFill>
            <a:srgbClr val="FF0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42D79C7-9F53-41CF-BC18-967E32901CDB}"/>
              </a:ext>
            </a:extLst>
          </p:cNvPr>
          <p:cNvPicPr>
            <a:picLocks noChangeAspect="1"/>
          </p:cNvPicPr>
          <p:nvPr/>
        </p:nvPicPr>
        <p:blipFill>
          <a:blip r:embed="rId3"/>
          <a:stretch>
            <a:fillRect/>
          </a:stretch>
        </p:blipFill>
        <p:spPr>
          <a:xfrm rot="21331023">
            <a:off x="3261082" y="2737073"/>
            <a:ext cx="3810028" cy="704855"/>
          </a:xfrm>
          <a:prstGeom prst="rect">
            <a:avLst/>
          </a:prstGeom>
        </p:spPr>
      </p:pic>
      <p:pic>
        <p:nvPicPr>
          <p:cNvPr id="33" name="Picture 32">
            <a:extLst>
              <a:ext uri="{FF2B5EF4-FFF2-40B4-BE49-F238E27FC236}">
                <a16:creationId xmlns:a16="http://schemas.microsoft.com/office/drawing/2014/main" id="{E51EC114-107F-4D01-BDA1-6F1C972DFBB0}"/>
              </a:ext>
            </a:extLst>
          </p:cNvPr>
          <p:cNvPicPr>
            <a:picLocks noChangeAspect="1"/>
          </p:cNvPicPr>
          <p:nvPr/>
        </p:nvPicPr>
        <p:blipFill>
          <a:blip r:embed="rId4"/>
          <a:stretch>
            <a:fillRect/>
          </a:stretch>
        </p:blipFill>
        <p:spPr>
          <a:xfrm rot="265686">
            <a:off x="3121138" y="3099904"/>
            <a:ext cx="2471756" cy="733430"/>
          </a:xfrm>
          <a:prstGeom prst="rect">
            <a:avLst/>
          </a:prstGeom>
        </p:spPr>
      </p:pic>
      <p:pic>
        <p:nvPicPr>
          <p:cNvPr id="16" name="Picture 15">
            <a:extLst>
              <a:ext uri="{FF2B5EF4-FFF2-40B4-BE49-F238E27FC236}">
                <a16:creationId xmlns:a16="http://schemas.microsoft.com/office/drawing/2014/main" id="{D01C324D-F179-4AFC-8CD3-1CED39DEC755}"/>
              </a:ext>
            </a:extLst>
          </p:cNvPr>
          <p:cNvPicPr>
            <a:picLocks noChangeAspect="1"/>
          </p:cNvPicPr>
          <p:nvPr/>
        </p:nvPicPr>
        <p:blipFill>
          <a:blip r:embed="rId5"/>
          <a:stretch>
            <a:fillRect/>
          </a:stretch>
        </p:blipFill>
        <p:spPr>
          <a:xfrm rot="21350886">
            <a:off x="3535583" y="3520376"/>
            <a:ext cx="2024077" cy="504829"/>
          </a:xfrm>
          <a:prstGeom prst="rect">
            <a:avLst/>
          </a:prstGeom>
        </p:spPr>
      </p:pic>
      <p:pic>
        <p:nvPicPr>
          <p:cNvPr id="18" name="Picture 17">
            <a:extLst>
              <a:ext uri="{FF2B5EF4-FFF2-40B4-BE49-F238E27FC236}">
                <a16:creationId xmlns:a16="http://schemas.microsoft.com/office/drawing/2014/main" id="{A3782171-0EB9-4CF2-9F6B-782339946527}"/>
              </a:ext>
            </a:extLst>
          </p:cNvPr>
          <p:cNvPicPr>
            <a:picLocks noChangeAspect="1"/>
          </p:cNvPicPr>
          <p:nvPr/>
        </p:nvPicPr>
        <p:blipFill>
          <a:blip r:embed="rId6"/>
          <a:stretch>
            <a:fillRect/>
          </a:stretch>
        </p:blipFill>
        <p:spPr>
          <a:xfrm rot="578701">
            <a:off x="3546116" y="3100876"/>
            <a:ext cx="2847996" cy="552454"/>
          </a:xfrm>
          <a:prstGeom prst="rect">
            <a:avLst/>
          </a:prstGeom>
        </p:spPr>
      </p:pic>
      <p:pic>
        <p:nvPicPr>
          <p:cNvPr id="22" name="Picture 21">
            <a:extLst>
              <a:ext uri="{FF2B5EF4-FFF2-40B4-BE49-F238E27FC236}">
                <a16:creationId xmlns:a16="http://schemas.microsoft.com/office/drawing/2014/main" id="{F9E30D80-2697-4C96-A55B-5D3EE63A4E7C}"/>
              </a:ext>
            </a:extLst>
          </p:cNvPr>
          <p:cNvPicPr>
            <a:picLocks noChangeAspect="1"/>
          </p:cNvPicPr>
          <p:nvPr/>
        </p:nvPicPr>
        <p:blipFill>
          <a:blip r:embed="rId7"/>
          <a:stretch>
            <a:fillRect/>
          </a:stretch>
        </p:blipFill>
        <p:spPr>
          <a:xfrm rot="759908">
            <a:off x="3204728" y="2670947"/>
            <a:ext cx="2928959" cy="1119196"/>
          </a:xfrm>
          <a:prstGeom prst="rect">
            <a:avLst/>
          </a:prstGeom>
        </p:spPr>
      </p:pic>
      <p:pic>
        <p:nvPicPr>
          <p:cNvPr id="28" name="Picture 27">
            <a:extLst>
              <a:ext uri="{FF2B5EF4-FFF2-40B4-BE49-F238E27FC236}">
                <a16:creationId xmlns:a16="http://schemas.microsoft.com/office/drawing/2014/main" id="{E8EB2774-6DC2-45D0-98E5-1BEF6AF79537}"/>
              </a:ext>
            </a:extLst>
          </p:cNvPr>
          <p:cNvPicPr>
            <a:picLocks noChangeAspect="1"/>
          </p:cNvPicPr>
          <p:nvPr/>
        </p:nvPicPr>
        <p:blipFill>
          <a:blip r:embed="rId8"/>
          <a:stretch>
            <a:fillRect/>
          </a:stretch>
        </p:blipFill>
        <p:spPr>
          <a:xfrm rot="21441249">
            <a:off x="1815674" y="3262857"/>
            <a:ext cx="4110068" cy="828681"/>
          </a:xfrm>
          <a:prstGeom prst="rect">
            <a:avLst/>
          </a:prstGeom>
        </p:spPr>
      </p:pic>
      <p:pic>
        <p:nvPicPr>
          <p:cNvPr id="35" name="Picture 34">
            <a:extLst>
              <a:ext uri="{FF2B5EF4-FFF2-40B4-BE49-F238E27FC236}">
                <a16:creationId xmlns:a16="http://schemas.microsoft.com/office/drawing/2014/main" id="{9D5CB878-07EF-4969-90B3-5EDA26EAF699}"/>
              </a:ext>
            </a:extLst>
          </p:cNvPr>
          <p:cNvPicPr>
            <a:picLocks noChangeAspect="1"/>
          </p:cNvPicPr>
          <p:nvPr/>
        </p:nvPicPr>
        <p:blipFill>
          <a:blip r:embed="rId4"/>
          <a:stretch>
            <a:fillRect/>
          </a:stretch>
        </p:blipFill>
        <p:spPr>
          <a:xfrm rot="199940">
            <a:off x="3171094" y="2554725"/>
            <a:ext cx="2471756" cy="733430"/>
          </a:xfrm>
          <a:prstGeom prst="rect">
            <a:avLst/>
          </a:prstGeom>
        </p:spPr>
      </p:pic>
      <p:pic>
        <p:nvPicPr>
          <p:cNvPr id="36" name="Picture 35">
            <a:extLst>
              <a:ext uri="{FF2B5EF4-FFF2-40B4-BE49-F238E27FC236}">
                <a16:creationId xmlns:a16="http://schemas.microsoft.com/office/drawing/2014/main" id="{6011FE92-7999-4A52-83D2-5152A2BE2076}"/>
              </a:ext>
            </a:extLst>
          </p:cNvPr>
          <p:cNvPicPr>
            <a:picLocks noChangeAspect="1"/>
          </p:cNvPicPr>
          <p:nvPr/>
        </p:nvPicPr>
        <p:blipFill>
          <a:blip r:embed="rId5"/>
          <a:stretch>
            <a:fillRect/>
          </a:stretch>
        </p:blipFill>
        <p:spPr>
          <a:xfrm rot="21372155">
            <a:off x="4217066" y="2733774"/>
            <a:ext cx="2024077" cy="504829"/>
          </a:xfrm>
          <a:prstGeom prst="rect">
            <a:avLst/>
          </a:prstGeom>
        </p:spPr>
      </p:pic>
      <p:pic>
        <p:nvPicPr>
          <p:cNvPr id="30" name="Picture 29">
            <a:extLst>
              <a:ext uri="{FF2B5EF4-FFF2-40B4-BE49-F238E27FC236}">
                <a16:creationId xmlns:a16="http://schemas.microsoft.com/office/drawing/2014/main" id="{F8340396-28BE-4F95-9229-AD27BAB56521}"/>
              </a:ext>
            </a:extLst>
          </p:cNvPr>
          <p:cNvPicPr>
            <a:picLocks noChangeAspect="1"/>
          </p:cNvPicPr>
          <p:nvPr/>
        </p:nvPicPr>
        <p:blipFill>
          <a:blip r:embed="rId9"/>
          <a:stretch>
            <a:fillRect/>
          </a:stretch>
        </p:blipFill>
        <p:spPr>
          <a:xfrm rot="21098087">
            <a:off x="2269895" y="2557025"/>
            <a:ext cx="3456651" cy="586978"/>
          </a:xfrm>
          <a:prstGeom prst="rect">
            <a:avLst/>
          </a:prstGeom>
        </p:spPr>
      </p:pic>
      <p:sp>
        <p:nvSpPr>
          <p:cNvPr id="15" name="Title 2">
            <a:extLst>
              <a:ext uri="{FF2B5EF4-FFF2-40B4-BE49-F238E27FC236}">
                <a16:creationId xmlns:a16="http://schemas.microsoft.com/office/drawing/2014/main" id="{C7ED32AA-37CD-44AD-85EC-0FB6CDBB6F50}"/>
              </a:ext>
            </a:extLst>
          </p:cNvPr>
          <p:cNvSpPr>
            <a:spLocks noGrp="1"/>
          </p:cNvSpPr>
          <p:nvPr>
            <p:ph type="title"/>
          </p:nvPr>
        </p:nvSpPr>
        <p:spPr>
          <a:xfrm>
            <a:off x="0" y="86722"/>
            <a:ext cx="2574660" cy="578428"/>
          </a:xfrm>
        </p:spPr>
        <p:txBody>
          <a:bodyPr anchor="t">
            <a:noAutofit/>
          </a:bodyPr>
          <a:lstStyle/>
          <a:p>
            <a:r>
              <a:rPr lang="en-US" sz="3600" dirty="0">
                <a:solidFill>
                  <a:schemeClr val="tx1">
                    <a:lumMod val="85000"/>
                    <a:lumOff val="15000"/>
                  </a:schemeClr>
                </a:solidFill>
                <a:latin typeface="+mn-lt"/>
              </a:rPr>
              <a:t>Alignment</a:t>
            </a:r>
          </a:p>
        </p:txBody>
      </p:sp>
      <p:sp>
        <p:nvSpPr>
          <p:cNvPr id="17" name="Title 2">
            <a:extLst>
              <a:ext uri="{FF2B5EF4-FFF2-40B4-BE49-F238E27FC236}">
                <a16:creationId xmlns:a16="http://schemas.microsoft.com/office/drawing/2014/main" id="{92DBDB69-BFF6-449A-B96B-BC100F683B2A}"/>
              </a:ext>
            </a:extLst>
          </p:cNvPr>
          <p:cNvSpPr txBox="1">
            <a:spLocks/>
          </p:cNvSpPr>
          <p:nvPr/>
        </p:nvSpPr>
        <p:spPr>
          <a:xfrm>
            <a:off x="1074794" y="943283"/>
            <a:ext cx="5366060" cy="122493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tx1">
                    <a:lumMod val="85000"/>
                    <a:lumOff val="15000"/>
                  </a:schemeClr>
                </a:solidFill>
                <a:latin typeface="+mn-lt"/>
              </a:rPr>
              <a:t>Coordination of </a:t>
            </a:r>
            <a:br>
              <a:rPr lang="en-US" sz="3600" dirty="0">
                <a:solidFill>
                  <a:schemeClr val="tx1">
                    <a:lumMod val="85000"/>
                    <a:lumOff val="15000"/>
                  </a:schemeClr>
                </a:solidFill>
                <a:latin typeface="+mn-lt"/>
              </a:rPr>
            </a:br>
            <a:r>
              <a:rPr lang="en-US" sz="3600" dirty="0">
                <a:solidFill>
                  <a:schemeClr val="tx1">
                    <a:lumMod val="85000"/>
                    <a:lumOff val="15000"/>
                  </a:schemeClr>
                </a:solidFill>
                <a:latin typeface="+mn-lt"/>
              </a:rPr>
              <a:t>Purpose, Focus and Energy</a:t>
            </a:r>
          </a:p>
        </p:txBody>
      </p:sp>
      <p:sp>
        <p:nvSpPr>
          <p:cNvPr id="19" name="Title 2">
            <a:extLst>
              <a:ext uri="{FF2B5EF4-FFF2-40B4-BE49-F238E27FC236}">
                <a16:creationId xmlns:a16="http://schemas.microsoft.com/office/drawing/2014/main" id="{242A0DD4-2A62-473D-8CD5-B6DD87D1D784}"/>
              </a:ext>
            </a:extLst>
          </p:cNvPr>
          <p:cNvSpPr txBox="1">
            <a:spLocks/>
          </p:cNvSpPr>
          <p:nvPr/>
        </p:nvSpPr>
        <p:spPr>
          <a:xfrm>
            <a:off x="1074794" y="4692210"/>
            <a:ext cx="5880188" cy="122493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tx1">
                    <a:lumMod val="85000"/>
                    <a:lumOff val="15000"/>
                  </a:schemeClr>
                </a:solidFill>
                <a:latin typeface="+mn-lt"/>
              </a:rPr>
              <a:t>Higher Impact on the target</a:t>
            </a:r>
          </a:p>
        </p:txBody>
      </p:sp>
    </p:spTree>
    <p:extLst>
      <p:ext uri="{BB962C8B-B14F-4D97-AF65-F5344CB8AC3E}">
        <p14:creationId xmlns:p14="http://schemas.microsoft.com/office/powerpoint/2010/main" val="123544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B1936E5-7750-4BA1-840A-91F493C558AB}"/>
              </a:ext>
            </a:extLst>
          </p:cNvPr>
          <p:cNvSpPr txBox="1">
            <a:spLocks/>
          </p:cNvSpPr>
          <p:nvPr/>
        </p:nvSpPr>
        <p:spPr>
          <a:xfrm>
            <a:off x="94649" y="78796"/>
            <a:ext cx="8949763" cy="1215849"/>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solidFill>
                  <a:schemeClr val="tx1">
                    <a:lumMod val="85000"/>
                    <a:lumOff val="15000"/>
                  </a:schemeClr>
                </a:solidFill>
                <a:effectLst>
                  <a:outerShdw blurRad="38100" dist="38100" dir="2700000" algn="tl">
                    <a:srgbClr val="000000">
                      <a:alpha val="43137"/>
                    </a:srgbClr>
                  </a:outerShdw>
                </a:effectLst>
                <a:latin typeface="+mn-lt"/>
              </a:rPr>
              <a:t>One of the sheets in your packet is</a:t>
            </a:r>
            <a:br>
              <a:rPr lang="en-US" sz="3600" dirty="0">
                <a:solidFill>
                  <a:schemeClr val="tx1">
                    <a:lumMod val="85000"/>
                    <a:lumOff val="15000"/>
                  </a:schemeClr>
                </a:solidFill>
                <a:effectLst>
                  <a:outerShdw blurRad="38100" dist="38100" dir="2700000" algn="tl">
                    <a:srgbClr val="000000">
                      <a:alpha val="43137"/>
                    </a:srgbClr>
                  </a:outerShdw>
                </a:effectLst>
                <a:latin typeface="+mn-lt"/>
              </a:rPr>
            </a:br>
            <a:r>
              <a:rPr lang="en-US" sz="3600" i="1" dirty="0">
                <a:solidFill>
                  <a:schemeClr val="tx1">
                    <a:lumMod val="85000"/>
                    <a:lumOff val="15000"/>
                  </a:schemeClr>
                </a:solidFill>
                <a:effectLst>
                  <a:outerShdw blurRad="38100" dist="38100" dir="2700000" algn="tl">
                    <a:srgbClr val="000000">
                      <a:alpha val="43137"/>
                    </a:srgbClr>
                  </a:outerShdw>
                </a:effectLst>
                <a:latin typeface="+mn-lt"/>
              </a:rPr>
              <a:t>“My Alignment Notes”</a:t>
            </a:r>
          </a:p>
        </p:txBody>
      </p:sp>
      <p:pic>
        <p:nvPicPr>
          <p:cNvPr id="5" name="Picture 4">
            <a:extLst>
              <a:ext uri="{FF2B5EF4-FFF2-40B4-BE49-F238E27FC236}">
                <a16:creationId xmlns:a16="http://schemas.microsoft.com/office/drawing/2014/main" id="{F50D03F4-621F-430F-A60A-74D8F3A648F5}"/>
              </a:ext>
            </a:extLst>
          </p:cNvPr>
          <p:cNvPicPr>
            <a:picLocks noChangeAspect="1"/>
          </p:cNvPicPr>
          <p:nvPr/>
        </p:nvPicPr>
        <p:blipFill>
          <a:blip r:embed="rId3"/>
          <a:stretch>
            <a:fillRect/>
          </a:stretch>
        </p:blipFill>
        <p:spPr>
          <a:xfrm rot="260551">
            <a:off x="468575" y="1620569"/>
            <a:ext cx="3181955" cy="412385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9B89CD7-E41D-4CE2-9538-0F68BC88775B}"/>
              </a:ext>
            </a:extLst>
          </p:cNvPr>
          <p:cNvSpPr txBox="1"/>
          <p:nvPr/>
        </p:nvSpPr>
        <p:spPr>
          <a:xfrm>
            <a:off x="4401721" y="3809132"/>
            <a:ext cx="3902044" cy="1815882"/>
          </a:xfrm>
          <a:prstGeom prst="rect">
            <a:avLst/>
          </a:prstGeom>
          <a:noFill/>
        </p:spPr>
        <p:txBody>
          <a:bodyPr wrap="square" rtlCol="0">
            <a:spAutoFit/>
          </a:bodyPr>
          <a:lstStyle/>
          <a:p>
            <a:r>
              <a:rPr lang="en-US" sz="2800" dirty="0"/>
              <a:t>If “Alignment” is a key goal of this meeting, then what would evidence of cultivating alignment be? </a:t>
            </a:r>
          </a:p>
        </p:txBody>
      </p:sp>
      <p:sp>
        <p:nvSpPr>
          <p:cNvPr id="8" name="TextBox 7">
            <a:extLst>
              <a:ext uri="{FF2B5EF4-FFF2-40B4-BE49-F238E27FC236}">
                <a16:creationId xmlns:a16="http://schemas.microsoft.com/office/drawing/2014/main" id="{2CB69000-3FFC-42DC-8C47-ABAFD5AD120A}"/>
              </a:ext>
            </a:extLst>
          </p:cNvPr>
          <p:cNvSpPr txBox="1"/>
          <p:nvPr/>
        </p:nvSpPr>
        <p:spPr>
          <a:xfrm>
            <a:off x="4276436" y="1618606"/>
            <a:ext cx="4304420" cy="1384995"/>
          </a:xfrm>
          <a:prstGeom prst="rect">
            <a:avLst/>
          </a:prstGeom>
          <a:noFill/>
        </p:spPr>
        <p:txBody>
          <a:bodyPr wrap="square" rtlCol="0">
            <a:spAutoFit/>
          </a:bodyPr>
          <a:lstStyle/>
          <a:p>
            <a:r>
              <a:rPr lang="en-US" sz="2800" dirty="0"/>
              <a:t>Opportunities I found to:</a:t>
            </a:r>
          </a:p>
          <a:p>
            <a:r>
              <a:rPr lang="en-US" sz="2800" dirty="0"/>
              <a:t>* Align with My work</a:t>
            </a:r>
          </a:p>
          <a:p>
            <a:r>
              <a:rPr lang="en-US" sz="2800" dirty="0"/>
              <a:t>* Align with Others work</a:t>
            </a:r>
          </a:p>
        </p:txBody>
      </p:sp>
    </p:spTree>
    <p:extLst>
      <p:ext uri="{BB962C8B-B14F-4D97-AF65-F5344CB8AC3E}">
        <p14:creationId xmlns:p14="http://schemas.microsoft.com/office/powerpoint/2010/main" val="83687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852410"/>
            <a:ext cx="6858000" cy="1655762"/>
          </a:xfrm>
        </p:spPr>
        <p:txBody>
          <a:bodyPr>
            <a:normAutofit fontScale="92500" lnSpcReduction="10000"/>
          </a:bodyPr>
          <a:lstStyle/>
          <a:p>
            <a:r>
              <a:rPr lang="en-US" b="1" dirty="0"/>
              <a:t>Robin Rinker, MPH</a:t>
            </a:r>
          </a:p>
          <a:p>
            <a:r>
              <a:rPr lang="en-US" b="1" dirty="0"/>
              <a:t>Health Communications Specialist</a:t>
            </a:r>
          </a:p>
          <a:p>
            <a:r>
              <a:rPr lang="en-US" b="1" dirty="0"/>
              <a:t>Division for Heart Disease and Stroke Prevention</a:t>
            </a:r>
          </a:p>
          <a:p>
            <a:r>
              <a:rPr lang="en-US" b="1" dirty="0"/>
              <a:t>Centers for Disease Control and Prevention </a:t>
            </a:r>
          </a:p>
        </p:txBody>
      </p:sp>
      <p:sp>
        <p:nvSpPr>
          <p:cNvPr id="2" name="Title 1"/>
          <p:cNvSpPr>
            <a:spLocks noGrp="1"/>
          </p:cNvSpPr>
          <p:nvPr>
            <p:ph type="ctrTitle"/>
          </p:nvPr>
        </p:nvSpPr>
        <p:spPr>
          <a:xfrm>
            <a:off x="685800" y="305937"/>
            <a:ext cx="7772400" cy="2387600"/>
          </a:xfrm>
        </p:spPr>
        <p:txBody>
          <a:bodyPr>
            <a:normAutofit/>
          </a:bodyPr>
          <a:lstStyle/>
          <a:p>
            <a:r>
              <a:rPr lang="en-US" sz="4600" dirty="0">
                <a:solidFill>
                  <a:schemeClr val="bg1"/>
                </a:solidFill>
                <a:latin typeface="Arial" panose="020B0604020202020204" pitchFamily="34" charset="0"/>
                <a:ea typeface="Calibri" charset="0"/>
                <a:cs typeface="Arial" panose="020B0604020202020204" pitchFamily="34" charset="0"/>
              </a:rPr>
              <a:t>Preventing 1 Million Heart Attacks and Strokes by 2022</a:t>
            </a:r>
            <a:endParaRPr lang="en-US" sz="3600"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618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rgbClr val="860037"/>
                </a:solidFill>
                <a:latin typeface="Arial" panose="020B0604020202020204" pitchFamily="34" charset="0"/>
                <a:cs typeface="Arial" panose="020B0604020202020204" pitchFamily="34" charset="0"/>
              </a:rPr>
              <a:t>Aim:</a:t>
            </a:r>
            <a:r>
              <a:rPr lang="en-US" dirty="0">
                <a:solidFill>
                  <a:srgbClr val="860037"/>
                </a:solidFill>
                <a:latin typeface="Arial" panose="020B0604020202020204" pitchFamily="34" charset="0"/>
                <a:cs typeface="Arial" panose="020B0604020202020204" pitchFamily="34" charset="0"/>
              </a:rPr>
              <a:t> Prevent 1 million—or more—heart attacks and strokes in the next 5 years</a:t>
            </a:r>
          </a:p>
          <a:p>
            <a:r>
              <a:rPr lang="en-US" dirty="0">
                <a:latin typeface="Arial" panose="020B0604020202020204" pitchFamily="34" charset="0"/>
                <a:cs typeface="Arial" panose="020B0604020202020204" pitchFamily="34" charset="0"/>
              </a:rPr>
              <a:t>National initiative co-led by:</a:t>
            </a:r>
          </a:p>
          <a:p>
            <a:pPr lvl="1"/>
            <a:r>
              <a:rPr lang="en-US" dirty="0">
                <a:latin typeface="Arial" panose="020B0604020202020204" pitchFamily="34" charset="0"/>
                <a:cs typeface="Arial" panose="020B0604020202020204" pitchFamily="34" charset="0"/>
              </a:rPr>
              <a:t>Centers for Disease Control and Prevention (CDC)</a:t>
            </a:r>
          </a:p>
          <a:p>
            <a:pPr lvl="1"/>
            <a:r>
              <a:rPr lang="en-US" dirty="0">
                <a:latin typeface="Arial" panose="020B0604020202020204" pitchFamily="34" charset="0"/>
                <a:cs typeface="Arial" panose="020B0604020202020204" pitchFamily="34" charset="0"/>
              </a:rPr>
              <a:t>Centers for Medicare &amp; Medicaid Services (CMS)</a:t>
            </a:r>
          </a:p>
          <a:p>
            <a:pPr marL="296863" lvl="1" indent="-284163"/>
            <a:r>
              <a:rPr lang="en-US" sz="2800" dirty="0">
                <a:latin typeface="Arial" panose="020B0604020202020204" pitchFamily="34" charset="0"/>
                <a:cs typeface="Arial" panose="020B0604020202020204" pitchFamily="34" charset="0"/>
              </a:rPr>
              <a:t>Partners across federal and state agencies and private organizations</a:t>
            </a:r>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chor="t" anchorCtr="0">
            <a:noAutofit/>
          </a:bodyPr>
          <a:lstStyle/>
          <a:p>
            <a:pPr algn="ctr"/>
            <a:r>
              <a:rPr lang="en-US" sz="3600" b="1" dirty="0">
                <a:solidFill>
                  <a:schemeClr val="bg1"/>
                </a:solidFill>
                <a:latin typeface="Arial" panose="020B0604020202020204" pitchFamily="34" charset="0"/>
                <a:cs typeface="Arial" panose="020B0604020202020204" pitchFamily="34" charset="0"/>
              </a:rPr>
              <a:t>Million Hearts</a:t>
            </a:r>
            <a:r>
              <a:rPr lang="en-US" sz="3600" b="1" baseline="30000" dirty="0">
                <a:solidFill>
                  <a:schemeClr val="bg1"/>
                </a:solidFill>
                <a:latin typeface="Arial" panose="020B0604020202020204" pitchFamily="34" charset="0"/>
                <a:ea typeface="Arial" charset="0"/>
                <a:cs typeface="Arial" panose="020B0604020202020204" pitchFamily="34" charset="0"/>
              </a:rPr>
              <a:t>®</a:t>
            </a:r>
            <a:r>
              <a:rPr lang="en-US" sz="3600" b="1" dirty="0">
                <a:solidFill>
                  <a:schemeClr val="bg1"/>
                </a:solidFill>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354785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373406" y="5900149"/>
            <a:ext cx="6696635" cy="811078"/>
          </a:xfrm>
        </p:spPr>
        <p:txBody>
          <a:bodyPr>
            <a:noAutofit/>
          </a:bodyPr>
          <a:lstStyle/>
          <a:p>
            <a:pPr marL="0" indent="0">
              <a:lnSpc>
                <a:spcPct val="100000"/>
              </a:lnSpc>
              <a:spcBef>
                <a:spcPts val="0"/>
              </a:spcBef>
              <a:buNone/>
            </a:pPr>
            <a:r>
              <a:rPr lang="en-US" sz="1000" u="sng" dirty="0"/>
              <a:t>References</a:t>
            </a:r>
            <a:br>
              <a:rPr lang="en-US" sz="1000" dirty="0"/>
            </a:br>
            <a:r>
              <a:rPr lang="en-US" sz="1000" dirty="0"/>
              <a:t>1. Benjamin EJ, </a:t>
            </a:r>
            <a:r>
              <a:rPr lang="en-US" sz="1000" dirty="0" err="1"/>
              <a:t>Blaha</a:t>
            </a:r>
            <a:r>
              <a:rPr lang="en-US" sz="1000" dirty="0"/>
              <a:t> MJ, </a:t>
            </a:r>
            <a:r>
              <a:rPr lang="en-US" sz="1000" dirty="0" err="1"/>
              <a:t>Chiuve</a:t>
            </a:r>
            <a:r>
              <a:rPr lang="en-US" sz="1000" dirty="0"/>
              <a:t> SE, Cushman M, Das SR, </a:t>
            </a:r>
            <a:r>
              <a:rPr lang="en-US" sz="1000" dirty="0" err="1"/>
              <a:t>Deo</a:t>
            </a:r>
            <a:r>
              <a:rPr lang="en-US" sz="1000" dirty="0"/>
              <a:t> R, et al. Heart Disease and Stroke Statistics-2017 Update: A Report From the American Heart Association. Circulation 2017;135(10):e146–603.</a:t>
            </a:r>
            <a:br>
              <a:rPr lang="en-US" sz="1000" dirty="0"/>
            </a:br>
            <a:r>
              <a:rPr lang="en-US" sz="1000" dirty="0"/>
              <a:t>2. </a:t>
            </a:r>
            <a:r>
              <a:rPr lang="en-US" sz="1000" dirty="0" err="1"/>
              <a:t>Kochanek</a:t>
            </a:r>
            <a:r>
              <a:rPr lang="en-US" sz="1000" dirty="0"/>
              <a:t> KD, Arias E, Anderson RN. How did cause of death contribute to racial differences in life expectancy in the United States in 2010? NCHS data brief, no 125. Hyattsville, MD: National Center for Health Statistics. 2013</a:t>
            </a:r>
          </a:p>
        </p:txBody>
      </p:sp>
      <p:sp>
        <p:nvSpPr>
          <p:cNvPr id="3" name="Content Placeholder 2"/>
          <p:cNvSpPr>
            <a:spLocks noGrp="1"/>
          </p:cNvSpPr>
          <p:nvPr>
            <p:ph sz="half" idx="1"/>
          </p:nvPr>
        </p:nvSpPr>
        <p:spPr>
          <a:xfrm>
            <a:off x="628649" y="1825625"/>
            <a:ext cx="7910233" cy="4351338"/>
          </a:xfrm>
        </p:spPr>
        <p:txBody>
          <a:bodyPr>
            <a:normAutofit/>
          </a:bodyPr>
          <a:lstStyle/>
          <a:p>
            <a:r>
              <a:rPr lang="en-US" sz="2600" dirty="0">
                <a:latin typeface="Arial" panose="020B0604020202020204" pitchFamily="34" charset="0"/>
                <a:cs typeface="Arial" panose="020B0604020202020204" pitchFamily="34" charset="0"/>
              </a:rPr>
              <a:t>More than </a:t>
            </a:r>
            <a:r>
              <a:rPr lang="en-US" sz="2600" b="1" dirty="0">
                <a:latin typeface="Arial" panose="020B0604020202020204" pitchFamily="34" charset="0"/>
                <a:cs typeface="Arial" panose="020B0604020202020204" pitchFamily="34" charset="0"/>
              </a:rPr>
              <a:t>1.5 million </a:t>
            </a:r>
            <a:r>
              <a:rPr lang="en-US" sz="2600" dirty="0">
                <a:latin typeface="Arial" panose="020B0604020202020204" pitchFamily="34" charset="0"/>
                <a:cs typeface="Arial" panose="020B0604020202020204" pitchFamily="34" charset="0"/>
              </a:rPr>
              <a:t>people in the U.S. suffer from heart attacks and strokes per year</a:t>
            </a:r>
            <a:r>
              <a:rPr lang="en-US" sz="2600" baseline="30000" dirty="0">
                <a:latin typeface="Arial" panose="020B0604020202020204" pitchFamily="34" charset="0"/>
                <a:cs typeface="Arial" panose="020B0604020202020204" pitchFamily="34" charset="0"/>
              </a:rPr>
              <a:t>1</a:t>
            </a:r>
          </a:p>
          <a:p>
            <a:r>
              <a:rPr lang="en-US" sz="2600" dirty="0">
                <a:latin typeface="Arial" panose="020B0604020202020204" pitchFamily="34" charset="0"/>
                <a:cs typeface="Arial" panose="020B0604020202020204" pitchFamily="34" charset="0"/>
              </a:rPr>
              <a:t>More than</a:t>
            </a:r>
            <a:r>
              <a:rPr lang="en-US" sz="2600" b="1" dirty="0">
                <a:latin typeface="Arial" panose="020B0604020202020204" pitchFamily="34" charset="0"/>
                <a:cs typeface="Arial" panose="020B0604020202020204" pitchFamily="34" charset="0"/>
              </a:rPr>
              <a:t> 800,000</a:t>
            </a:r>
            <a:r>
              <a:rPr lang="en-US" sz="2600" dirty="0">
                <a:latin typeface="Arial" panose="020B0604020202020204" pitchFamily="34" charset="0"/>
                <a:cs typeface="Arial" panose="020B0604020202020204" pitchFamily="34" charset="0"/>
              </a:rPr>
              <a:t> deaths per year from cardiovascular disease (CVD)</a:t>
            </a:r>
            <a:r>
              <a:rPr lang="en-US" sz="2600" baseline="30000" dirty="0">
                <a:latin typeface="Arial" panose="020B0604020202020204" pitchFamily="34" charset="0"/>
                <a:cs typeface="Arial" panose="020B0604020202020204" pitchFamily="34" charset="0"/>
              </a:rPr>
              <a:t>1</a:t>
            </a:r>
          </a:p>
          <a:p>
            <a:r>
              <a:rPr lang="en-US" sz="2600" dirty="0">
                <a:latin typeface="Arial" panose="020B0604020202020204" pitchFamily="34" charset="0"/>
                <a:cs typeface="Arial" panose="020B0604020202020204" pitchFamily="34" charset="0"/>
              </a:rPr>
              <a:t>CVD costs the U.S. </a:t>
            </a:r>
            <a:r>
              <a:rPr lang="en-US" sz="2600" b="1" dirty="0">
                <a:latin typeface="Arial" panose="020B0604020202020204" pitchFamily="34" charset="0"/>
                <a:cs typeface="Arial" panose="020B0604020202020204" pitchFamily="34" charset="0"/>
              </a:rPr>
              <a:t>hundreds of billions </a:t>
            </a:r>
            <a:r>
              <a:rPr lang="en-US" sz="2600" dirty="0">
                <a:latin typeface="Arial" panose="020B0604020202020204" pitchFamily="34" charset="0"/>
                <a:cs typeface="Arial" panose="020B0604020202020204" pitchFamily="34" charset="0"/>
              </a:rPr>
              <a:t>of dollars per year</a:t>
            </a:r>
            <a:r>
              <a:rPr lang="en-US" sz="2600" baseline="30000" dirty="0">
                <a:latin typeface="Arial" panose="020B0604020202020204" pitchFamily="34" charset="0"/>
                <a:cs typeface="Arial" panose="020B0604020202020204" pitchFamily="34" charset="0"/>
              </a:rPr>
              <a:t>1</a:t>
            </a:r>
          </a:p>
          <a:p>
            <a:r>
              <a:rPr lang="en-US" sz="2400" dirty="0">
                <a:latin typeface="Arial" panose="020B0604020202020204" pitchFamily="34" charset="0"/>
                <a:cs typeface="Arial" panose="020B0604020202020204" pitchFamily="34" charset="0"/>
              </a:rPr>
              <a:t>CVD is the greatest contributor to racial disparities in life expectancy</a:t>
            </a:r>
            <a:r>
              <a:rPr lang="en-US" sz="2600" baseline="30000" dirty="0">
                <a:latin typeface="Arial" panose="020B0604020202020204" pitchFamily="34" charset="0"/>
                <a:cs typeface="Arial" panose="020B0604020202020204" pitchFamily="34" charset="0"/>
              </a:rPr>
              <a:t>2</a:t>
            </a:r>
          </a:p>
        </p:txBody>
      </p:sp>
      <p:sp>
        <p:nvSpPr>
          <p:cNvPr id="2" name="Title 1"/>
          <p:cNvSpPr>
            <a:spLocks noGrp="1"/>
          </p:cNvSpPr>
          <p:nvPr>
            <p:ph type="title"/>
          </p:nvPr>
        </p:nvSpPr>
        <p:spPr/>
        <p:txBody>
          <a:bodyPr>
            <a:normAutofit/>
          </a:bodyPr>
          <a:lstStyle/>
          <a:p>
            <a:pPr algn="ctr"/>
            <a:r>
              <a:rPr lang="en-US" sz="3200" b="1" dirty="0">
                <a:solidFill>
                  <a:schemeClr val="bg1">
                    <a:lumMod val="95000"/>
                  </a:schemeClr>
                </a:solidFill>
                <a:latin typeface="Arial" panose="020B0604020202020204" pitchFamily="34" charset="0"/>
                <a:cs typeface="Arial" panose="020B0604020202020204" pitchFamily="34" charset="0"/>
              </a:rPr>
              <a:t>Heart Disease and Stroke in the U.S.</a:t>
            </a:r>
          </a:p>
        </p:txBody>
      </p:sp>
    </p:spTree>
    <p:extLst>
      <p:ext uri="{BB962C8B-B14F-4D97-AF65-F5344CB8AC3E}">
        <p14:creationId xmlns:p14="http://schemas.microsoft.com/office/powerpoint/2010/main" val="169884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922133" y="2357630"/>
            <a:ext cx="5359432" cy="3645956"/>
          </a:xfrm>
          <a:prstGeom prst="rect">
            <a:avLst/>
          </a:prstGeom>
        </p:spPr>
      </p:pic>
      <p:sp>
        <p:nvSpPr>
          <p:cNvPr id="3" name="Content Placeholder 2"/>
          <p:cNvSpPr>
            <a:spLocks noGrp="1"/>
          </p:cNvSpPr>
          <p:nvPr>
            <p:ph sz="half" idx="1"/>
          </p:nvPr>
        </p:nvSpPr>
        <p:spPr>
          <a:xfrm>
            <a:off x="625288" y="1562226"/>
            <a:ext cx="7890062" cy="4351338"/>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While CV deaths have been declining for the past 40 years, the </a:t>
            </a:r>
            <a:r>
              <a:rPr lang="en-US" sz="2400" b="1" dirty="0">
                <a:latin typeface="Arial" panose="020B0604020202020204" pitchFamily="34" charset="0"/>
                <a:cs typeface="Arial" panose="020B0604020202020204" pitchFamily="34" charset="0"/>
              </a:rPr>
              <a:t>reduction in these deaths has slowed</a:t>
            </a:r>
            <a:r>
              <a:rPr lang="en-US" sz="24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28650" y="186265"/>
            <a:ext cx="7886700" cy="1195918"/>
          </a:xfrm>
        </p:spPr>
        <p:txBody>
          <a:bodyPr>
            <a:normAutofit/>
          </a:bodyPr>
          <a:lstStyle/>
          <a:p>
            <a:pPr algn="ctr"/>
            <a:r>
              <a:rPr lang="en-US" sz="3200" b="1" dirty="0">
                <a:solidFill>
                  <a:schemeClr val="bg1">
                    <a:lumMod val="95000"/>
                  </a:schemeClr>
                </a:solidFill>
                <a:latin typeface="Arial" panose="020B0604020202020204" pitchFamily="34" charset="0"/>
                <a:cs typeface="Arial" panose="020B0604020202020204" pitchFamily="34" charset="0"/>
              </a:rPr>
              <a:t>Heart Disease and Stroke Trends</a:t>
            </a:r>
            <a:br>
              <a:rPr lang="en-US" sz="3200" b="1" dirty="0">
                <a:solidFill>
                  <a:schemeClr val="bg1">
                    <a:lumMod val="95000"/>
                  </a:schemeClr>
                </a:solidFill>
                <a:latin typeface="Arial" panose="020B0604020202020204" pitchFamily="34" charset="0"/>
                <a:cs typeface="Arial" panose="020B0604020202020204" pitchFamily="34" charset="0"/>
              </a:rPr>
            </a:br>
            <a:r>
              <a:rPr lang="en-US" sz="3200" b="1" dirty="0">
                <a:solidFill>
                  <a:schemeClr val="bg1">
                    <a:lumMod val="95000"/>
                  </a:schemeClr>
                </a:solidFill>
                <a:latin typeface="Arial" panose="020B0604020202020204" pitchFamily="34" charset="0"/>
                <a:cs typeface="Arial" panose="020B0604020202020204" pitchFamily="34" charset="0"/>
              </a:rPr>
              <a:t>1950-2015</a:t>
            </a:r>
            <a:endParaRPr lang="en-US" sz="3200" b="1" dirty="0">
              <a:latin typeface="Arial" panose="020B0604020202020204" pitchFamily="34" charset="0"/>
              <a:cs typeface="Arial" panose="020B0604020202020204" pitchFamily="34" charset="0"/>
            </a:endParaRPr>
          </a:p>
        </p:txBody>
      </p:sp>
      <p:sp>
        <p:nvSpPr>
          <p:cNvPr id="9" name="TextBox 8"/>
          <p:cNvSpPr txBox="1"/>
          <p:nvPr/>
        </p:nvSpPr>
        <p:spPr>
          <a:xfrm>
            <a:off x="2624866" y="6093607"/>
            <a:ext cx="61211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Source – Mensah GA, Wei GS, Sorlie PD, et al.  Decline in Cardiovascular Mortality – Possible Causes and Implications.  Circulation Research. 2017;120:366-380. </a:t>
            </a:r>
          </a:p>
        </p:txBody>
      </p:sp>
    </p:spTree>
    <p:extLst>
      <p:ext uri="{BB962C8B-B14F-4D97-AF65-F5344CB8AC3E}">
        <p14:creationId xmlns:p14="http://schemas.microsoft.com/office/powerpoint/2010/main" val="123299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0" y="1554480"/>
            <a:ext cx="6789592" cy="3913632"/>
          </a:xfrm>
          <a:prstGeom prst="rect">
            <a:avLst/>
          </a:prstGeom>
        </p:spPr>
      </p:pic>
      <p:sp>
        <p:nvSpPr>
          <p:cNvPr id="19" name="Triangle 18"/>
          <p:cNvSpPr/>
          <p:nvPr/>
        </p:nvSpPr>
        <p:spPr>
          <a:xfrm rot="13856191">
            <a:off x="5505672" y="946437"/>
            <a:ext cx="1120266" cy="3983339"/>
          </a:xfrm>
          <a:custGeom>
            <a:avLst/>
            <a:gdLst>
              <a:gd name="connsiteX0" fmla="*/ 0 w 345745"/>
              <a:gd name="connsiteY0" fmla="*/ 2131769 h 2131769"/>
              <a:gd name="connsiteX1" fmla="*/ 193244 w 345745"/>
              <a:gd name="connsiteY1" fmla="*/ 0 h 2131769"/>
              <a:gd name="connsiteX2" fmla="*/ 345745 w 345745"/>
              <a:gd name="connsiteY2" fmla="*/ 2131769 h 2131769"/>
              <a:gd name="connsiteX3" fmla="*/ 0 w 345745"/>
              <a:gd name="connsiteY3" fmla="*/ 2131769 h 2131769"/>
              <a:gd name="connsiteX0" fmla="*/ 0 w 300705"/>
              <a:gd name="connsiteY0" fmla="*/ 2131769 h 2131769"/>
              <a:gd name="connsiteX1" fmla="*/ 193244 w 300705"/>
              <a:gd name="connsiteY1" fmla="*/ 0 h 2131769"/>
              <a:gd name="connsiteX2" fmla="*/ 300705 w 300705"/>
              <a:gd name="connsiteY2" fmla="*/ 1768083 h 2131769"/>
              <a:gd name="connsiteX3" fmla="*/ 0 w 300705"/>
              <a:gd name="connsiteY3" fmla="*/ 2131769 h 2131769"/>
              <a:gd name="connsiteX0" fmla="*/ 0 w 1255860"/>
              <a:gd name="connsiteY0" fmla="*/ 3860203 h 3860203"/>
              <a:gd name="connsiteX1" fmla="*/ 1255860 w 1255860"/>
              <a:gd name="connsiteY1" fmla="*/ 0 h 3860203"/>
              <a:gd name="connsiteX2" fmla="*/ 300705 w 1255860"/>
              <a:gd name="connsiteY2" fmla="*/ 3496517 h 3860203"/>
              <a:gd name="connsiteX3" fmla="*/ 0 w 1255860"/>
              <a:gd name="connsiteY3" fmla="*/ 3860203 h 3860203"/>
              <a:gd name="connsiteX0" fmla="*/ 0 w 1339094"/>
              <a:gd name="connsiteY0" fmla="*/ 3962756 h 3962756"/>
              <a:gd name="connsiteX1" fmla="*/ 1339094 w 1339094"/>
              <a:gd name="connsiteY1" fmla="*/ 0 h 3962756"/>
              <a:gd name="connsiteX2" fmla="*/ 383939 w 1339094"/>
              <a:gd name="connsiteY2" fmla="*/ 3496517 h 3962756"/>
              <a:gd name="connsiteX3" fmla="*/ 0 w 1339094"/>
              <a:gd name="connsiteY3" fmla="*/ 3962756 h 3962756"/>
              <a:gd name="connsiteX0" fmla="*/ 0 w 1339094"/>
              <a:gd name="connsiteY0" fmla="*/ 3962756 h 3962756"/>
              <a:gd name="connsiteX1" fmla="*/ 1339094 w 1339094"/>
              <a:gd name="connsiteY1" fmla="*/ 0 h 3962756"/>
              <a:gd name="connsiteX2" fmla="*/ 486034 w 1339094"/>
              <a:gd name="connsiteY2" fmla="*/ 3644805 h 3962756"/>
              <a:gd name="connsiteX3" fmla="*/ 0 w 1339094"/>
              <a:gd name="connsiteY3" fmla="*/ 3962756 h 3962756"/>
              <a:gd name="connsiteX0" fmla="*/ 0 w 1264096"/>
              <a:gd name="connsiteY0" fmla="*/ 4128308 h 4128308"/>
              <a:gd name="connsiteX1" fmla="*/ 1264096 w 1264096"/>
              <a:gd name="connsiteY1" fmla="*/ 0 h 4128308"/>
              <a:gd name="connsiteX2" fmla="*/ 411036 w 1264096"/>
              <a:gd name="connsiteY2" fmla="*/ 3644805 h 4128308"/>
              <a:gd name="connsiteX3" fmla="*/ 0 w 1264096"/>
              <a:gd name="connsiteY3" fmla="*/ 4128308 h 4128308"/>
              <a:gd name="connsiteX0" fmla="*/ 0 w 1120266"/>
              <a:gd name="connsiteY0" fmla="*/ 3983339 h 3983339"/>
              <a:gd name="connsiteX1" fmla="*/ 1120266 w 1120266"/>
              <a:gd name="connsiteY1" fmla="*/ 0 h 3983339"/>
              <a:gd name="connsiteX2" fmla="*/ 411036 w 1120266"/>
              <a:gd name="connsiteY2" fmla="*/ 3499836 h 3983339"/>
              <a:gd name="connsiteX3" fmla="*/ 0 w 1120266"/>
              <a:gd name="connsiteY3" fmla="*/ 3983339 h 3983339"/>
            </a:gdLst>
            <a:ahLst/>
            <a:cxnLst>
              <a:cxn ang="0">
                <a:pos x="connsiteX0" y="connsiteY0"/>
              </a:cxn>
              <a:cxn ang="0">
                <a:pos x="connsiteX1" y="connsiteY1"/>
              </a:cxn>
              <a:cxn ang="0">
                <a:pos x="connsiteX2" y="connsiteY2"/>
              </a:cxn>
              <a:cxn ang="0">
                <a:pos x="connsiteX3" y="connsiteY3"/>
              </a:cxn>
            </a:cxnLst>
            <a:rect l="l" t="t" r="r" b="b"/>
            <a:pathLst>
              <a:path w="1120266" h="3983339">
                <a:moveTo>
                  <a:pt x="0" y="3983339"/>
                </a:moveTo>
                <a:lnTo>
                  <a:pt x="1120266" y="0"/>
                </a:lnTo>
                <a:lnTo>
                  <a:pt x="411036" y="3499836"/>
                </a:lnTo>
                <a:lnTo>
                  <a:pt x="0" y="3983339"/>
                </a:lnTo>
                <a:close/>
              </a:path>
            </a:pathLst>
          </a:custGeom>
          <a:solidFill>
            <a:srgbClr val="592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riangle 3"/>
          <p:cNvSpPr/>
          <p:nvPr/>
        </p:nvSpPr>
        <p:spPr>
          <a:xfrm rot="159961">
            <a:off x="4214797" y="5388665"/>
            <a:ext cx="249005" cy="674579"/>
          </a:xfrm>
          <a:custGeom>
            <a:avLst/>
            <a:gdLst>
              <a:gd name="connsiteX0" fmla="*/ 0 w 188045"/>
              <a:gd name="connsiteY0" fmla="*/ 674579 h 674579"/>
              <a:gd name="connsiteX1" fmla="*/ 94023 w 188045"/>
              <a:gd name="connsiteY1" fmla="*/ 0 h 674579"/>
              <a:gd name="connsiteX2" fmla="*/ 188045 w 188045"/>
              <a:gd name="connsiteY2" fmla="*/ 674579 h 674579"/>
              <a:gd name="connsiteX3" fmla="*/ 0 w 188045"/>
              <a:gd name="connsiteY3" fmla="*/ 674579 h 674579"/>
              <a:gd name="connsiteX0" fmla="*/ 0 w 299805"/>
              <a:gd name="connsiteY0" fmla="*/ 501859 h 674579"/>
              <a:gd name="connsiteX1" fmla="*/ 205783 w 299805"/>
              <a:gd name="connsiteY1" fmla="*/ 0 h 674579"/>
              <a:gd name="connsiteX2" fmla="*/ 299805 w 299805"/>
              <a:gd name="connsiteY2" fmla="*/ 674579 h 674579"/>
              <a:gd name="connsiteX3" fmla="*/ 0 w 299805"/>
              <a:gd name="connsiteY3" fmla="*/ 501859 h 674579"/>
              <a:gd name="connsiteX0" fmla="*/ 0 w 381085"/>
              <a:gd name="connsiteY0" fmla="*/ 501859 h 512019"/>
              <a:gd name="connsiteX1" fmla="*/ 205783 w 381085"/>
              <a:gd name="connsiteY1" fmla="*/ 0 h 512019"/>
              <a:gd name="connsiteX2" fmla="*/ 381085 w 381085"/>
              <a:gd name="connsiteY2" fmla="*/ 512019 h 512019"/>
              <a:gd name="connsiteX3" fmla="*/ 0 w 381085"/>
              <a:gd name="connsiteY3" fmla="*/ 501859 h 512019"/>
              <a:gd name="connsiteX0" fmla="*/ 0 w 411565"/>
              <a:gd name="connsiteY0" fmla="*/ 501859 h 501859"/>
              <a:gd name="connsiteX1" fmla="*/ 205783 w 411565"/>
              <a:gd name="connsiteY1" fmla="*/ 0 h 501859"/>
              <a:gd name="connsiteX2" fmla="*/ 411565 w 411565"/>
              <a:gd name="connsiteY2" fmla="*/ 501859 h 501859"/>
              <a:gd name="connsiteX3" fmla="*/ 0 w 411565"/>
              <a:gd name="connsiteY3" fmla="*/ 501859 h 501859"/>
              <a:gd name="connsiteX0" fmla="*/ 0 w 411565"/>
              <a:gd name="connsiteY0" fmla="*/ 664419 h 664419"/>
              <a:gd name="connsiteX1" fmla="*/ 185463 w 411565"/>
              <a:gd name="connsiteY1" fmla="*/ 0 h 664419"/>
              <a:gd name="connsiteX2" fmla="*/ 411565 w 411565"/>
              <a:gd name="connsiteY2" fmla="*/ 664419 h 664419"/>
              <a:gd name="connsiteX3" fmla="*/ 0 w 411565"/>
              <a:gd name="connsiteY3" fmla="*/ 664419 h 664419"/>
              <a:gd name="connsiteX0" fmla="*/ 0 w 330285"/>
              <a:gd name="connsiteY0" fmla="*/ 674579 h 674579"/>
              <a:gd name="connsiteX1" fmla="*/ 104183 w 330285"/>
              <a:gd name="connsiteY1" fmla="*/ 0 h 674579"/>
              <a:gd name="connsiteX2" fmla="*/ 330285 w 330285"/>
              <a:gd name="connsiteY2" fmla="*/ 664419 h 674579"/>
              <a:gd name="connsiteX3" fmla="*/ 0 w 330285"/>
              <a:gd name="connsiteY3" fmla="*/ 674579 h 674579"/>
              <a:gd name="connsiteX0" fmla="*/ 0 w 249005"/>
              <a:gd name="connsiteY0" fmla="*/ 674579 h 674579"/>
              <a:gd name="connsiteX1" fmla="*/ 104183 w 249005"/>
              <a:gd name="connsiteY1" fmla="*/ 0 h 674579"/>
              <a:gd name="connsiteX2" fmla="*/ 249005 w 249005"/>
              <a:gd name="connsiteY2" fmla="*/ 674579 h 674579"/>
              <a:gd name="connsiteX3" fmla="*/ 0 w 249005"/>
              <a:gd name="connsiteY3" fmla="*/ 674579 h 674579"/>
            </a:gdLst>
            <a:ahLst/>
            <a:cxnLst>
              <a:cxn ang="0">
                <a:pos x="connsiteX0" y="connsiteY0"/>
              </a:cxn>
              <a:cxn ang="0">
                <a:pos x="connsiteX1" y="connsiteY1"/>
              </a:cxn>
              <a:cxn ang="0">
                <a:pos x="connsiteX2" y="connsiteY2"/>
              </a:cxn>
              <a:cxn ang="0">
                <a:pos x="connsiteX3" y="connsiteY3"/>
              </a:cxn>
            </a:cxnLst>
            <a:rect l="l" t="t" r="r" b="b"/>
            <a:pathLst>
              <a:path w="249005" h="674579">
                <a:moveTo>
                  <a:pt x="0" y="674579"/>
                </a:moveTo>
                <a:lnTo>
                  <a:pt x="104183" y="0"/>
                </a:lnTo>
                <a:lnTo>
                  <a:pt x="249005" y="674579"/>
                </a:lnTo>
                <a:lnTo>
                  <a:pt x="0" y="674579"/>
                </a:lnTo>
                <a:close/>
              </a:path>
            </a:pathLst>
          </a:custGeom>
          <a:solidFill>
            <a:srgbClr val="86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p:cNvSpPr txBox="1"/>
          <p:nvPr/>
        </p:nvSpPr>
        <p:spPr>
          <a:xfrm>
            <a:off x="2743200" y="2286000"/>
            <a:ext cx="37207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3541"/>
                </a:solidFill>
                <a:effectLst/>
                <a:uLnTx/>
                <a:uFillTx/>
                <a:latin typeface="Arial" charset="0"/>
                <a:ea typeface="Arial" charset="0"/>
                <a:cs typeface="Arial" charset="0"/>
              </a:rPr>
              <a:t>COMMUNITY</a:t>
            </a:r>
            <a:r>
              <a:rPr kumimoji="0" lang="en-US" sz="1400" b="1" i="0" u="none" strike="noStrike" kern="1200" cap="none" spc="0" normalizeH="0" baseline="0" noProof="0" dirty="0">
                <a:ln>
                  <a:noFill/>
                </a:ln>
                <a:solidFill>
                  <a:srgbClr val="234757"/>
                </a:solidFill>
                <a:effectLst/>
                <a:uLnTx/>
                <a:uFillTx/>
                <a:latin typeface="Arial" charset="0"/>
                <a:ea typeface="Arial" charset="0"/>
                <a:cs typeface="Arial" charset="0"/>
              </a:rPr>
              <a:t> </a:t>
            </a:r>
          </a:p>
        </p:txBody>
      </p:sp>
      <p:sp>
        <p:nvSpPr>
          <p:cNvPr id="21" name="Title 2"/>
          <p:cNvSpPr>
            <a:spLocks noGrp="1"/>
          </p:cNvSpPr>
          <p:nvPr>
            <p:ph type="title"/>
          </p:nvPr>
        </p:nvSpPr>
        <p:spPr>
          <a:xfrm>
            <a:off x="0" y="0"/>
            <a:ext cx="9144000" cy="1316736"/>
          </a:xfrm>
        </p:spPr>
        <p:txBody>
          <a:bodyPr anchor="ctr">
            <a:normAutofit/>
          </a:bodyPr>
          <a:lstStyle/>
          <a:p>
            <a:pPr algn="ctr" defTabSz="913618"/>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2022 </a:t>
            </a:r>
            <a:br>
              <a:rPr lang="en-US" sz="3200" b="1">
                <a:solidFill>
                  <a:schemeClr val="bg1"/>
                </a:solidFill>
                <a:latin typeface="Arial" panose="020B0604020202020204" pitchFamily="34" charset="0"/>
                <a:cs typeface="Arial" panose="020B0604020202020204" pitchFamily="34" charset="0"/>
              </a:rPr>
            </a:br>
            <a:r>
              <a:rPr lang="en-US" sz="2600" i="1">
                <a:solidFill>
                  <a:schemeClr val="bg1"/>
                </a:solidFill>
                <a:latin typeface="Arial" panose="020B0604020202020204" pitchFamily="34" charset="0"/>
                <a:cs typeface="Arial" panose="020B0604020202020204" pitchFamily="34" charset="0"/>
              </a:rPr>
              <a:t>Aim: Prevent 1 Million Heart Attacks and Strokes in 5 Years</a:t>
            </a:r>
            <a:endParaRPr lang="en-US" sz="2600" dirty="0">
              <a:solidFill>
                <a:schemeClr val="bg1"/>
              </a:solidFill>
              <a:latin typeface="Arial" panose="020B0604020202020204" pitchFamily="34" charset="0"/>
              <a:cs typeface="Arial" panose="020B0604020202020204" pitchFamily="34" charset="0"/>
            </a:endParaRPr>
          </a:p>
        </p:txBody>
      </p:sp>
      <p:sp>
        <p:nvSpPr>
          <p:cNvPr id="9" name="Freeform 8"/>
          <p:cNvSpPr/>
          <p:nvPr/>
        </p:nvSpPr>
        <p:spPr>
          <a:xfrm>
            <a:off x="1260857" y="2011681"/>
            <a:ext cx="975073" cy="629764"/>
          </a:xfrm>
          <a:custGeom>
            <a:avLst/>
            <a:gdLst>
              <a:gd name="connsiteX0" fmla="*/ 0 w 552322"/>
              <a:gd name="connsiteY0" fmla="*/ 79780 h 895990"/>
              <a:gd name="connsiteX1" fmla="*/ 552322 w 552322"/>
              <a:gd name="connsiteY1" fmla="*/ 895990 h 895990"/>
              <a:gd name="connsiteX2" fmla="*/ 165697 w 552322"/>
              <a:gd name="connsiteY2" fmla="*/ 0 h 895990"/>
              <a:gd name="connsiteX3" fmla="*/ 0 w 552322"/>
              <a:gd name="connsiteY3" fmla="*/ 79780 h 895990"/>
              <a:gd name="connsiteX0" fmla="*/ 0 w 552322"/>
              <a:gd name="connsiteY0" fmla="*/ 0 h 816210"/>
              <a:gd name="connsiteX1" fmla="*/ 552322 w 552322"/>
              <a:gd name="connsiteY1" fmla="*/ 816210 h 816210"/>
              <a:gd name="connsiteX2" fmla="*/ 470329 w 552322"/>
              <a:gd name="connsiteY2" fmla="*/ 11138 h 816210"/>
              <a:gd name="connsiteX3" fmla="*/ 0 w 552322"/>
              <a:gd name="connsiteY3" fmla="*/ 0 h 816210"/>
              <a:gd name="connsiteX0" fmla="*/ 0 w 552322"/>
              <a:gd name="connsiteY0" fmla="*/ 0 h 816210"/>
              <a:gd name="connsiteX1" fmla="*/ 552322 w 552322"/>
              <a:gd name="connsiteY1" fmla="*/ 816210 h 816210"/>
              <a:gd name="connsiteX2" fmla="*/ 294779 w 552322"/>
              <a:gd name="connsiteY2" fmla="*/ 11138 h 816210"/>
              <a:gd name="connsiteX3" fmla="*/ 0 w 552322"/>
              <a:gd name="connsiteY3" fmla="*/ 0 h 816210"/>
              <a:gd name="connsiteX0" fmla="*/ 0 w 495526"/>
              <a:gd name="connsiteY0" fmla="*/ 1850 h 805072"/>
              <a:gd name="connsiteX1" fmla="*/ 495526 w 495526"/>
              <a:gd name="connsiteY1" fmla="*/ 805072 h 805072"/>
              <a:gd name="connsiteX2" fmla="*/ 237983 w 495526"/>
              <a:gd name="connsiteY2" fmla="*/ 0 h 805072"/>
              <a:gd name="connsiteX3" fmla="*/ 0 w 495526"/>
              <a:gd name="connsiteY3" fmla="*/ 1850 h 805072"/>
            </a:gdLst>
            <a:ahLst/>
            <a:cxnLst>
              <a:cxn ang="0">
                <a:pos x="connsiteX0" y="connsiteY0"/>
              </a:cxn>
              <a:cxn ang="0">
                <a:pos x="connsiteX1" y="connsiteY1"/>
              </a:cxn>
              <a:cxn ang="0">
                <a:pos x="connsiteX2" y="connsiteY2"/>
              </a:cxn>
              <a:cxn ang="0">
                <a:pos x="connsiteX3" y="connsiteY3"/>
              </a:cxn>
            </a:cxnLst>
            <a:rect l="l" t="t" r="r" b="b"/>
            <a:pathLst>
              <a:path w="495526" h="805072">
                <a:moveTo>
                  <a:pt x="0" y="1850"/>
                </a:moveTo>
                <a:lnTo>
                  <a:pt x="495526" y="805072"/>
                </a:lnTo>
                <a:lnTo>
                  <a:pt x="237983" y="0"/>
                </a:lnTo>
                <a:lnTo>
                  <a:pt x="0" y="1850"/>
                </a:lnTo>
                <a:close/>
              </a:path>
            </a:pathLst>
          </a:custGeom>
          <a:solidFill>
            <a:srgbClr val="3564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p:nvPr/>
        </p:nvSpPr>
        <p:spPr>
          <a:xfrm>
            <a:off x="154968" y="1482132"/>
            <a:ext cx="2713055" cy="537587"/>
          </a:xfrm>
          <a:prstGeom prst="rect">
            <a:avLst/>
          </a:prstGeom>
          <a:solidFill>
            <a:srgbClr val="356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Keeping People Healthy</a:t>
            </a:r>
          </a:p>
        </p:txBody>
      </p:sp>
      <p:sp>
        <p:nvSpPr>
          <p:cNvPr id="22" name="Rectangle 21"/>
          <p:cNvSpPr/>
          <p:nvPr/>
        </p:nvSpPr>
        <p:spPr>
          <a:xfrm>
            <a:off x="6693424" y="1610359"/>
            <a:ext cx="2167096" cy="537587"/>
          </a:xfrm>
          <a:prstGeom prst="rect">
            <a:avLst/>
          </a:prstGeom>
          <a:solidFill>
            <a:srgbClr val="592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Optimizing Care</a:t>
            </a:r>
          </a:p>
        </p:txBody>
      </p:sp>
      <p:sp>
        <p:nvSpPr>
          <p:cNvPr id="23" name="Rectangle 22"/>
          <p:cNvSpPr/>
          <p:nvPr/>
        </p:nvSpPr>
        <p:spPr>
          <a:xfrm>
            <a:off x="3112547" y="5972731"/>
            <a:ext cx="2443427" cy="537587"/>
          </a:xfrm>
          <a:prstGeom prst="rect">
            <a:avLst/>
          </a:prstGeom>
          <a:solidFill>
            <a:srgbClr val="86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Priority Populations</a:t>
            </a:r>
          </a:p>
        </p:txBody>
      </p:sp>
    </p:spTree>
    <p:extLst>
      <p:ext uri="{BB962C8B-B14F-4D97-AF65-F5344CB8AC3E}">
        <p14:creationId xmlns:p14="http://schemas.microsoft.com/office/powerpoint/2010/main" val="81321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112168" y="5812260"/>
            <a:ext cx="5675484" cy="288675"/>
          </a:xfrm>
        </p:spPr>
        <p:txBody>
          <a:bodyPr>
            <a:normAutofit fontScale="85000" lnSpcReduction="10000"/>
          </a:bodyPr>
          <a:lstStyle/>
          <a:p>
            <a:pPr marL="0" indent="0">
              <a:buNone/>
            </a:pPr>
            <a:r>
              <a:rPr lang="en-US" sz="1050" dirty="0">
                <a:solidFill>
                  <a:prstClr val="black"/>
                </a:solidFill>
                <a:latin typeface="Arial" panose="020B0604020202020204" pitchFamily="34" charset="0"/>
                <a:cs typeface="Arial" panose="020B0604020202020204" pitchFamily="34" charset="0"/>
              </a:rPr>
              <a:t>*Aspirin use when appropriate, Blood pressure control, Cholesterol management, Smoking cessation</a:t>
            </a:r>
            <a:endParaRPr lang="en-US" sz="1050" dirty="0"/>
          </a:p>
        </p:txBody>
      </p:sp>
      <p:graphicFrame>
        <p:nvGraphicFramePr>
          <p:cNvPr id="6" name="Content Placeholder 3" descr="Improving Outcomes for Priority Populations"/>
          <p:cNvGraphicFramePr>
            <a:graphicFrameLocks/>
          </p:cNvGraphicFramePr>
          <p:nvPr>
            <p:extLst/>
          </p:nvPr>
        </p:nvGraphicFramePr>
        <p:xfrm>
          <a:off x="356616" y="3692635"/>
          <a:ext cx="8431036" cy="2057400"/>
        </p:xfrm>
        <a:graphic>
          <a:graphicData uri="http://schemas.openxmlformats.org/drawingml/2006/table">
            <a:tbl>
              <a:tblPr firstRow="1" bandRow="1">
                <a:tableStyleId>{F5AB1C69-6EDB-4FF4-983F-18BD219EF322}</a:tableStyleId>
              </a:tblPr>
              <a:tblGrid>
                <a:gridCol w="8431036">
                  <a:extLst>
                    <a:ext uri="{9D8B030D-6E8A-4147-A177-3AD203B41FA5}">
                      <a16:colId xmlns:a16="http://schemas.microsoft.com/office/drawing/2014/main" val="20000"/>
                    </a:ext>
                  </a:extLst>
                </a:gridCol>
              </a:tblGrid>
              <a:tr h="411480">
                <a:tc>
                  <a:txBody>
                    <a:bodyPr/>
                    <a:lstStyle/>
                    <a:p>
                      <a:pPr algn="ctr"/>
                      <a:r>
                        <a:rPr lang="en-US" sz="1800" b="1" dirty="0">
                          <a:solidFill>
                            <a:schemeClr val="bg1"/>
                          </a:solidFill>
                          <a:latin typeface="Arial" panose="020B0604020202020204" pitchFamily="34" charset="0"/>
                          <a:cs typeface="Arial" panose="020B0604020202020204" pitchFamily="34" charset="0"/>
                        </a:rPr>
                        <a:t>Improving Outcomes for Priority Populations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860037"/>
                    </a:solidFill>
                  </a:tcPr>
                </a:tc>
                <a:extLst>
                  <a:ext uri="{0D108BD9-81ED-4DB2-BD59-A6C34878D82A}">
                    <a16:rowId xmlns:a16="http://schemas.microsoft.com/office/drawing/2014/main" val="10000"/>
                  </a:ext>
                </a:extLst>
              </a:tr>
              <a:tr h="411480">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Blacks/African</a:t>
                      </a:r>
                      <a:r>
                        <a:rPr lang="en-US" sz="16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Americans</a:t>
                      </a:r>
                      <a:endParaRPr lang="en-US"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35-</a:t>
                      </a:r>
                      <a:r>
                        <a:rPr lang="en-US" sz="1600" baseline="0" dirty="0">
                          <a:effectLst/>
                          <a:latin typeface="Arial" panose="020B0604020202020204" pitchFamily="34" charset="0"/>
                          <a:ea typeface="Calibri" panose="020F0502020204030204" pitchFamily="34" charset="0"/>
                          <a:cs typeface="Arial" panose="020B0604020202020204" pitchFamily="34" charset="0"/>
                        </a:rPr>
                        <a:t> to </a:t>
                      </a:r>
                      <a:r>
                        <a:rPr lang="en-US" sz="1600" dirty="0">
                          <a:effectLst/>
                          <a:latin typeface="Arial" panose="020B0604020202020204" pitchFamily="34" charset="0"/>
                          <a:ea typeface="Calibri" panose="020F0502020204030204" pitchFamily="34" charset="0"/>
                          <a:cs typeface="Arial" panose="020B0604020202020204" pitchFamily="34" charset="0"/>
                        </a:rPr>
                        <a:t>64-year-olds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People who have had a heart attack or stroke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People with mental</a:t>
                      </a:r>
                      <a:r>
                        <a:rPr lang="en-US" sz="1600" baseline="0" dirty="0">
                          <a:effectLst/>
                          <a:latin typeface="Arial" panose="020B0604020202020204" pitchFamily="34" charset="0"/>
                          <a:ea typeface="Calibri" panose="020F0502020204030204" pitchFamily="34" charset="0"/>
                          <a:cs typeface="Arial" panose="020B0604020202020204" pitchFamily="34" charset="0"/>
                        </a:rPr>
                        <a:t> illness or substance use disorders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4"/>
                  </a:ext>
                </a:extLst>
              </a:tr>
            </a:tbl>
          </a:graphicData>
        </a:graphic>
      </p:graphicFrame>
      <p:graphicFrame>
        <p:nvGraphicFramePr>
          <p:cNvPr id="5" name="Content Placeholder 3" descr="Optimizing Care"/>
          <p:cNvGraphicFramePr>
            <a:graphicFrameLocks/>
          </p:cNvGraphicFramePr>
          <p:nvPr>
            <p:extLst/>
          </p:nvPr>
        </p:nvGraphicFramePr>
        <p:xfrm>
          <a:off x="4825252" y="1513781"/>
          <a:ext cx="3962400" cy="1991244"/>
        </p:xfrm>
        <a:graphic>
          <a:graphicData uri="http://schemas.openxmlformats.org/drawingml/2006/table">
            <a:tbl>
              <a:tblPr firstRow="1" bandRow="1">
                <a:tableStyleId>{21E4AEA4-8DFA-4A89-87EB-49C32662AFE0}</a:tableStyleId>
              </a:tblPr>
              <a:tblGrid>
                <a:gridCol w="3962400">
                  <a:extLst>
                    <a:ext uri="{9D8B030D-6E8A-4147-A177-3AD203B41FA5}">
                      <a16:colId xmlns:a16="http://schemas.microsoft.com/office/drawing/2014/main" val="20000"/>
                    </a:ext>
                  </a:extLst>
                </a:gridCol>
              </a:tblGrid>
              <a:tr h="408690">
                <a:tc>
                  <a:txBody>
                    <a:bodyPr/>
                    <a:lstStyle/>
                    <a:p>
                      <a:pPr algn="ctr"/>
                      <a:r>
                        <a:rPr lang="en-US" sz="1800" dirty="0">
                          <a:solidFill>
                            <a:schemeClr val="bg1"/>
                          </a:solidFill>
                          <a:latin typeface="Arial" panose="020B0604020202020204" pitchFamily="34" charset="0"/>
                          <a:cs typeface="Arial" panose="020B0604020202020204" pitchFamily="34" charset="0"/>
                        </a:rPr>
                        <a:t>Optimizing Care</a:t>
                      </a:r>
                      <a:endParaRPr lang="en-US" sz="1800" b="1" dirty="0">
                        <a:solidFill>
                          <a:schemeClr val="bg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92B5E"/>
                    </a:solidFill>
                  </a:tcPr>
                </a:tc>
                <a:extLst>
                  <a:ext uri="{0D108BD9-81ED-4DB2-BD59-A6C34878D82A}">
                    <a16:rowId xmlns:a16="http://schemas.microsoft.com/office/drawing/2014/main" val="10000"/>
                  </a:ext>
                </a:extLst>
              </a:tr>
              <a:tr h="493776">
                <a:tc>
                  <a:txBody>
                    <a:bodyPr/>
                    <a:lstStyle/>
                    <a:p>
                      <a:pPr marL="0" marR="0" algn="ctr">
                        <a:spcBef>
                          <a:spcPts val="0"/>
                        </a:spcBef>
                        <a:spcAft>
                          <a:spcPts val="0"/>
                        </a:spcAft>
                      </a:pPr>
                      <a:r>
                        <a:rPr lang="en-US" sz="1600" dirty="0">
                          <a:effectLst/>
                          <a:latin typeface="Arial" panose="020B0604020202020204" pitchFamily="34" charset="0"/>
                          <a:ea typeface="+mn-ea"/>
                          <a:cs typeface="Arial" panose="020B0604020202020204" pitchFamily="34" charset="0"/>
                        </a:rPr>
                        <a:t>Improve</a:t>
                      </a:r>
                      <a:r>
                        <a:rPr lang="en-US" sz="1600" baseline="0" dirty="0">
                          <a:effectLst/>
                          <a:latin typeface="Arial" panose="020B0604020202020204" pitchFamily="34" charset="0"/>
                          <a:ea typeface="+mn-ea"/>
                          <a:cs typeface="Arial" panose="020B0604020202020204" pitchFamily="34" charset="0"/>
                        </a:rPr>
                        <a:t> ABCS*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96688">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n-ea"/>
                          <a:cs typeface="Arial" panose="020B0604020202020204" pitchFamily="34" charset="0"/>
                        </a:rPr>
                        <a:t>Increase</a:t>
                      </a:r>
                      <a:r>
                        <a:rPr lang="en-US" sz="1600" b="0" baseline="0" dirty="0">
                          <a:solidFill>
                            <a:schemeClr val="tx1"/>
                          </a:solidFill>
                          <a:effectLst/>
                          <a:latin typeface="Arial" panose="020B0604020202020204" pitchFamily="34" charset="0"/>
                          <a:ea typeface="+mn-ea"/>
                          <a:cs typeface="Arial" panose="020B0604020202020204" pitchFamily="34" charset="0"/>
                        </a:rPr>
                        <a:t> Use of Cardiac Rehab</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592090">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n-ea"/>
                          <a:cs typeface="Arial" panose="020B0604020202020204" pitchFamily="34" charset="0"/>
                        </a:rPr>
                        <a:t>Engage</a:t>
                      </a:r>
                      <a:r>
                        <a:rPr lang="en-US" sz="1600" b="0" baseline="0" dirty="0">
                          <a:solidFill>
                            <a:schemeClr val="tx1"/>
                          </a:solidFill>
                          <a:effectLst/>
                          <a:latin typeface="Arial" panose="020B0604020202020204" pitchFamily="34" charset="0"/>
                          <a:ea typeface="+mn-ea"/>
                          <a:cs typeface="Arial" panose="020B0604020202020204" pitchFamily="34" charset="0"/>
                        </a:rPr>
                        <a:t> Patients in</a:t>
                      </a:r>
                      <a:br>
                        <a:rPr lang="en-US" sz="1600" b="0" baseline="0" dirty="0">
                          <a:solidFill>
                            <a:schemeClr val="tx1"/>
                          </a:solidFill>
                          <a:effectLst/>
                          <a:latin typeface="Arial" panose="020B0604020202020204" pitchFamily="34" charset="0"/>
                          <a:ea typeface="+mn-ea"/>
                          <a:cs typeface="Arial" panose="020B0604020202020204" pitchFamily="34" charset="0"/>
                        </a:rPr>
                      </a:br>
                      <a:r>
                        <a:rPr lang="en-US" sz="1600" b="0" baseline="0" dirty="0">
                          <a:solidFill>
                            <a:schemeClr val="tx1"/>
                          </a:solidFill>
                          <a:effectLst/>
                          <a:latin typeface="Arial" panose="020B0604020202020204" pitchFamily="34" charset="0"/>
                          <a:ea typeface="+mn-ea"/>
                          <a:cs typeface="Arial" panose="020B0604020202020204" pitchFamily="34" charset="0"/>
                        </a:rPr>
                        <a:t>Heart-healthy Behaviors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0" name="Content Placeholder 3" descr="Keeping People Healthy"/>
          <p:cNvGraphicFramePr>
            <a:graphicFrameLocks/>
          </p:cNvGraphicFramePr>
          <p:nvPr>
            <p:extLst/>
          </p:nvPr>
        </p:nvGraphicFramePr>
        <p:xfrm>
          <a:off x="356616" y="1509462"/>
          <a:ext cx="3962400" cy="1991943"/>
        </p:xfrm>
        <a:graphic>
          <a:graphicData uri="http://schemas.openxmlformats.org/drawingml/2006/table">
            <a:tbl>
              <a:tblPr firstRow="1" bandRow="1">
                <a:tableStyleId>{00A15C55-8517-42AA-B614-E9B94910E393}</a:tableStyleId>
              </a:tblPr>
              <a:tblGrid>
                <a:gridCol w="3962400">
                  <a:extLst>
                    <a:ext uri="{9D8B030D-6E8A-4147-A177-3AD203B41FA5}">
                      <a16:colId xmlns:a16="http://schemas.microsoft.com/office/drawing/2014/main" val="20000"/>
                    </a:ext>
                  </a:extLst>
                </a:gridCol>
              </a:tblGrid>
              <a:tr h="411480">
                <a:tc>
                  <a:txBody>
                    <a:bodyPr/>
                    <a:lstStyle/>
                    <a:p>
                      <a:pPr algn="ctr"/>
                      <a:r>
                        <a:rPr lang="en-US" sz="1800" b="1" baseline="0" dirty="0">
                          <a:solidFill>
                            <a:schemeClr val="bg1"/>
                          </a:solidFill>
                          <a:latin typeface="Arial" panose="020B0604020202020204" pitchFamily="34" charset="0"/>
                          <a:cs typeface="Arial" panose="020B0604020202020204" pitchFamily="34" charset="0"/>
                        </a:rPr>
                        <a:t>Keeping People Healthy </a:t>
                      </a: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extLst>
                  <a:ext uri="{0D108BD9-81ED-4DB2-BD59-A6C34878D82A}">
                    <a16:rowId xmlns:a16="http://schemas.microsoft.com/office/drawing/2014/main" val="10000"/>
                  </a:ext>
                </a:extLst>
              </a:tr>
              <a:tr h="492327">
                <a:tc>
                  <a:txBody>
                    <a:bodyPr/>
                    <a:lstStyle/>
                    <a:p>
                      <a:pPr marL="0" marR="0" algn="ctr">
                        <a:spcBef>
                          <a:spcPts val="0"/>
                        </a:spcBef>
                        <a:spcAft>
                          <a:spcPts val="0"/>
                        </a:spcAft>
                      </a:pPr>
                      <a:r>
                        <a:rPr lang="en-US" sz="1600" baseline="0" dirty="0">
                          <a:effectLst/>
                          <a:latin typeface="Arial" panose="020B0604020202020204" pitchFamily="34" charset="0"/>
                          <a:cs typeface="Arial" panose="020B0604020202020204" pitchFamily="34" charset="0"/>
                        </a:rPr>
                        <a:t>Reduce Sodium Intake</a:t>
                      </a:r>
                      <a:endParaRPr lang="en-US" sz="1600" baseline="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3776">
                <a:tc>
                  <a:txBody>
                    <a:bodyPr/>
                    <a:lstStyle/>
                    <a:p>
                      <a:pPr marL="0" marR="0" algn="ctr">
                        <a:spcBef>
                          <a:spcPts val="0"/>
                        </a:spcBef>
                        <a:spcAft>
                          <a:spcPts val="0"/>
                        </a:spcAft>
                      </a:pPr>
                      <a:r>
                        <a:rPr lang="en-US" sz="1600" baseline="0" dirty="0">
                          <a:effectLst/>
                          <a:latin typeface="Arial" panose="020B0604020202020204" pitchFamily="34" charset="0"/>
                          <a:cs typeface="Arial" panose="020B0604020202020204" pitchFamily="34" charset="0"/>
                        </a:rPr>
                        <a:t>Decrease Tobacco Use </a:t>
                      </a:r>
                      <a:endParaRPr lang="en-US" sz="1600" baseline="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594360">
                <a:tc>
                  <a:txBody>
                    <a:bodyPr/>
                    <a:lstStyle/>
                    <a:p>
                      <a:pPr marL="0" marR="0" lvl="0" indent="0" algn="ctr" defTabSz="457135"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effectLst/>
                          <a:latin typeface="Arial" panose="020B0604020202020204" pitchFamily="34" charset="0"/>
                          <a:cs typeface="Arial" panose="020B0604020202020204" pitchFamily="34" charset="0"/>
                        </a:rPr>
                        <a:t>Increase Physical Activity </a:t>
                      </a:r>
                      <a:endParaRPr lang="en-US" sz="16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Title 2"/>
          <p:cNvSpPr>
            <a:spLocks noGrp="1"/>
          </p:cNvSpPr>
          <p:nvPr>
            <p:ph type="title"/>
          </p:nvPr>
        </p:nvSpPr>
        <p:spPr>
          <a:xfrm>
            <a:off x="628650" y="0"/>
            <a:ext cx="7886700" cy="1314451"/>
          </a:xfrm>
        </p:spPr>
        <p:txBody>
          <a:bodyPr anchor="ctr" anchorCtr="0">
            <a:normAutofit/>
          </a:bodyPr>
          <a:lstStyle/>
          <a:p>
            <a:pPr algn="ctr" defTabSz="913618"/>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2022</a:t>
            </a:r>
            <a:br>
              <a:rPr lang="en-US" sz="3200" b="1" dirty="0">
                <a:solidFill>
                  <a:schemeClr val="bg1"/>
                </a:solidFill>
                <a:latin typeface="Arial" panose="020B0604020202020204" pitchFamily="34" charset="0"/>
                <a:cs typeface="Arial" panose="020B0604020202020204" pitchFamily="34" charset="0"/>
              </a:rPr>
            </a:br>
            <a:r>
              <a:rPr lang="en-US" sz="3200" i="1" dirty="0">
                <a:solidFill>
                  <a:schemeClr val="bg1"/>
                </a:solidFill>
                <a:latin typeface="Arial" panose="020B0604020202020204" pitchFamily="34" charset="0"/>
                <a:cs typeface="Arial" panose="020B0604020202020204" pitchFamily="34" charset="0"/>
              </a:rPr>
              <a:t>Priorities </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290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descr="Effective public health strategies for keeping people healthy has three goals. Goal #1 is to reduce sodium intake by 20% by enhancing consumers' options for lower sodium foods and adding institute healthy food procurement and nutrition policies. Goal #2 is to drease tobacco use by 20% by enacting smoke-free space policiies that include e-cigarettes, using pricing approaches, and conducting mass media campaigns. Goal #3 is increasing physical activity by 20% or reduction of inactivity by 20% by creating or enhancing access to places for physical activity, designing communities and streets that support physical activity, and developing and promoting peer support programs." title="Effective Public Health Strategies for Keeping People Healthy"/>
          <p:cNvGraphicFramePr>
            <a:graphicFrameLocks noGrp="1"/>
          </p:cNvGraphicFramePr>
          <p:nvPr>
            <p:ph idx="1"/>
            <p:extLst/>
          </p:nvPr>
        </p:nvGraphicFramePr>
        <p:xfrm>
          <a:off x="428412" y="1527048"/>
          <a:ext cx="8287176" cy="3761904"/>
        </p:xfrm>
        <a:graphic>
          <a:graphicData uri="http://schemas.openxmlformats.org/drawingml/2006/table">
            <a:tbl>
              <a:tblPr firstRow="1" bandRow="1">
                <a:tableStyleId>{00A15C55-8517-42AA-B614-E9B94910E393}</a:tableStyleId>
              </a:tblPr>
              <a:tblGrid>
                <a:gridCol w="2166870">
                  <a:extLst>
                    <a:ext uri="{9D8B030D-6E8A-4147-A177-3AD203B41FA5}">
                      <a16:colId xmlns:a16="http://schemas.microsoft.com/office/drawing/2014/main" val="20000"/>
                    </a:ext>
                  </a:extLst>
                </a:gridCol>
                <a:gridCol w="6120306">
                  <a:extLst>
                    <a:ext uri="{9D8B030D-6E8A-4147-A177-3AD203B41FA5}">
                      <a16:colId xmlns:a16="http://schemas.microsoft.com/office/drawing/2014/main" val="20001"/>
                    </a:ext>
                  </a:extLst>
                </a:gridCol>
              </a:tblGrid>
              <a:tr h="411480">
                <a:tc>
                  <a:txBody>
                    <a:bodyPr/>
                    <a:lstStyle/>
                    <a:p>
                      <a:pPr algn="ctr"/>
                      <a:r>
                        <a:rPr lang="en-US" dirty="0">
                          <a:solidFill>
                            <a:schemeClr val="bg1"/>
                          </a:solidFill>
                          <a:latin typeface="Arial" panose="020B0604020202020204" pitchFamily="34" charset="0"/>
                          <a:cs typeface="Arial" panose="020B0604020202020204" pitchFamily="34" charset="0"/>
                        </a:rPr>
                        <a:t>Goals</a:t>
                      </a: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tc>
                  <a:txBody>
                    <a:bodyPr/>
                    <a:lstStyle/>
                    <a:p>
                      <a:pPr algn="ctr"/>
                      <a:r>
                        <a:rPr lang="en-US" baseline="0" dirty="0">
                          <a:solidFill>
                            <a:schemeClr val="bg1"/>
                          </a:solidFill>
                          <a:latin typeface="Arial" panose="020B0604020202020204" pitchFamily="34" charset="0"/>
                          <a:cs typeface="Arial" panose="020B0604020202020204" pitchFamily="34" charset="0"/>
                        </a:rPr>
                        <a:t>Effective Public Health Strategies</a:t>
                      </a:r>
                      <a:endParaRPr lang="en-US" dirty="0">
                        <a:solidFill>
                          <a:schemeClr val="bg1"/>
                        </a:solidFill>
                        <a:latin typeface="Arial" panose="020B0604020202020204" pitchFamily="34" charset="0"/>
                        <a:cs typeface="Arial" panose="020B0604020202020204" pitchFamily="34" charset="0"/>
                      </a:endParaRP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extLst>
                  <a:ext uri="{0D108BD9-81ED-4DB2-BD59-A6C34878D82A}">
                    <a16:rowId xmlns:a16="http://schemas.microsoft.com/office/drawing/2014/main" val="10000"/>
                  </a:ext>
                </a:extLst>
              </a:tr>
              <a:tr h="1115568">
                <a:tc>
                  <a:txBody>
                    <a:bodyPr/>
                    <a:lstStyle/>
                    <a:p>
                      <a:pPr algn="ctr"/>
                      <a:r>
                        <a:rPr lang="en-US" sz="1600" b="1" dirty="0">
                          <a:latin typeface="Arial" panose="020B0604020202020204" pitchFamily="34" charset="0"/>
                          <a:cs typeface="Arial" panose="020B0604020202020204" pitchFamily="34" charset="0"/>
                        </a:rPr>
                        <a:t>Reduce</a:t>
                      </a:r>
                      <a:br>
                        <a:rPr lang="en-US" sz="1600" b="1" baseline="0" dirty="0">
                          <a:latin typeface="Arial" panose="020B0604020202020204" pitchFamily="34" charset="0"/>
                          <a:cs typeface="Arial" panose="020B0604020202020204" pitchFamily="34" charset="0"/>
                        </a:rPr>
                      </a:br>
                      <a:r>
                        <a:rPr lang="en-US" sz="1600" b="1" baseline="0" dirty="0">
                          <a:latin typeface="Arial" panose="020B0604020202020204" pitchFamily="34" charset="0"/>
                          <a:cs typeface="Arial" panose="020B0604020202020204" pitchFamily="34" charset="0"/>
                        </a:rPr>
                        <a:t>Sodium Intake</a:t>
                      </a:r>
                    </a:p>
                    <a:p>
                      <a:pPr algn="ctr"/>
                      <a:r>
                        <a:rPr lang="en-US" sz="1200" b="0" baseline="0" dirty="0">
                          <a:latin typeface="Arial" panose="020B0604020202020204" pitchFamily="34" charset="0"/>
                          <a:cs typeface="Arial" panose="020B0604020202020204" pitchFamily="34" charset="0"/>
                        </a:rPr>
                        <a:t>Target: 20%</a:t>
                      </a:r>
                      <a:endParaRPr lang="en-US" sz="1200" b="0" dirty="0">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6213" lvl="0" indent="-176213">
                        <a:buFont typeface="Arial" panose="020B0604020202020204" pitchFamily="34" charset="0"/>
                        <a:buChar char="•"/>
                        <a:tabLst/>
                      </a:pPr>
                      <a:r>
                        <a:rPr lang="en-US" sz="1600" kern="1200" dirty="0">
                          <a:solidFill>
                            <a:schemeClr val="dk1"/>
                          </a:solidFill>
                          <a:effectLst/>
                          <a:latin typeface="Arial" panose="020B0604020202020204" pitchFamily="34" charset="0"/>
                          <a:ea typeface="+mn-ea"/>
                          <a:cs typeface="Arial" panose="020B0604020202020204" pitchFamily="34" charset="0"/>
                        </a:rPr>
                        <a:t>Enhance</a:t>
                      </a:r>
                      <a:r>
                        <a:rPr lang="en-US" sz="1600" kern="1200" baseline="0" dirty="0">
                          <a:solidFill>
                            <a:schemeClr val="dk1"/>
                          </a:solidFill>
                          <a:effectLst/>
                          <a:latin typeface="Arial" panose="020B0604020202020204" pitchFamily="34" charset="0"/>
                          <a:ea typeface="+mn-ea"/>
                          <a:cs typeface="Arial" panose="020B0604020202020204" pitchFamily="34" charset="0"/>
                        </a:rPr>
                        <a:t> consumers’ options for lower sodium foods</a:t>
                      </a:r>
                      <a:r>
                        <a:rPr lang="en-US" sz="1600" kern="1200" dirty="0">
                          <a:solidFill>
                            <a:schemeClr val="dk1"/>
                          </a:solidFill>
                          <a:effectLst/>
                          <a:latin typeface="Arial" panose="020B0604020202020204" pitchFamily="34" charset="0"/>
                          <a:ea typeface="+mn-ea"/>
                          <a:cs typeface="Arial" panose="020B0604020202020204" pitchFamily="34" charset="0"/>
                        </a:rPr>
                        <a:t> </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Arial" panose="020B0604020202020204" pitchFamily="34" charset="0"/>
                          <a:ea typeface="+mn-ea"/>
                          <a:cs typeface="Arial" panose="020B0604020202020204" pitchFamily="34" charset="0"/>
                        </a:rPr>
                        <a:t>Institute</a:t>
                      </a:r>
                      <a:r>
                        <a:rPr lang="en-US" sz="1600" kern="1200" baseline="0" dirty="0">
                          <a:solidFill>
                            <a:schemeClr val="dk1"/>
                          </a:solidFill>
                          <a:effectLst/>
                          <a:latin typeface="Arial" panose="020B0604020202020204" pitchFamily="34" charset="0"/>
                          <a:ea typeface="+mn-ea"/>
                          <a:cs typeface="Arial" panose="020B0604020202020204" pitchFamily="34" charset="0"/>
                        </a:rPr>
                        <a:t> healthy f</a:t>
                      </a:r>
                      <a:r>
                        <a:rPr lang="en-US" sz="1600" kern="1200" dirty="0">
                          <a:solidFill>
                            <a:schemeClr val="dk1"/>
                          </a:solidFill>
                          <a:effectLst/>
                          <a:latin typeface="Arial" panose="020B0604020202020204" pitchFamily="34" charset="0"/>
                          <a:ea typeface="+mn-ea"/>
                          <a:cs typeface="Arial" panose="020B0604020202020204" pitchFamily="34" charset="0"/>
                        </a:rPr>
                        <a:t>ood procurement and nutrition policies</a:t>
                      </a:r>
                      <a:endParaRPr lang="en-US" sz="1600" kern="1200" dirty="0">
                        <a:solidFill>
                          <a:schemeClr val="dk1"/>
                        </a:solidFill>
                        <a:effectLst/>
                        <a:latin typeface="+mn-lt"/>
                        <a:ea typeface="+mn-ea"/>
                        <a:cs typeface="+mn-cs"/>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15568">
                <a:tc>
                  <a:txBody>
                    <a:bodyPr/>
                    <a:lstStyle/>
                    <a:p>
                      <a:pPr algn="ctr"/>
                      <a:r>
                        <a:rPr lang="en-US" sz="1600" b="1" dirty="0">
                          <a:latin typeface="Arial" panose="020B0604020202020204" pitchFamily="34" charset="0"/>
                          <a:cs typeface="Arial" panose="020B0604020202020204" pitchFamily="34" charset="0"/>
                        </a:rPr>
                        <a:t>Decrease</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Tobacco</a:t>
                      </a:r>
                      <a:r>
                        <a:rPr lang="en-US" sz="1600" b="1" baseline="0" dirty="0">
                          <a:latin typeface="Arial" panose="020B0604020202020204" pitchFamily="34" charset="0"/>
                          <a:cs typeface="Arial" panose="020B0604020202020204" pitchFamily="34" charset="0"/>
                        </a:rPr>
                        <a:t> 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Target: 20%</a:t>
                      </a:r>
                      <a:endParaRPr lang="en-US" sz="1200" b="0" dirty="0">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tc>
                  <a:txBody>
                    <a:bodyPr/>
                    <a:lstStyle/>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Enact smoke-free space</a:t>
                      </a:r>
                      <a:r>
                        <a:rPr lang="en-US" sz="1600" baseline="0" dirty="0">
                          <a:latin typeface="Arial" panose="020B0604020202020204" pitchFamily="34" charset="0"/>
                          <a:cs typeface="Arial" panose="020B0604020202020204" pitchFamily="34" charset="0"/>
                        </a:rPr>
                        <a:t> policies </a:t>
                      </a:r>
                      <a:r>
                        <a:rPr lang="en-US" sz="1600" dirty="0">
                          <a:latin typeface="Arial" panose="020B0604020202020204" pitchFamily="34" charset="0"/>
                          <a:cs typeface="Arial" panose="020B0604020202020204" pitchFamily="34" charset="0"/>
                        </a:rPr>
                        <a:t>that include e-cigarettes</a:t>
                      </a:r>
                    </a:p>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Use</a:t>
                      </a:r>
                      <a:r>
                        <a:rPr lang="en-US" sz="1600" baseline="0" dirty="0">
                          <a:latin typeface="Arial" panose="020B0604020202020204" pitchFamily="34" charset="0"/>
                          <a:cs typeface="Arial" panose="020B0604020202020204" pitchFamily="34" charset="0"/>
                        </a:rPr>
                        <a:t> p</a:t>
                      </a:r>
                      <a:r>
                        <a:rPr lang="en-US" sz="1600" dirty="0">
                          <a:latin typeface="Arial" panose="020B0604020202020204" pitchFamily="34" charset="0"/>
                          <a:cs typeface="Arial" panose="020B0604020202020204" pitchFamily="34" charset="0"/>
                        </a:rPr>
                        <a:t>ricing approaches </a:t>
                      </a:r>
                    </a:p>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Conduct mass media campaigns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1119288">
                <a:tc>
                  <a:txBody>
                    <a:bodyPr/>
                    <a:lstStyle/>
                    <a:p>
                      <a:pPr algn="ctr"/>
                      <a:r>
                        <a:rPr lang="en-US" sz="1600" b="1" dirty="0">
                          <a:latin typeface="Arial" panose="020B0604020202020204" pitchFamily="34" charset="0"/>
                          <a:cs typeface="Arial" panose="020B0604020202020204" pitchFamily="34" charset="0"/>
                        </a:rPr>
                        <a:t>Increase</a:t>
                      </a:r>
                    </a:p>
                    <a:p>
                      <a:pPr algn="ctr"/>
                      <a:r>
                        <a:rPr lang="en-US" sz="1600" b="1" dirty="0">
                          <a:latin typeface="Arial" panose="020B0604020202020204" pitchFamily="34" charset="0"/>
                          <a:cs typeface="Arial" panose="020B0604020202020204" pitchFamily="34" charset="0"/>
                        </a:rPr>
                        <a:t>Physical Activity </a:t>
                      </a:r>
                      <a:r>
                        <a:rPr lang="en-US" sz="1200" b="0" dirty="0">
                          <a:latin typeface="Arial" panose="020B0604020202020204" pitchFamily="34" charset="0"/>
                          <a:cs typeface="Arial" panose="020B0604020202020204" pitchFamily="34" charset="0"/>
                        </a:rPr>
                        <a:t>Target:</a:t>
                      </a:r>
                      <a:r>
                        <a:rPr lang="en-US" sz="1200" b="0" baseline="0" dirty="0">
                          <a:latin typeface="Arial" panose="020B0604020202020204" pitchFamily="34" charset="0"/>
                          <a:cs typeface="Arial" panose="020B0604020202020204" pitchFamily="34" charset="0"/>
                        </a:rPr>
                        <a:t> 20%</a:t>
                      </a:r>
                      <a:r>
                        <a:rPr lang="en-US" sz="1200" b="0" dirty="0">
                          <a:latin typeface="Arial" panose="020B0604020202020204" pitchFamily="34" charset="0"/>
                          <a:cs typeface="Arial" panose="020B0604020202020204" pitchFamily="34" charset="0"/>
                        </a:rPr>
                        <a:t> </a:t>
                      </a:r>
                    </a:p>
                    <a:p>
                      <a:pPr algn="ctr"/>
                      <a:r>
                        <a:rPr lang="en-US" sz="1200" b="0" dirty="0">
                          <a:latin typeface="Arial" panose="020B0604020202020204" pitchFamily="34" charset="0"/>
                          <a:cs typeface="Arial" panose="020B0604020202020204" pitchFamily="34" charset="0"/>
                        </a:rPr>
                        <a:t>(Reduction</a:t>
                      </a:r>
                      <a:r>
                        <a:rPr lang="en-US" sz="1200" b="0" baseline="0" dirty="0">
                          <a:latin typeface="Arial" panose="020B0604020202020204" pitchFamily="34" charset="0"/>
                          <a:cs typeface="Arial" panose="020B0604020202020204" pitchFamily="34" charset="0"/>
                        </a:rPr>
                        <a:t> of</a:t>
                      </a:r>
                      <a:r>
                        <a:rPr lang="en-US" sz="1200" b="0" dirty="0">
                          <a:latin typeface="Arial" panose="020B0604020202020204" pitchFamily="34" charset="0"/>
                          <a:cs typeface="Arial" panose="020B0604020202020204" pitchFamily="34" charset="0"/>
                        </a:rPr>
                        <a:t> </a:t>
                      </a:r>
                      <a:r>
                        <a:rPr lang="en-US" sz="1200" b="0" baseline="0" dirty="0">
                          <a:latin typeface="Arial" panose="020B0604020202020204" pitchFamily="34" charset="0"/>
                          <a:cs typeface="Arial" panose="020B0604020202020204" pitchFamily="34" charset="0"/>
                        </a:rPr>
                        <a:t>i</a:t>
                      </a:r>
                      <a:r>
                        <a:rPr lang="en-US" sz="1200" b="0" dirty="0">
                          <a:latin typeface="Arial" panose="020B0604020202020204" pitchFamily="34" charset="0"/>
                          <a:cs typeface="Arial" panose="020B0604020202020204" pitchFamily="34" charset="0"/>
                        </a:rPr>
                        <a:t>nactivity)</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Create or enhance access to places for physical activity</a:t>
                      </a:r>
                    </a:p>
                    <a:p>
                      <a:pPr marL="28575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Design communities and streets that support physical activity</a:t>
                      </a:r>
                    </a:p>
                    <a:p>
                      <a:pPr marL="28575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Develop</a:t>
                      </a:r>
                      <a:r>
                        <a:rPr lang="en-US" sz="1600" kern="1200" baseline="0" dirty="0">
                          <a:solidFill>
                            <a:schemeClr val="dk1"/>
                          </a:solidFill>
                          <a:effectLst/>
                          <a:latin typeface="Arial" charset="0"/>
                          <a:ea typeface="Arial" charset="0"/>
                          <a:cs typeface="Arial" charset="0"/>
                        </a:rPr>
                        <a:t> and p</a:t>
                      </a:r>
                      <a:r>
                        <a:rPr lang="en-US" sz="1600" kern="1200" dirty="0">
                          <a:solidFill>
                            <a:schemeClr val="dk1"/>
                          </a:solidFill>
                          <a:effectLst/>
                          <a:latin typeface="Arial" charset="0"/>
                          <a:ea typeface="Arial" charset="0"/>
                          <a:cs typeface="Arial" charset="0"/>
                        </a:rPr>
                        <a:t>romote peer</a:t>
                      </a:r>
                      <a:r>
                        <a:rPr lang="en-US" sz="1600" kern="1200" baseline="0" dirty="0">
                          <a:solidFill>
                            <a:schemeClr val="dk1"/>
                          </a:solidFill>
                          <a:effectLst/>
                          <a:latin typeface="Arial" charset="0"/>
                          <a:ea typeface="Arial" charset="0"/>
                          <a:cs typeface="Arial" charset="0"/>
                        </a:rPr>
                        <a:t> support programs</a:t>
                      </a:r>
                      <a:endParaRPr lang="en-US" sz="1600" kern="1200" dirty="0">
                        <a:solidFill>
                          <a:schemeClr val="dk1"/>
                        </a:solidFill>
                        <a:effectLst/>
                        <a:latin typeface="Arial" charset="0"/>
                        <a:ea typeface="Arial" charset="0"/>
                        <a:cs typeface="Arial"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p:txBody>
          <a:bodyPr>
            <a:normAutofit/>
          </a:bodyPr>
          <a:lstStyle/>
          <a:p>
            <a:r>
              <a:rPr lang="en-US" sz="3200" b="1" dirty="0"/>
              <a:t>Keeping People Healthy</a:t>
            </a:r>
          </a:p>
        </p:txBody>
      </p:sp>
    </p:spTree>
    <p:extLst>
      <p:ext uri="{BB962C8B-B14F-4D97-AF65-F5344CB8AC3E}">
        <p14:creationId xmlns:p14="http://schemas.microsoft.com/office/powerpoint/2010/main" val="102902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73165" y="5564958"/>
            <a:ext cx="5681383" cy="201706"/>
          </a:xfrm>
        </p:spPr>
        <p:txBody>
          <a:bodyPr>
            <a:normAutofit fontScale="77500" lnSpcReduction="20000"/>
          </a:bodyPr>
          <a:lstStyle/>
          <a:p>
            <a:pPr marL="0" indent="0">
              <a:buNone/>
            </a:pPr>
            <a:r>
              <a:rPr lang="en-US" sz="1200" dirty="0">
                <a:solidFill>
                  <a:prstClr val="black"/>
                </a:solidFill>
                <a:latin typeface="Arial" panose="020B0604020202020204" pitchFamily="34" charset="0"/>
                <a:cs typeface="Arial" panose="020B0604020202020204" pitchFamily="34" charset="0"/>
              </a:rPr>
              <a:t>*Aspirin use when appropriate, Blood pressure control, Cholesterol management, Smoking cessation</a:t>
            </a:r>
          </a:p>
        </p:txBody>
      </p:sp>
      <p:graphicFrame>
        <p:nvGraphicFramePr>
          <p:cNvPr id="10" name="Content Placeholder 3" descr="Effective healthcare strategies for optimizing care has three goals. Goal #1 is to improve ABCS (Aspirin, blood pressure control, cholesterol management, smoking cessation) by 80%. Goal #2 is to increase use of Cardiac Rehab by 70%, and goal #3 is to engage patients in heart-healthy behaviors with a to be determined percentage. High performers excel in the use of four strategies. Strategy #1 involves technology such as decision support, patient goals, e-referrals and default referrals, registries, and algorithms to find gaps in care. Strategy #2 involves teams, including pharmacists, nurses, community health workers, cardiac rehab professionals. Strategy #3 deals with processes such as treatment protocols, daily huddles, ABCS (aspirin, blood pressure control, cholesterol management, smoking cessation) scorecards, proactive outreach, finding patients with undiagnosed high blood pressure, high cholesterol, or tobacco use. Strategy #4 involves patient and family supporting training in home blood pressure monitoring, problem-solving in medication adherence, counseling on nutrition, activity, tobacco, particulate matter, referral to community-based physical activity programs and cardiac rehab. " title="Effective Healthcare Strategies for Optimizing Care"/>
          <p:cNvGraphicFramePr>
            <a:graphicFrameLocks noGrp="1"/>
          </p:cNvGraphicFramePr>
          <p:nvPr>
            <p:ph idx="1"/>
            <p:extLst/>
          </p:nvPr>
        </p:nvGraphicFramePr>
        <p:xfrm>
          <a:off x="509364" y="1568997"/>
          <a:ext cx="8125272" cy="3925621"/>
        </p:xfrm>
        <a:graphic>
          <a:graphicData uri="http://schemas.openxmlformats.org/drawingml/2006/table">
            <a:tbl>
              <a:tblPr firstRow="1" bandRow="1">
                <a:tableStyleId>{21E4AEA4-8DFA-4A89-87EB-49C32662AFE0}</a:tableStyleId>
              </a:tblPr>
              <a:tblGrid>
                <a:gridCol w="2031318">
                  <a:extLst>
                    <a:ext uri="{9D8B030D-6E8A-4147-A177-3AD203B41FA5}">
                      <a16:colId xmlns:a16="http://schemas.microsoft.com/office/drawing/2014/main" val="20000"/>
                    </a:ext>
                  </a:extLst>
                </a:gridCol>
                <a:gridCol w="6093954">
                  <a:extLst>
                    <a:ext uri="{9D8B030D-6E8A-4147-A177-3AD203B41FA5}">
                      <a16:colId xmlns:a16="http://schemas.microsoft.com/office/drawing/2014/main" val="20001"/>
                    </a:ext>
                  </a:extLst>
                </a:gridCol>
              </a:tblGrid>
              <a:tr h="411480">
                <a:tc>
                  <a:txBody>
                    <a:bodyPr/>
                    <a:lstStyle/>
                    <a:p>
                      <a:pPr algn="ctr"/>
                      <a:r>
                        <a:rPr lang="en-US" dirty="0">
                          <a:solidFill>
                            <a:schemeClr val="bg1"/>
                          </a:solidFill>
                          <a:latin typeface="Arial" panose="020B0604020202020204" pitchFamily="34" charset="0"/>
                          <a:cs typeface="Arial" panose="020B0604020202020204" pitchFamily="34" charset="0"/>
                        </a:rPr>
                        <a:t>Goals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82B5E"/>
                    </a:solidFill>
                  </a:tcPr>
                </a:tc>
                <a:tc>
                  <a:txBody>
                    <a:bodyPr/>
                    <a:lstStyle/>
                    <a:p>
                      <a:pPr algn="ctr"/>
                      <a:r>
                        <a:rPr lang="en-US" dirty="0">
                          <a:solidFill>
                            <a:schemeClr val="bg1"/>
                          </a:solidFill>
                          <a:latin typeface="Arial" panose="020B0604020202020204" pitchFamily="34" charset="0"/>
                          <a:cs typeface="Arial" panose="020B0604020202020204" pitchFamily="34" charset="0"/>
                        </a:rPr>
                        <a:t>Effective</a:t>
                      </a:r>
                      <a:r>
                        <a:rPr lang="en-US" baseline="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Health Care</a:t>
                      </a:r>
                      <a:r>
                        <a:rPr lang="en-US" baseline="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Strategies </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82B5E"/>
                    </a:solidFill>
                  </a:tcPr>
                </a:tc>
                <a:extLst>
                  <a:ext uri="{0D108BD9-81ED-4DB2-BD59-A6C34878D82A}">
                    <a16:rowId xmlns:a16="http://schemas.microsoft.com/office/drawing/2014/main" val="10000"/>
                  </a:ext>
                </a:extLst>
              </a:tr>
              <a:tr h="1170432">
                <a:tc>
                  <a:txBody>
                    <a:bodyPr/>
                    <a:lstStyle/>
                    <a:p>
                      <a:pPr algn="ctr"/>
                      <a:r>
                        <a:rPr lang="en-US" sz="1600" b="1" dirty="0">
                          <a:solidFill>
                            <a:schemeClr val="tx1"/>
                          </a:solidFill>
                          <a:latin typeface="Arial" panose="020B0604020202020204" pitchFamily="34" charset="0"/>
                          <a:cs typeface="Arial" panose="020B0604020202020204" pitchFamily="34" charset="0"/>
                        </a:rPr>
                        <a:t>Improve</a:t>
                      </a:r>
                      <a:r>
                        <a:rPr lang="en-US" sz="1600" b="1" baseline="0" dirty="0">
                          <a:solidFill>
                            <a:schemeClr val="tx1"/>
                          </a:solidFill>
                          <a:latin typeface="Arial" panose="020B0604020202020204" pitchFamily="34" charset="0"/>
                          <a:cs typeface="Arial" panose="020B0604020202020204" pitchFamily="34" charset="0"/>
                        </a:rPr>
                        <a:t> ABCS*</a:t>
                      </a:r>
                    </a:p>
                    <a:p>
                      <a:pPr algn="ctr"/>
                      <a:r>
                        <a:rPr lang="en-US" sz="1200" b="0" baseline="0" dirty="0">
                          <a:solidFill>
                            <a:schemeClr val="tx1"/>
                          </a:solidFill>
                          <a:latin typeface="Arial" panose="020B0604020202020204" pitchFamily="34" charset="0"/>
                          <a:cs typeface="Arial" panose="020B0604020202020204" pitchFamily="34" charset="0"/>
                        </a:rPr>
                        <a:t>Targets: 80% </a:t>
                      </a:r>
                      <a:endParaRPr lang="en-US" sz="1200" b="0" dirty="0">
                        <a:solidFill>
                          <a:schemeClr val="tx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600" b="1" i="1" dirty="0">
                          <a:solidFill>
                            <a:srgbClr val="871137"/>
                          </a:solidFill>
                        </a:rPr>
                        <a:t>High Performers Excel in the Use of…</a:t>
                      </a:r>
                      <a:endParaRPr lang="en-US" sz="1600" b="1" kern="1200" baseline="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baseline="0" dirty="0">
                          <a:solidFill>
                            <a:schemeClr val="dk1"/>
                          </a:solidFill>
                          <a:effectLst/>
                          <a:latin typeface="Arial" panose="020B0604020202020204" pitchFamily="34" charset="0"/>
                          <a:ea typeface="+mn-ea"/>
                          <a:cs typeface="Arial" panose="020B0604020202020204" pitchFamily="34" charset="0"/>
                        </a:rPr>
                        <a:t>Teams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including</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pharmacists, nurses</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community</a:t>
                      </a:r>
                      <a:r>
                        <a:rPr lang="en-US" sz="1600" kern="1200" baseline="0" dirty="0">
                          <a:solidFill>
                            <a:schemeClr val="dk1"/>
                          </a:solidFill>
                          <a:effectLst/>
                          <a:latin typeface="Arial" panose="020B0604020202020204" pitchFamily="34" charset="0"/>
                          <a:ea typeface="+mn-ea"/>
                          <a:cs typeface="Arial" panose="020B0604020202020204" pitchFamily="34" charset="0"/>
                        </a:rPr>
                        <a:t> health workers, and </a:t>
                      </a:r>
                      <a:r>
                        <a:rPr lang="en-US" sz="1600" kern="1200" dirty="0">
                          <a:solidFill>
                            <a:schemeClr val="dk1"/>
                          </a:solidFill>
                          <a:effectLst/>
                          <a:latin typeface="Arial" panose="020B0604020202020204" pitchFamily="34" charset="0"/>
                          <a:ea typeface="+mn-ea"/>
                          <a:cs typeface="Arial" panose="020B0604020202020204" pitchFamily="34" charset="0"/>
                        </a:rPr>
                        <a:t>cardiac rehab professionals</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baseline="0" dirty="0">
                          <a:solidFill>
                            <a:schemeClr val="dk1"/>
                          </a:solidFill>
                          <a:effectLst/>
                          <a:latin typeface="Arial" panose="020B0604020202020204" pitchFamily="34" charset="0"/>
                          <a:ea typeface="+mn-ea"/>
                          <a:cs typeface="Arial" panose="020B0604020202020204" pitchFamily="34" charset="0"/>
                        </a:rPr>
                        <a:t>Technology</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decision support, patient portals,</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e-</a:t>
                      </a:r>
                      <a:r>
                        <a:rPr lang="en-US" sz="1600" kern="1200" baseline="0" dirty="0">
                          <a:solidFill>
                            <a:schemeClr val="dk1"/>
                          </a:solidFill>
                          <a:effectLst/>
                          <a:latin typeface="Arial" panose="020B0604020202020204" pitchFamily="34" charset="0"/>
                          <a:ea typeface="+mn-ea"/>
                          <a:cs typeface="Arial" panose="020B0604020202020204" pitchFamily="34" charset="0"/>
                        </a:rPr>
                        <a:t> and default referrals</a:t>
                      </a:r>
                      <a:r>
                        <a:rPr lang="en-US" sz="1600" kern="1200" dirty="0">
                          <a:solidFill>
                            <a:schemeClr val="dk1"/>
                          </a:solidFill>
                          <a:effectLst/>
                          <a:latin typeface="Arial" panose="020B0604020202020204" pitchFamily="34" charset="0"/>
                          <a:ea typeface="+mn-ea"/>
                          <a:cs typeface="Arial" panose="020B0604020202020204" pitchFamily="34" charset="0"/>
                        </a:rPr>
                        <a:t>, registries, and</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algorithms to find gaps</a:t>
                      </a:r>
                      <a:r>
                        <a:rPr lang="en-US" sz="1600" kern="1200" baseline="0" dirty="0">
                          <a:solidFill>
                            <a:schemeClr val="dk1"/>
                          </a:solidFill>
                          <a:effectLst/>
                          <a:latin typeface="Arial" panose="020B0604020202020204" pitchFamily="34" charset="0"/>
                          <a:ea typeface="+mn-ea"/>
                          <a:cs typeface="Arial" panose="020B0604020202020204" pitchFamily="34" charset="0"/>
                        </a:rPr>
                        <a:t> in care</a:t>
                      </a:r>
                      <a:endParaRPr lang="en-US" sz="1600" kern="120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dirty="0">
                          <a:solidFill>
                            <a:schemeClr val="dk1"/>
                          </a:solidFill>
                          <a:effectLst/>
                          <a:latin typeface="Arial" panose="020B0604020202020204" pitchFamily="34" charset="0"/>
                          <a:ea typeface="+mn-ea"/>
                          <a:cs typeface="Arial" panose="020B0604020202020204" pitchFamily="34" charset="0"/>
                        </a:rPr>
                        <a:t>Processes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treatment protocols; daily</a:t>
                      </a:r>
                      <a:r>
                        <a:rPr lang="en-US" sz="1600" kern="1200" baseline="0" dirty="0">
                          <a:solidFill>
                            <a:schemeClr val="dk1"/>
                          </a:solidFill>
                          <a:effectLst/>
                          <a:latin typeface="Arial" panose="020B0604020202020204" pitchFamily="34" charset="0"/>
                          <a:ea typeface="+mn-ea"/>
                          <a:cs typeface="Arial" panose="020B0604020202020204" pitchFamily="34" charset="0"/>
                        </a:rPr>
                        <a:t> huddles; </a:t>
                      </a:r>
                      <a:r>
                        <a:rPr lang="en-US" sz="1600" kern="1200" dirty="0">
                          <a:solidFill>
                            <a:schemeClr val="dk1"/>
                          </a:solidFill>
                          <a:effectLst/>
                          <a:latin typeface="Arial" panose="020B0604020202020204" pitchFamily="34" charset="0"/>
                          <a:ea typeface="+mn-ea"/>
                          <a:cs typeface="Arial" panose="020B0604020202020204" pitchFamily="34" charset="0"/>
                        </a:rPr>
                        <a:t> ABCS scorecards; proactive</a:t>
                      </a:r>
                      <a:r>
                        <a:rPr lang="en-US" sz="1600" kern="1200" baseline="0" dirty="0">
                          <a:solidFill>
                            <a:schemeClr val="dk1"/>
                          </a:solidFill>
                          <a:effectLst/>
                          <a:latin typeface="Arial" panose="020B0604020202020204" pitchFamily="34" charset="0"/>
                          <a:ea typeface="+mn-ea"/>
                          <a:cs typeface="Arial" panose="020B0604020202020204" pitchFamily="34" charset="0"/>
                        </a:rPr>
                        <a:t> outreach; </a:t>
                      </a:r>
                      <a:r>
                        <a:rPr lang="en-US" sz="1600" kern="1200" dirty="0">
                          <a:solidFill>
                            <a:schemeClr val="dk1"/>
                          </a:solidFill>
                          <a:effectLst/>
                          <a:latin typeface="Arial" panose="020B0604020202020204" pitchFamily="34" charset="0"/>
                          <a:ea typeface="+mn-ea"/>
                          <a:cs typeface="Arial" panose="020B0604020202020204" pitchFamily="34" charset="0"/>
                        </a:rPr>
                        <a:t>finding patients with undiagnosed</a:t>
                      </a:r>
                      <a:r>
                        <a:rPr lang="en-US" sz="1600" kern="1200" baseline="0" dirty="0">
                          <a:solidFill>
                            <a:schemeClr val="dk1"/>
                          </a:solidFill>
                          <a:effectLst/>
                          <a:latin typeface="Arial" panose="020B0604020202020204" pitchFamily="34" charset="0"/>
                          <a:ea typeface="+mn-ea"/>
                          <a:cs typeface="Arial" panose="020B0604020202020204" pitchFamily="34" charset="0"/>
                        </a:rPr>
                        <a:t> high BP, high cholesterol, or tobacco use</a:t>
                      </a:r>
                      <a:endParaRPr lang="en-US" sz="1600" b="0" kern="120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dirty="0">
                          <a:solidFill>
                            <a:schemeClr val="dk1"/>
                          </a:solidFill>
                          <a:effectLst/>
                          <a:latin typeface="Arial" panose="020B0604020202020204" pitchFamily="34" charset="0"/>
                          <a:ea typeface="+mn-ea"/>
                          <a:cs typeface="Arial" panose="020B0604020202020204" pitchFamily="34" charset="0"/>
                        </a:rPr>
                        <a:t>Patient and Family Supports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training in </a:t>
                      </a:r>
                      <a:r>
                        <a:rPr lang="en-US" sz="1600" kern="1200" dirty="0">
                          <a:solidFill>
                            <a:schemeClr val="dk1"/>
                          </a:solidFill>
                          <a:effectLst/>
                          <a:latin typeface="Arial" charset="0"/>
                          <a:ea typeface="+mn-ea"/>
                          <a:cs typeface="Arial" charset="0"/>
                        </a:rPr>
                        <a:t>home</a:t>
                      </a:r>
                      <a:r>
                        <a:rPr lang="en-US" sz="1600" kern="1200" baseline="0" dirty="0">
                          <a:solidFill>
                            <a:schemeClr val="dk1"/>
                          </a:solidFill>
                          <a:effectLst/>
                          <a:latin typeface="Arial" charset="0"/>
                          <a:ea typeface="+mn-ea"/>
                          <a:cs typeface="Arial" charset="0"/>
                        </a:rPr>
                        <a:t> blood pressure</a:t>
                      </a:r>
                      <a:r>
                        <a:rPr lang="en-US" sz="1600" kern="1200" dirty="0">
                          <a:solidFill>
                            <a:schemeClr val="dk1"/>
                          </a:solidFill>
                          <a:effectLst/>
                          <a:latin typeface="Arial" charset="0"/>
                          <a:ea typeface="Arial" charset="0"/>
                          <a:cs typeface="Arial" charset="0"/>
                        </a:rPr>
                        <a:t> monitoring; problem-solving in medication</a:t>
                      </a:r>
                      <a:r>
                        <a:rPr lang="en-US" sz="1600" kern="1200" baseline="0" dirty="0">
                          <a:solidFill>
                            <a:schemeClr val="dk1"/>
                          </a:solidFill>
                          <a:effectLst/>
                          <a:latin typeface="Arial" charset="0"/>
                          <a:ea typeface="Arial" charset="0"/>
                          <a:cs typeface="Arial" charset="0"/>
                        </a:rPr>
                        <a:t> </a:t>
                      </a:r>
                      <a:r>
                        <a:rPr lang="en-US" sz="1600" kern="1200" dirty="0">
                          <a:solidFill>
                            <a:schemeClr val="dk1"/>
                          </a:solidFill>
                          <a:effectLst/>
                          <a:latin typeface="Arial" charset="0"/>
                          <a:ea typeface="Arial" charset="0"/>
                          <a:cs typeface="Arial" charset="0"/>
                        </a:rPr>
                        <a:t>adherence; counseling</a:t>
                      </a:r>
                      <a:r>
                        <a:rPr lang="en-US" sz="1600" kern="1200" baseline="0" dirty="0">
                          <a:solidFill>
                            <a:schemeClr val="dk1"/>
                          </a:solidFill>
                          <a:effectLst/>
                          <a:latin typeface="Arial" charset="0"/>
                          <a:ea typeface="Arial" charset="0"/>
                          <a:cs typeface="Arial" charset="0"/>
                        </a:rPr>
                        <a:t> </a:t>
                      </a:r>
                      <a:r>
                        <a:rPr lang="en-US" sz="1600" kern="1200" dirty="0">
                          <a:solidFill>
                            <a:schemeClr val="dk1"/>
                          </a:solidFill>
                          <a:effectLst/>
                          <a:latin typeface="Arial" charset="0"/>
                          <a:ea typeface="Arial" charset="0"/>
                          <a:cs typeface="Arial" charset="0"/>
                        </a:rPr>
                        <a:t>o</a:t>
                      </a:r>
                      <a:r>
                        <a:rPr lang="en-US" sz="1600" kern="1200" baseline="0" dirty="0">
                          <a:solidFill>
                            <a:schemeClr val="dk1"/>
                          </a:solidFill>
                          <a:effectLst/>
                          <a:latin typeface="Arial" charset="0"/>
                          <a:ea typeface="Arial" charset="0"/>
                          <a:cs typeface="Arial" charset="0"/>
                        </a:rPr>
                        <a:t>n nutrition, physical activity, tobacco use, risks of particulate matter;</a:t>
                      </a:r>
                      <a:r>
                        <a:rPr lang="en-US" sz="1600" kern="1200" dirty="0">
                          <a:solidFill>
                            <a:schemeClr val="dk1"/>
                          </a:solidFill>
                          <a:effectLst/>
                          <a:latin typeface="Arial" charset="0"/>
                          <a:ea typeface="Arial" charset="0"/>
                          <a:cs typeface="Arial" charset="0"/>
                        </a:rPr>
                        <a:t> referral</a:t>
                      </a:r>
                      <a:r>
                        <a:rPr lang="en-US" sz="1600" kern="1200" baseline="0" dirty="0">
                          <a:solidFill>
                            <a:schemeClr val="dk1"/>
                          </a:solidFill>
                          <a:effectLst/>
                          <a:latin typeface="Arial" charset="0"/>
                          <a:ea typeface="Arial" charset="0"/>
                          <a:cs typeface="Arial" charset="0"/>
                        </a:rPr>
                        <a:t> to </a:t>
                      </a:r>
                      <a:r>
                        <a:rPr lang="en-US" sz="1600" kern="1200" dirty="0">
                          <a:solidFill>
                            <a:schemeClr val="dk1"/>
                          </a:solidFill>
                          <a:effectLst/>
                          <a:latin typeface="Arial" charset="0"/>
                          <a:ea typeface="Arial" charset="0"/>
                          <a:cs typeface="Arial" charset="0"/>
                        </a:rPr>
                        <a:t>community-based physical activity programs</a:t>
                      </a:r>
                      <a:r>
                        <a:rPr lang="en-US" sz="1600" kern="1200" baseline="0" dirty="0">
                          <a:solidFill>
                            <a:schemeClr val="dk1"/>
                          </a:solidFill>
                          <a:effectLst/>
                          <a:latin typeface="Arial" charset="0"/>
                          <a:ea typeface="Arial" charset="0"/>
                          <a:cs typeface="Arial" charset="0"/>
                        </a:rPr>
                        <a:t> and </a:t>
                      </a:r>
                      <a:r>
                        <a:rPr lang="en-US" sz="1600" kern="1200" dirty="0">
                          <a:solidFill>
                            <a:schemeClr val="dk1"/>
                          </a:solidFill>
                          <a:effectLst/>
                          <a:latin typeface="Arial" charset="0"/>
                          <a:ea typeface="Arial" charset="0"/>
                          <a:cs typeface="Arial" charset="0"/>
                        </a:rPr>
                        <a:t>cardiac rehab</a:t>
                      </a:r>
                      <a:endParaRPr lang="en-US" sz="1600" dirty="0">
                        <a:latin typeface="Arial" charset="0"/>
                        <a:ea typeface="Arial" charset="0"/>
                        <a:cs typeface="Arial"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73277">
                <a:tc>
                  <a:txBody>
                    <a:bodyPr/>
                    <a:lstStyle/>
                    <a:p>
                      <a:pPr algn="ctr"/>
                      <a:r>
                        <a:rPr lang="en-US" sz="1600" b="1" dirty="0">
                          <a:solidFill>
                            <a:schemeClr val="tx1"/>
                          </a:solidFill>
                          <a:latin typeface="Arial" panose="020B0604020202020204" pitchFamily="34" charset="0"/>
                          <a:cs typeface="Arial" panose="020B0604020202020204" pitchFamily="34" charset="0"/>
                        </a:rPr>
                        <a:t>Increase</a:t>
                      </a:r>
                      <a:r>
                        <a:rPr lang="en-US" sz="1600" b="1" baseline="0" dirty="0">
                          <a:solidFill>
                            <a:schemeClr val="tx1"/>
                          </a:solidFill>
                          <a:latin typeface="Arial" panose="020B0604020202020204" pitchFamily="34" charset="0"/>
                          <a:cs typeface="Arial" panose="020B0604020202020204" pitchFamily="34" charset="0"/>
                        </a:rPr>
                        <a:t> Use of Cardiac Rehab</a:t>
                      </a:r>
                    </a:p>
                    <a:p>
                      <a:pPr algn="ctr"/>
                      <a:r>
                        <a:rPr lang="en-US" sz="1200" b="0" baseline="0" dirty="0">
                          <a:solidFill>
                            <a:schemeClr val="tx1"/>
                          </a:solidFill>
                          <a:latin typeface="Arial" panose="020B0604020202020204" pitchFamily="34" charset="0"/>
                          <a:cs typeface="Arial" panose="020B0604020202020204" pitchFamily="34" charset="0"/>
                        </a:rPr>
                        <a:t>Target: 70%</a:t>
                      </a:r>
                      <a:endParaRPr lang="en-US" sz="1200" b="0" dirty="0">
                        <a:solidFill>
                          <a:schemeClr val="tx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tc vMerge="1">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70432">
                <a:tc>
                  <a:txBody>
                    <a:bodyPr/>
                    <a:lstStyle/>
                    <a:p>
                      <a:pPr algn="ctr"/>
                      <a:r>
                        <a:rPr lang="en-US" sz="1600" b="1" dirty="0">
                          <a:solidFill>
                            <a:schemeClr val="tx1"/>
                          </a:solidFill>
                          <a:latin typeface="Arial" panose="020B0604020202020204" pitchFamily="34" charset="0"/>
                          <a:cs typeface="Arial" panose="020B0604020202020204" pitchFamily="34" charset="0"/>
                        </a:rPr>
                        <a:t>Engage</a:t>
                      </a:r>
                      <a:r>
                        <a:rPr lang="en-US" sz="1600" b="1" baseline="0" dirty="0">
                          <a:solidFill>
                            <a:schemeClr val="tx1"/>
                          </a:solidFill>
                          <a:latin typeface="Arial" panose="020B0604020202020204" pitchFamily="34" charset="0"/>
                          <a:cs typeface="Arial" panose="020B0604020202020204" pitchFamily="34" charset="0"/>
                        </a:rPr>
                        <a:t> Patients in Heart-healthy Behaviors</a:t>
                      </a:r>
                      <a:r>
                        <a:rPr lang="en-US" sz="1600" b="1" dirty="0">
                          <a:solidFill>
                            <a:schemeClr val="tx1"/>
                          </a:solidFill>
                          <a:latin typeface="Arial" panose="020B0604020202020204" pitchFamily="34" charset="0"/>
                          <a:cs typeface="Arial" panose="020B0604020202020204" pitchFamily="34" charset="0"/>
                        </a:rPr>
                        <a:t> </a:t>
                      </a:r>
                    </a:p>
                    <a:p>
                      <a:pPr algn="ctr"/>
                      <a:r>
                        <a:rPr lang="en-US" sz="1200" b="0" dirty="0">
                          <a:solidFill>
                            <a:schemeClr val="tx1"/>
                          </a:solidFill>
                          <a:latin typeface="Arial" panose="020B0604020202020204" pitchFamily="34" charset="0"/>
                          <a:cs typeface="Arial" panose="020B0604020202020204" pitchFamily="34" charset="0"/>
                        </a:rPr>
                        <a:t>Targets: TBD</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p:txBody>
          <a:bodyPr>
            <a:normAutofit/>
          </a:bodyPr>
          <a:lstStyle/>
          <a:p>
            <a:pPr algn="ctr"/>
            <a:r>
              <a:rPr lang="en-US" sz="3200" b="1" dirty="0">
                <a:solidFill>
                  <a:schemeClr val="bg1"/>
                </a:solidFill>
              </a:rPr>
              <a:t>Optimizing Care</a:t>
            </a:r>
          </a:p>
        </p:txBody>
      </p:sp>
    </p:spTree>
    <p:extLst>
      <p:ext uri="{BB962C8B-B14F-4D97-AF65-F5344CB8AC3E}">
        <p14:creationId xmlns:p14="http://schemas.microsoft.com/office/powerpoint/2010/main" val="204346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079529"/>
            <a:ext cx="7144604" cy="2215991"/>
          </a:xfrm>
          <a:prstGeom prst="rect">
            <a:avLst/>
          </a:prstGeom>
          <a:noFill/>
        </p:spPr>
        <p:txBody>
          <a:bodyPr wrap="square" rtlCol="0">
            <a:spAutoFit/>
          </a:bodyPr>
          <a:lstStyle/>
          <a:p>
            <a:pPr algn="ctr" defTabSz="685800"/>
            <a:r>
              <a:rPr lang="en-US" sz="2400" dirty="0">
                <a:solidFill>
                  <a:prstClr val="white"/>
                </a:solidFill>
                <a:latin typeface="Arial Black" panose="020B0A04020102020204" pitchFamily="34" charset="0"/>
                <a:cs typeface="Arial" panose="020B0604020202020204" pitchFamily="34" charset="0"/>
              </a:rPr>
              <a:t>Welcome &amp; Overview of the Day </a:t>
            </a:r>
          </a:p>
          <a:p>
            <a:pPr algn="ctr" defTabSz="685800"/>
            <a:endParaRPr lang="en-US" dirty="0">
              <a:solidFill>
                <a:prstClr val="white"/>
              </a:solidFill>
              <a:latin typeface="Arial Black" panose="020B0A04020102020204" pitchFamily="34" charset="0"/>
              <a:cs typeface="Arial" panose="020B0604020202020204" pitchFamily="34" charset="0"/>
            </a:endParaRPr>
          </a:p>
          <a:p>
            <a:pPr algn="ctr" defTabSz="685800"/>
            <a:r>
              <a:rPr lang="en-US" dirty="0">
                <a:solidFill>
                  <a:prstClr val="white"/>
                </a:solidFill>
                <a:latin typeface="Arial Black" panose="020B0A04020102020204" pitchFamily="34" charset="0"/>
                <a:cs typeface="Arial" panose="020B0604020202020204" pitchFamily="34" charset="0"/>
              </a:rPr>
              <a:t>Julie Harvill, Operations Manager</a:t>
            </a:r>
          </a:p>
          <a:p>
            <a:pPr algn="ctr" defTabSz="685800"/>
            <a:r>
              <a:rPr lang="en-US" sz="1400" i="1" dirty="0">
                <a:solidFill>
                  <a:prstClr val="white"/>
                </a:solidFill>
                <a:latin typeface="Arial" panose="020B0604020202020204" pitchFamily="34" charset="0"/>
                <a:cs typeface="Arial" panose="020B0604020202020204" pitchFamily="34" charset="0"/>
              </a:rPr>
              <a:t>Million Hearts® Collaboration</a:t>
            </a:r>
          </a:p>
          <a:p>
            <a:pPr algn="ctr" defTabSz="685800"/>
            <a:endParaRPr lang="en-US" dirty="0">
              <a:solidFill>
                <a:prstClr val="white"/>
              </a:solidFill>
              <a:latin typeface="Arial" panose="020B0604020202020204" pitchFamily="34" charset="0"/>
              <a:cs typeface="Arial" panose="020B0604020202020204" pitchFamily="34" charset="0"/>
            </a:endParaRPr>
          </a:p>
          <a:p>
            <a:pPr algn="ctr" defTabSz="685800"/>
            <a:r>
              <a:rPr lang="en-US" dirty="0">
                <a:solidFill>
                  <a:prstClr val="white"/>
                </a:solidFill>
                <a:latin typeface="Arial Black" panose="020B0A04020102020204" pitchFamily="34" charset="0"/>
                <a:cs typeface="Arial" panose="020B0604020202020204" pitchFamily="34" charset="0"/>
              </a:rPr>
              <a:t>John Clymer, Executive Director</a:t>
            </a:r>
          </a:p>
          <a:p>
            <a:pPr algn="ctr" defTabSz="685800"/>
            <a:r>
              <a:rPr lang="en-US" sz="1400" i="1" dirty="0">
                <a:solidFill>
                  <a:prstClr val="white"/>
                </a:solidFill>
                <a:latin typeface="Arial" panose="020B0604020202020204" pitchFamily="34" charset="0"/>
                <a:cs typeface="Arial" panose="020B0604020202020204" pitchFamily="34" charset="0"/>
              </a:rPr>
              <a:t>National Forum for Heart Disease and Stroke Prevention</a:t>
            </a:r>
          </a:p>
          <a:p>
            <a:pPr algn="ctr" defTabSz="685800"/>
            <a:r>
              <a:rPr lang="en-US" sz="1400" i="1" dirty="0">
                <a:solidFill>
                  <a:prstClr val="white"/>
                </a:solidFill>
                <a:latin typeface="Arial" panose="020B0604020202020204" pitchFamily="34" charset="0"/>
                <a:cs typeface="Arial" panose="020B0604020202020204" pitchFamily="34" charset="0"/>
              </a:rPr>
              <a:t>Co-Chair, Million Hearts® Collaboration</a:t>
            </a:r>
          </a:p>
        </p:txBody>
      </p:sp>
    </p:spTree>
    <p:extLst>
      <p:ext uri="{BB962C8B-B14F-4D97-AF65-F5344CB8AC3E}">
        <p14:creationId xmlns:p14="http://schemas.microsoft.com/office/powerpoint/2010/main" val="244425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14277"/>
            <a:ext cx="2764715" cy="152220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4" name="Content Placeholder 3"/>
          <p:cNvGraphicFramePr>
            <a:graphicFrameLocks noGrp="1"/>
          </p:cNvGraphicFramePr>
          <p:nvPr>
            <p:ph idx="1"/>
            <p:extLst/>
          </p:nvPr>
        </p:nvGraphicFramePr>
        <p:xfrm>
          <a:off x="263562" y="1516414"/>
          <a:ext cx="8616876" cy="5180778"/>
        </p:xfrm>
        <a:graphic>
          <a:graphicData uri="http://schemas.openxmlformats.org/drawingml/2006/table">
            <a:tbl>
              <a:tblPr firstRow="1" bandRow="1">
                <a:tableStyleId>{8799B23B-EC83-4686-B30A-512413B5E67A}</a:tableStyleId>
              </a:tblPr>
              <a:tblGrid>
                <a:gridCol w="1812373">
                  <a:extLst>
                    <a:ext uri="{9D8B030D-6E8A-4147-A177-3AD203B41FA5}">
                      <a16:colId xmlns:a16="http://schemas.microsoft.com/office/drawing/2014/main" val="20000"/>
                    </a:ext>
                  </a:extLst>
                </a:gridCol>
                <a:gridCol w="3015049">
                  <a:extLst>
                    <a:ext uri="{9D8B030D-6E8A-4147-A177-3AD203B41FA5}">
                      <a16:colId xmlns:a16="http://schemas.microsoft.com/office/drawing/2014/main" val="20001"/>
                    </a:ext>
                  </a:extLst>
                </a:gridCol>
                <a:gridCol w="3789454">
                  <a:extLst>
                    <a:ext uri="{9D8B030D-6E8A-4147-A177-3AD203B41FA5}">
                      <a16:colId xmlns:a16="http://schemas.microsoft.com/office/drawing/2014/main" val="20002"/>
                    </a:ext>
                  </a:extLst>
                </a:gridCol>
              </a:tblGrid>
              <a:tr h="370840">
                <a:tc>
                  <a:txBody>
                    <a:bodyPr/>
                    <a:lstStyle/>
                    <a:p>
                      <a:pPr algn="ctr"/>
                      <a:r>
                        <a:rPr lang="en-US" sz="1700" dirty="0">
                          <a:solidFill>
                            <a:schemeClr val="bg1"/>
                          </a:solidFill>
                        </a:rPr>
                        <a:t>Priority</a:t>
                      </a:r>
                      <a:r>
                        <a:rPr lang="en-US" sz="1700" baseline="0" dirty="0">
                          <a:solidFill>
                            <a:schemeClr val="bg1"/>
                          </a:solidFill>
                        </a:rPr>
                        <a:t> Population</a:t>
                      </a:r>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tc>
                  <a:txBody>
                    <a:bodyPr/>
                    <a:lstStyle/>
                    <a:p>
                      <a:pPr algn="ctr"/>
                      <a:r>
                        <a:rPr lang="en-US" sz="1700" dirty="0">
                          <a:solidFill>
                            <a:schemeClr val="bg1"/>
                          </a:solidFill>
                        </a:rPr>
                        <a:t>Intervention</a:t>
                      </a:r>
                      <a:r>
                        <a:rPr lang="en-US" sz="1700" baseline="0" dirty="0">
                          <a:solidFill>
                            <a:schemeClr val="bg1"/>
                          </a:solidFill>
                        </a:rPr>
                        <a:t> Needs</a:t>
                      </a:r>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tc>
                  <a:txBody>
                    <a:bodyPr/>
                    <a:lstStyle/>
                    <a:p>
                      <a:pPr algn="ctr"/>
                      <a:r>
                        <a:rPr lang="en-US" sz="1700" dirty="0">
                          <a:solidFill>
                            <a:schemeClr val="bg1"/>
                          </a:solidFill>
                        </a:rPr>
                        <a:t>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extLst>
                  <a:ext uri="{0D108BD9-81ED-4DB2-BD59-A6C34878D82A}">
                    <a16:rowId xmlns:a16="http://schemas.microsoft.com/office/drawing/2014/main" val="10000"/>
                  </a:ext>
                </a:extLst>
              </a:tr>
              <a:tr h="669738">
                <a:tc>
                  <a:txBody>
                    <a:bodyPr/>
                    <a:lstStyle/>
                    <a:p>
                      <a:r>
                        <a:rPr lang="en-US" sz="1700" b="1" dirty="0"/>
                        <a:t>Blacks/African</a:t>
                      </a:r>
                      <a:r>
                        <a:rPr lang="en-US" sz="1700" b="1" baseline="0" dirty="0"/>
                        <a:t> Americans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Improving hypertension</a:t>
                      </a:r>
                      <a:r>
                        <a:rPr lang="en-US" sz="1700" baseline="0" dirty="0"/>
                        <a:t> control</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Targeted protocols</a:t>
                      </a:r>
                    </a:p>
                    <a:p>
                      <a:pPr marL="285750" indent="-285750">
                        <a:buFont typeface="Arial" panose="020B0604020202020204" pitchFamily="34" charset="0"/>
                        <a:buChar char="•"/>
                      </a:pPr>
                      <a:r>
                        <a:rPr lang="en-US" sz="1700" dirty="0"/>
                        <a:t>Medication adherence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700" b="1" dirty="0"/>
                        <a:t>35-</a:t>
                      </a:r>
                      <a:r>
                        <a:rPr lang="en-US" sz="1700" b="1" baseline="0" dirty="0"/>
                        <a:t>64 year olds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Improving</a:t>
                      </a:r>
                      <a:r>
                        <a:rPr lang="en-US" sz="1700" baseline="0" dirty="0"/>
                        <a:t> HTN control and statin use</a:t>
                      </a:r>
                    </a:p>
                    <a:p>
                      <a:pPr marL="285750" indent="-285750">
                        <a:buFont typeface="Arial" panose="020B0604020202020204" pitchFamily="34" charset="0"/>
                        <a:buChar char="•"/>
                      </a:pPr>
                      <a:r>
                        <a:rPr lang="en-US" sz="1700" baseline="0" dirty="0"/>
                        <a:t>Decreasing physical inactivity </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Targeted protocols</a:t>
                      </a:r>
                    </a:p>
                    <a:p>
                      <a:pPr marL="285750" indent="-285750">
                        <a:buFont typeface="Arial" panose="020B0604020202020204" pitchFamily="34" charset="0"/>
                        <a:buChar char="•"/>
                      </a:pPr>
                      <a:r>
                        <a:rPr lang="en-US" sz="1700" dirty="0"/>
                        <a:t>Community-based program enrollment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700" b="1" dirty="0"/>
                        <a:t>People who have had</a:t>
                      </a:r>
                      <a:r>
                        <a:rPr lang="en-US" sz="1700" b="1" baseline="0" dirty="0"/>
                        <a:t> a heart attack or stroke</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Increasing cardiac rehab referral and participation</a:t>
                      </a:r>
                    </a:p>
                    <a:p>
                      <a:pPr marL="285750" indent="-285750">
                        <a:buFont typeface="Arial" panose="020B0604020202020204" pitchFamily="34" charset="0"/>
                        <a:buChar char="•"/>
                      </a:pPr>
                      <a:r>
                        <a:rPr lang="en-US" sz="1700" dirty="0"/>
                        <a:t>Avoiding exposure to particulate matter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Automated</a:t>
                      </a:r>
                      <a:r>
                        <a:rPr lang="en-US" sz="1700" baseline="0" dirty="0"/>
                        <a:t> referrals, hospital CR liaisons, referrals to convenient locations</a:t>
                      </a:r>
                    </a:p>
                    <a:p>
                      <a:pPr marL="285750" indent="-285750">
                        <a:buFont typeface="Arial" panose="020B0604020202020204" pitchFamily="34" charset="0"/>
                        <a:buChar char="•"/>
                      </a:pPr>
                      <a:r>
                        <a:rPr lang="en-US" sz="1700" baseline="0" dirty="0"/>
                        <a:t>Air Quality Index tools</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700" b="1" dirty="0"/>
                        <a:t>People with mental illness or substance</a:t>
                      </a:r>
                      <a:r>
                        <a:rPr lang="en-US" sz="1700" b="1" baseline="0" dirty="0"/>
                        <a:t> abuse disorders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Reducing tobacco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kern="1200" dirty="0">
                          <a:solidFill>
                            <a:schemeClr val="tx1"/>
                          </a:solidFill>
                          <a:effectLst/>
                          <a:latin typeface="+mn-lt"/>
                          <a:ea typeface="+mn-ea"/>
                          <a:cs typeface="+mn-cs"/>
                        </a:rPr>
                        <a:t>Integrating tobacco cessation into behavioral health treatment </a:t>
                      </a:r>
                    </a:p>
                    <a:p>
                      <a:pPr marL="285750" indent="-285750">
                        <a:buFont typeface="Arial" panose="020B0604020202020204" pitchFamily="34" charset="0"/>
                        <a:buChar char="•"/>
                      </a:pPr>
                      <a:r>
                        <a:rPr lang="en-US" sz="1700" kern="1200" dirty="0">
                          <a:solidFill>
                            <a:schemeClr val="tx1"/>
                          </a:solidFill>
                          <a:effectLst/>
                          <a:latin typeface="+mn-lt"/>
                          <a:ea typeface="+mn-ea"/>
                          <a:cs typeface="+mn-cs"/>
                        </a:rPr>
                        <a:t>Tobacco-free mental health and substance use treatment campuses</a:t>
                      </a:r>
                    </a:p>
                    <a:p>
                      <a:pPr marL="285750" indent="-285750">
                        <a:buFont typeface="Arial" panose="020B0604020202020204" pitchFamily="34" charset="0"/>
                        <a:buChar char="•"/>
                      </a:pPr>
                      <a:r>
                        <a:rPr lang="en-US" sz="1700" dirty="0"/>
                        <a:t>Tailored</a:t>
                      </a:r>
                      <a:r>
                        <a:rPr lang="en-US" sz="1700" baseline="0" dirty="0"/>
                        <a:t> quitline protocols</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normAutofit/>
          </a:bodyPr>
          <a:lstStyle/>
          <a:p>
            <a:r>
              <a:rPr lang="en-US" sz="3200" b="1" dirty="0"/>
              <a:t>Improving Outcomes for Priority Populations</a:t>
            </a:r>
          </a:p>
        </p:txBody>
      </p:sp>
    </p:spTree>
    <p:extLst>
      <p:ext uri="{BB962C8B-B14F-4D97-AF65-F5344CB8AC3E}">
        <p14:creationId xmlns:p14="http://schemas.microsoft.com/office/powerpoint/2010/main" val="401412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97025"/>
            <a:ext cx="7791450" cy="4117975"/>
          </a:xfrm>
        </p:spPr>
        <p:txBody>
          <a:bodyPr>
            <a:normAutofit/>
          </a:bodyPr>
          <a:lstStyle/>
          <a:p>
            <a:r>
              <a:rPr lang="en-US" sz="2400" b="1" u="sng" dirty="0">
                <a:latin typeface="Arial" panose="020B0604020202020204" pitchFamily="34" charset="0"/>
                <a:cs typeface="Arial" panose="020B0604020202020204" pitchFamily="34" charset="0"/>
              </a:rPr>
              <a:t>Action Guides</a:t>
            </a:r>
            <a:r>
              <a:rPr lang="en-US" sz="2400" dirty="0">
                <a:latin typeface="Arial" panose="020B0604020202020204" pitchFamily="34" charset="0"/>
                <a:cs typeface="Arial" panose="020B0604020202020204" pitchFamily="34" charset="0"/>
              </a:rPr>
              <a:t>—Hypertension control; Self-measured blood pressure monitoring (SMBP); Tobacco cessation; Medication adherence</a:t>
            </a:r>
          </a:p>
          <a:p>
            <a:r>
              <a:rPr lang="en-US" sz="2400" b="1" u="sng" dirty="0">
                <a:latin typeface="Arial" panose="020B0604020202020204" pitchFamily="34" charset="0"/>
                <a:cs typeface="Arial" panose="020B0604020202020204" pitchFamily="34" charset="0"/>
              </a:rPr>
              <a:t>Protocols</a:t>
            </a:r>
            <a:r>
              <a:rPr lang="en-US" sz="2400" dirty="0">
                <a:latin typeface="Arial" panose="020B0604020202020204" pitchFamily="34" charset="0"/>
                <a:cs typeface="Arial" panose="020B0604020202020204" pitchFamily="34" charset="0"/>
              </a:rPr>
              <a:t>—Hypertension treatment; Tobacco cessation; Cholesterol management</a:t>
            </a:r>
          </a:p>
          <a:p>
            <a:r>
              <a:rPr lang="en-US" sz="2400" b="1" u="sng" dirty="0">
                <a:latin typeface="Arial" panose="020B0604020202020204" pitchFamily="34" charset="0"/>
                <a:cs typeface="Arial" panose="020B0604020202020204" pitchFamily="34" charset="0"/>
              </a:rPr>
              <a:t>Tools</a:t>
            </a:r>
            <a:r>
              <a:rPr lang="en-US" sz="2400" dirty="0">
                <a:latin typeface="Arial" panose="020B0604020202020204" pitchFamily="34" charset="0"/>
                <a:cs typeface="Arial" panose="020B0604020202020204" pitchFamily="34" charset="0"/>
              </a:rPr>
              <a:t>—Hypertension prevalence estimator; ASCVD risk estimator</a:t>
            </a:r>
          </a:p>
          <a:p>
            <a:pPr marL="228600" lvl="1"/>
            <a:r>
              <a:rPr lang="en-US" b="1" u="sng" dirty="0">
                <a:latin typeface="Arial" panose="020B0604020202020204" pitchFamily="34" charset="0"/>
                <a:cs typeface="Arial" panose="020B0604020202020204" pitchFamily="34" charset="0"/>
              </a:rPr>
              <a:t>Health IT</a:t>
            </a:r>
          </a:p>
          <a:p>
            <a:r>
              <a:rPr lang="en-US" sz="2400" b="1" u="sng" dirty="0">
                <a:latin typeface="Arial" panose="020B0604020202020204" pitchFamily="34" charset="0"/>
                <a:cs typeface="Arial" panose="020B0604020202020204" pitchFamily="34" charset="0"/>
              </a:rPr>
              <a:t>Clinical Quality Measures</a:t>
            </a:r>
          </a:p>
          <a:p>
            <a:r>
              <a:rPr lang="en-US" sz="2400" b="1" u="sng" dirty="0">
                <a:latin typeface="Arial" panose="020B0604020202020204" pitchFamily="34" charset="0"/>
                <a:cs typeface="Arial" panose="020B0604020202020204" pitchFamily="34" charset="0"/>
              </a:rPr>
              <a:t>Consumer Resources and Tools</a:t>
            </a:r>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28650" y="123826"/>
            <a:ext cx="7886700" cy="1325563"/>
          </a:xfrm>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ea typeface="Arial"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a:t>
            </a:r>
            <a:br>
              <a:rPr lang="en-US" sz="3200" b="1"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Resources and Tools </a:t>
            </a:r>
          </a:p>
        </p:txBody>
      </p:sp>
    </p:spTree>
    <p:extLst>
      <p:ext uri="{BB962C8B-B14F-4D97-AF65-F5344CB8AC3E}">
        <p14:creationId xmlns:p14="http://schemas.microsoft.com/office/powerpoint/2010/main" val="110343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242889"/>
            <a:ext cx="5915025" cy="994172"/>
          </a:xfrm>
        </p:spPr>
        <p:txBody>
          <a:bodyPr anchor="ct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Hospitals </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endParaRPr lang="en-US" sz="28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1665514"/>
            <a:ext cx="7892143" cy="4082143"/>
          </a:xfrm>
        </p:spPr>
        <p:txBody>
          <a:bodyPr>
            <a:normAutofit/>
          </a:bodyPr>
          <a:lstStyle/>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Make healthy food and beverage choices available to patients, visitors, and staff</a:t>
            </a:r>
          </a:p>
          <a:p>
            <a:pPr lvl="1"/>
            <a:r>
              <a:rPr lang="en-US" sz="1600" b="1" dirty="0">
                <a:latin typeface="Arial" panose="020B0604020202020204" pitchFamily="34" charset="0"/>
                <a:cs typeface="Arial" panose="020B0604020202020204" pitchFamily="34" charset="0"/>
              </a:rPr>
              <a:t>Resource: </a:t>
            </a:r>
            <a:r>
              <a:rPr lang="en-US" sz="1600" u="sng" dirty="0">
                <a:latin typeface="Arial" panose="020B0604020202020204" pitchFamily="34" charset="0"/>
                <a:cs typeface="Arial" panose="020B0604020202020204" pitchFamily="34" charset="0"/>
                <a:hlinkClick r:id="rId3"/>
              </a:rPr>
              <a:t>HHS/GSA Health and Sustainability Guidelines for Federal Concessions and Vending Operations</a:t>
            </a:r>
            <a:endParaRPr lang="en-US" sz="1600" b="1" dirty="0">
              <a:latin typeface="Arial" panose="020B0604020202020204" pitchFamily="34" charset="0"/>
              <a:cs typeface="Arial" panose="020B0604020202020204" pitchFamily="34" charset="0"/>
            </a:endParaRPr>
          </a:p>
          <a:p>
            <a:pPr lvl="1"/>
            <a:r>
              <a:rPr lang="en-US" sz="1600" b="1" dirty="0">
                <a:latin typeface="Arial" panose="020B0604020202020204" pitchFamily="34" charset="0"/>
                <a:cs typeface="Arial" panose="020B0604020202020204" pitchFamily="34" charset="0"/>
              </a:rPr>
              <a:t>Success Story: </a:t>
            </a:r>
            <a:r>
              <a:rPr lang="en-US" sz="1600" u="sng" dirty="0">
                <a:latin typeface="Arial" panose="020B0604020202020204" pitchFamily="34" charset="0"/>
                <a:cs typeface="Arial" panose="020B0604020202020204" pitchFamily="34" charset="0"/>
                <a:hlinkClick r:id="rId4"/>
              </a:rPr>
              <a:t>Sodium Reduction Community Program Los Angeles County Department of Public Health</a:t>
            </a:r>
            <a:endParaRPr lang="en-US" sz="1600" u="sng" dirty="0">
              <a:latin typeface="Arial" panose="020B0604020202020204" pitchFamily="34" charset="0"/>
              <a:cs typeface="Arial" panose="020B0604020202020204" pitchFamily="34" charset="0"/>
            </a:endParaRPr>
          </a:p>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Implement comprehensive smoke-free policies </a:t>
            </a:r>
          </a:p>
          <a:p>
            <a:pPr lvl="1"/>
            <a:r>
              <a:rPr lang="en-US" sz="1600" b="1" dirty="0">
                <a:latin typeface="Arial" panose="020B0604020202020204" pitchFamily="34" charset="0"/>
                <a:cs typeface="Arial" panose="020B0604020202020204" pitchFamily="34" charset="0"/>
              </a:rPr>
              <a:t>Resource: </a:t>
            </a:r>
            <a:r>
              <a:rPr lang="en-US" sz="1600" u="sng" dirty="0">
                <a:latin typeface="Arial" panose="020B0604020202020204" pitchFamily="34" charset="0"/>
                <a:cs typeface="Arial" panose="020B0604020202020204" pitchFamily="34" charset="0"/>
                <a:hlinkClick r:id="rId5"/>
              </a:rPr>
              <a:t>The Community Guide: Tobacco Use and Secondhand Smoke Exposure: Smoke-Free Policies</a:t>
            </a:r>
            <a:endParaRPr lang="en-US" sz="1600" u="sng" dirty="0">
              <a:latin typeface="Arial" panose="020B0604020202020204" pitchFamily="34" charset="0"/>
              <a:cs typeface="Arial" panose="020B0604020202020204" pitchFamily="34" charset="0"/>
            </a:endParaRPr>
          </a:p>
          <a:p>
            <a:pPr lvl="1"/>
            <a:r>
              <a:rPr lang="en-US" sz="1600" b="1" dirty="0">
                <a:latin typeface="Arial" panose="020B0604020202020204" pitchFamily="34" charset="0"/>
                <a:cs typeface="Arial" panose="020B0604020202020204" pitchFamily="34" charset="0"/>
              </a:rPr>
              <a:t>Success Story: </a:t>
            </a:r>
            <a:r>
              <a:rPr lang="en-US" sz="1600" dirty="0">
                <a:latin typeface="Arial" panose="020B0604020202020204" pitchFamily="34" charset="0"/>
                <a:cs typeface="Arial" panose="020B0604020202020204" pitchFamily="34" charset="0"/>
                <a:hlinkClick r:id="rId6"/>
              </a:rPr>
              <a:t>Communities Putting Prevention to Work: Tobacco Use Prevention and Control</a:t>
            </a:r>
            <a:endParaRPr lang="en-US" sz="1600" dirty="0">
              <a:latin typeface="Arial" panose="020B0604020202020204" pitchFamily="34" charset="0"/>
              <a:cs typeface="Arial" panose="020B0604020202020204" pitchFamily="34" charset="0"/>
            </a:endParaRPr>
          </a:p>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Institute automatic referral of eligible patients to cardiac rehab</a:t>
            </a:r>
          </a:p>
          <a:p>
            <a:pPr lvl="1"/>
            <a:r>
              <a:rPr lang="en-US" sz="1600" b="1" dirty="0">
                <a:latin typeface="Arial" panose="020B0604020202020204" pitchFamily="34" charset="0"/>
                <a:cs typeface="Arial" panose="020B0604020202020204" pitchFamily="34" charset="0"/>
              </a:rPr>
              <a:t>Resource:</a:t>
            </a:r>
            <a:r>
              <a:rPr lang="en-US" sz="1600" dirty="0">
                <a:latin typeface="Arial" panose="020B0604020202020204" pitchFamily="34" charset="0"/>
                <a:cs typeface="Arial" panose="020B0604020202020204" pitchFamily="34" charset="0"/>
                <a:hlinkClick r:id="rId7"/>
              </a:rPr>
              <a:t> Increasing Cardiac Rehabilitation Participation From 20% to 70%: A Road Map From the Million Hearts Cardiac Rehabilitation Collaborative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4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001" y="289072"/>
            <a:ext cx="5915025" cy="994172"/>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Employers</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r>
              <a:rPr lang="en-US" sz="2800" b="1" dirty="0">
                <a:solidFill>
                  <a:schemeClr val="bg1"/>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827314" y="1643742"/>
            <a:ext cx="7772400" cy="4539343"/>
          </a:xfrm>
        </p:spPr>
        <p:txBody>
          <a:bodyPr>
            <a:noAutofit/>
          </a:bodyPr>
          <a:lstStyle/>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Make healthy food and beverage choices available to all employees</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3"/>
              </a:rPr>
              <a:t>HHS/GSA Health and Sustainability Guidelines for Federal Concessions and Vending Operations</a:t>
            </a:r>
            <a:endParaRPr lang="en-US" sz="1400" b="1"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4"/>
              </a:rPr>
              <a:t>Sodium Reduction Community Program Los Angeles County Department of Public Health</a:t>
            </a:r>
            <a:endParaRPr lang="en-US" sz="1400" u="sng" dirty="0">
              <a:latin typeface="Arial" panose="020B0604020202020204" pitchFamily="34" charset="0"/>
              <a:cs typeface="Arial" panose="020B0604020202020204" pitchFamily="34" charset="0"/>
            </a:endParaRPr>
          </a:p>
          <a:p>
            <a:pPr lvl="0"/>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Develop and support policies at worksites to encourage use of tobacco cessation services</a:t>
            </a:r>
            <a:r>
              <a:rPr lang="en-US" sz="1400" dirty="0">
                <a:latin typeface="Arial" panose="020B0604020202020204" pitchFamily="34" charset="0"/>
                <a:cs typeface="Arial" panose="020B0604020202020204" pitchFamily="34" charset="0"/>
              </a:rPr>
              <a:t>. </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5"/>
              </a:rPr>
              <a:t>The Community Guide: Tobacco Use and Secondhand Smoke Exposure: </a:t>
            </a:r>
            <a:r>
              <a:rPr lang="en-US" sz="1400" u="sng" dirty="0" err="1">
                <a:latin typeface="Arial" panose="020B0604020202020204" pitchFamily="34" charset="0"/>
                <a:cs typeface="Arial" panose="020B0604020202020204" pitchFamily="34" charset="0"/>
                <a:hlinkClick r:id="rId5"/>
              </a:rPr>
              <a:t>Quitline</a:t>
            </a:r>
            <a:r>
              <a:rPr lang="en-US" sz="1400" u="sng" dirty="0">
                <a:latin typeface="Arial" panose="020B0604020202020204" pitchFamily="34" charset="0"/>
                <a:cs typeface="Arial" panose="020B0604020202020204" pitchFamily="34" charset="0"/>
                <a:hlinkClick r:id="rId5"/>
              </a:rPr>
              <a:t> Interventions</a:t>
            </a:r>
            <a:endParaRPr lang="en-US" sz="1400" u="sng"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6"/>
              </a:rPr>
              <a:t>North Carolina Division of Public Health, Tobacco Prevention and Control Branch: Expanding Comprehensive Coverage for Tobacco Cessation</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Provide environmental supports for recreation or physical activity (e.g., onsite exercise facility, walking trails, bicycle racks). </a:t>
            </a:r>
          </a:p>
          <a:p>
            <a:pPr lvl="1"/>
            <a:r>
              <a:rPr lang="en-US" sz="1400" b="1" dirty="0">
                <a:latin typeface="Arial" panose="020B0604020202020204" pitchFamily="34" charset="0"/>
                <a:cs typeface="Arial" panose="020B0604020202020204" pitchFamily="34" charset="0"/>
              </a:rPr>
              <a:t>Resource: </a:t>
            </a:r>
            <a:r>
              <a:rPr lang="en-US" sz="1400" dirty="0">
                <a:latin typeface="Arial" panose="020B0604020202020204" pitchFamily="34" charset="0"/>
                <a:cs typeface="Arial" panose="020B0604020202020204" pitchFamily="34" charset="0"/>
                <a:hlinkClick r:id="rId7"/>
              </a:rPr>
              <a:t>CDC Worksite Health </a:t>
            </a:r>
            <a:r>
              <a:rPr lang="en-US" sz="1400" dirty="0" err="1">
                <a:latin typeface="Arial" panose="020B0604020202020204" pitchFamily="34" charset="0"/>
                <a:cs typeface="Arial" panose="020B0604020202020204" pitchFamily="34" charset="0"/>
                <a:hlinkClick r:id="rId7"/>
              </a:rPr>
              <a:t>ScoreCard</a:t>
            </a:r>
            <a:endParaRPr lang="en-US" sz="1400"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8"/>
              </a:rPr>
              <a:t>Bike Share Program Offers California State Employees Another Way to Be Active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6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9" y="269796"/>
            <a:ext cx="7540996" cy="994172"/>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Clinical Care Teams</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r>
              <a:rPr lang="en-US" sz="2800" b="1" dirty="0">
                <a:solidFill>
                  <a:schemeClr val="bg1"/>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587833" y="1632857"/>
            <a:ext cx="8436428" cy="4212772"/>
          </a:xfrm>
        </p:spPr>
        <p:txBody>
          <a:bodyPr>
            <a:normAutofit lnSpcReduction="10000"/>
          </a:bodyPr>
          <a:lstStyle/>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 Use standardized treatment protocols for hypertension treatment, tobacco cessation, and cholesterol management</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3"/>
              </a:rPr>
              <a:t>CDC: Million Hearts® Protocols</a:t>
            </a:r>
            <a:r>
              <a:rPr lang="en-US" sz="1400" dirty="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4"/>
              </a:rPr>
              <a:t>2014 Hypertension Control Champions: Large Health Systems</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Implement self-measured blood pressure monitoring (SMBP) interventions with clinical support</a:t>
            </a:r>
          </a:p>
          <a:p>
            <a:pPr lvl="1"/>
            <a:r>
              <a:rPr lang="en-US" sz="1400" b="1" dirty="0">
                <a:latin typeface="Arial" panose="020B0604020202020204" pitchFamily="34" charset="0"/>
                <a:cs typeface="Arial" panose="020B0604020202020204" pitchFamily="34" charset="0"/>
              </a:rPr>
              <a:t>Resource:</a:t>
            </a:r>
            <a:r>
              <a:rPr lang="en-US" sz="1400" dirty="0">
                <a:latin typeface="Arial" panose="020B0604020202020204" pitchFamily="34" charset="0"/>
                <a:cs typeface="Arial" panose="020B0604020202020204" pitchFamily="34" charset="0"/>
                <a:hlinkClick r:id="rId5"/>
              </a:rPr>
              <a:t> Million Hearts® Self-Measured Blood Pressure Monitoring: Action Steps for Clinicians</a:t>
            </a:r>
            <a:endParaRPr lang="en-US" sz="1400" u="sng"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Stories: </a:t>
            </a:r>
            <a:r>
              <a:rPr lang="en-US" sz="1400" dirty="0">
                <a:latin typeface="Arial" panose="020B0604020202020204" pitchFamily="34" charset="0"/>
                <a:cs typeface="Arial" panose="020B0604020202020204" pitchFamily="34" charset="0"/>
                <a:hlinkClick r:id="rId6"/>
              </a:rPr>
              <a:t>2013 Hypertension Control Champion: </a:t>
            </a:r>
            <a:r>
              <a:rPr lang="en-US" sz="1400" dirty="0" err="1">
                <a:latin typeface="Arial" panose="020B0604020202020204" pitchFamily="34" charset="0"/>
                <a:cs typeface="Arial" panose="020B0604020202020204" pitchFamily="34" charset="0"/>
                <a:hlinkClick r:id="rId6"/>
              </a:rPr>
              <a:t>Nilesh</a:t>
            </a:r>
            <a:r>
              <a:rPr lang="en-US" sz="1400" dirty="0">
                <a:latin typeface="Arial" panose="020B0604020202020204" pitchFamily="34" charset="0"/>
                <a:cs typeface="Arial" panose="020B0604020202020204" pitchFamily="34" charset="0"/>
                <a:hlinkClick r:id="rId6"/>
              </a:rPr>
              <a:t> V. Patel, MD</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7"/>
              </a:rPr>
              <a:t>2015 Hypertension Control Champion: Reliant Medical Group</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Improve performance on Million Hearts</a:t>
            </a:r>
            <a:r>
              <a:rPr lang="en-US" sz="1400" baseline="30000" dirty="0">
                <a:solidFill>
                  <a:srgbClr val="860037"/>
                </a:solidFill>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clinical quality measures on aspirin, BP control, cholesterol, smoking cessation, and cardiac rehab</a:t>
            </a:r>
          </a:p>
          <a:p>
            <a:pPr lvl="1">
              <a:lnSpc>
                <a:spcPct val="110000"/>
              </a:lnSpc>
              <a:spcBef>
                <a:spcPts val="0"/>
              </a:spcBef>
            </a:pPr>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8"/>
              </a:rPr>
              <a:t>Million Hearts® ABCS measures</a:t>
            </a:r>
            <a:endParaRPr lang="en-US" sz="1400" dirty="0">
              <a:latin typeface="Arial" panose="020B0604020202020204" pitchFamily="34" charset="0"/>
              <a:cs typeface="Arial" panose="020B0604020202020204" pitchFamily="34" charset="0"/>
            </a:endParaRPr>
          </a:p>
          <a:p>
            <a:pPr lvl="1">
              <a:lnSpc>
                <a:spcPct val="110000"/>
              </a:lnSpc>
              <a:spcBef>
                <a:spcPts val="0"/>
              </a:spcBef>
            </a:pPr>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9"/>
              </a:rPr>
              <a:t>Association of State and Territorial Health Officials (ASTHO) Million Hearts Minnesota</a:t>
            </a:r>
            <a:endParaRPr lang="en-US" sz="1400" u="sng"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Leverage electronic health record (EHR) systems to excel in the ABCS</a:t>
            </a:r>
          </a:p>
          <a:p>
            <a:pPr lvl="1"/>
            <a:r>
              <a:rPr lang="en-US" sz="1400" b="1" dirty="0">
                <a:latin typeface="Arial" panose="020B0604020202020204" pitchFamily="34" charset="0"/>
                <a:cs typeface="Arial" panose="020B0604020202020204" pitchFamily="34" charset="0"/>
              </a:rPr>
              <a:t>Resource: </a:t>
            </a:r>
            <a:r>
              <a:rPr lang="en-US" sz="1400" dirty="0">
                <a:latin typeface="Arial" panose="020B0604020202020204" pitchFamily="34" charset="0"/>
                <a:cs typeface="Arial" panose="020B0604020202020204" pitchFamily="34" charset="0"/>
                <a:hlinkClick r:id="rId10"/>
              </a:rPr>
              <a:t>Million Hearts® EHR Optimization Guides</a:t>
            </a:r>
            <a:endParaRPr lang="en-US" sz="1400"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11"/>
              </a:rPr>
              <a:t>Michigan Center for Effective IT Adoption</a:t>
            </a:r>
            <a:endParaRPr lang="en-US" sz="1400" dirty="0">
              <a:latin typeface="Arial" panose="020B0604020202020204" pitchFamily="34" charset="0"/>
              <a:cs typeface="Arial" panose="020B0604020202020204" pitchFamily="34" charset="0"/>
            </a:endParaRPr>
          </a:p>
          <a:p>
            <a:pPr marL="342900" lvl="1" indent="0">
              <a:lnSpc>
                <a:spcPct val="110000"/>
              </a:lnSpc>
              <a:spcBef>
                <a:spcPts val="0"/>
              </a:spcBef>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87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3974881" cy="4351338"/>
          </a:xfrm>
        </p:spPr>
        <p:txBody>
          <a:bodyPr/>
          <a:lstStyle/>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eUpdate Newsletter</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on Facebook and Twitter</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Website</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for Clinicians Microsite</a:t>
            </a:r>
          </a:p>
        </p:txBody>
      </p:sp>
      <p:sp>
        <p:nvSpPr>
          <p:cNvPr id="2" name="Title 1"/>
          <p:cNvSpPr>
            <a:spLocks noGrp="1"/>
          </p:cNvSpPr>
          <p:nvPr>
            <p:ph type="title"/>
          </p:nvPr>
        </p:nvSpPr>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Stay Connected</a:t>
            </a:r>
          </a:p>
        </p:txBody>
      </p:sp>
      <p:pic>
        <p:nvPicPr>
          <p:cNvPr id="4" name="Picture 3"/>
          <p:cNvPicPr>
            <a:picLocks noChangeAspect="1"/>
          </p:cNvPicPr>
          <p:nvPr/>
        </p:nvPicPr>
        <p:blipFill>
          <a:blip r:embed="rId3"/>
          <a:stretch>
            <a:fillRect/>
          </a:stretch>
        </p:blipFill>
        <p:spPr>
          <a:xfrm>
            <a:off x="4755356" y="1908611"/>
            <a:ext cx="2914331" cy="397478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5971699" y="3710247"/>
            <a:ext cx="2714625" cy="2867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92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Available at: https://tools.cdc.gov/medialibrary/index.asp#/microsite/id/279017"/>
          <p:cNvSpPr>
            <a:spLocks noGrp="1"/>
          </p:cNvSpPr>
          <p:nvPr>
            <p:ph sz="half" idx="2"/>
          </p:nvPr>
        </p:nvSpPr>
        <p:spPr>
          <a:xfrm>
            <a:off x="2897841" y="6285901"/>
            <a:ext cx="5516656" cy="227839"/>
          </a:xfrm>
        </p:spPr>
        <p:txBody>
          <a:bodyPr anchor="t" anchorCtr="0">
            <a:normAutofit lnSpcReduction="10000"/>
          </a:bodyPr>
          <a:lstStyle/>
          <a:p>
            <a:pPr marL="0" indent="0" defTabSz="341497">
              <a:buNone/>
              <a:defRPr sz="1800" b="0" i="0" u="none" strike="noStrike" kern="0" cap="none" spc="0" baseline="0">
                <a:solidFill>
                  <a:srgbClr val="000000"/>
                </a:solidFill>
                <a:uFillTx/>
              </a:defRPr>
            </a:pPr>
            <a:r>
              <a:rPr lang="en-US" sz="1000" kern="0" dirty="0">
                <a:solidFill>
                  <a:srgbClr val="000000"/>
                </a:solidFill>
                <a:latin typeface="Arial" panose="020B0604020202020204" pitchFamily="34" charset="0"/>
                <a:cs typeface="Arial" panose="020B0604020202020204" pitchFamily="34" charset="0"/>
              </a:rPr>
              <a:t>Available at </a:t>
            </a:r>
            <a:r>
              <a:rPr lang="en-US" sz="1000" b="1" u="sng" kern="0" dirty="0">
                <a:solidFill>
                  <a:srgbClr val="000000"/>
                </a:solidFill>
                <a:latin typeface="Arial" panose="020B0604020202020204" pitchFamily="34" charset="0"/>
                <a:cs typeface="Arial" panose="020B0604020202020204" pitchFamily="34" charset="0"/>
                <a:hlinkClick r:id="rId3"/>
              </a:rPr>
              <a:t>https://tools.cdc.gov/medialibrary/index.aspx#/microsite/id/279017</a:t>
            </a:r>
            <a:endParaRPr lang="en-US" sz="1000" b="1" kern="0" dirty="0">
              <a:solidFill>
                <a:srgbClr val="000000"/>
              </a:solidFill>
              <a:latin typeface="Arial" panose="020B0604020202020204" pitchFamily="34" charset="0"/>
              <a:cs typeface="Arial" panose="020B0604020202020204" pitchFamily="34" charset="0"/>
            </a:endParaRPr>
          </a:p>
        </p:txBody>
      </p:sp>
      <p:pic>
        <p:nvPicPr>
          <p:cNvPr id="15" name="Picture 14" descr="Million Hearts products for clinicians"/>
          <p:cNvPicPr>
            <a:picLocks noChangeAspect="1"/>
          </p:cNvPicPr>
          <p:nvPr/>
        </p:nvPicPr>
        <p:blipFill rotWithShape="1">
          <a:blip r:embed="rId4">
            <a:extLst>
              <a:ext uri="{28A0092B-C50C-407E-A947-70E740481C1C}">
                <a14:useLocalDpi xmlns:a14="http://schemas.microsoft.com/office/drawing/2010/main" val="0"/>
              </a:ext>
            </a:extLst>
          </a:blip>
          <a:srcRect l="54853" t="26274" r="5736" b="10097"/>
          <a:stretch/>
        </p:blipFill>
        <p:spPr>
          <a:xfrm>
            <a:off x="5015752" y="1801906"/>
            <a:ext cx="3603813" cy="4363570"/>
          </a:xfrm>
          <a:prstGeom prst="rect">
            <a:avLst/>
          </a:prstGeom>
        </p:spPr>
      </p:pic>
      <p:sp>
        <p:nvSpPr>
          <p:cNvPr id="3" name="Content Placeholder 2"/>
          <p:cNvSpPr>
            <a:spLocks noGrp="1"/>
          </p:cNvSpPr>
          <p:nvPr>
            <p:ph sz="half" idx="1"/>
          </p:nvPr>
        </p:nvSpPr>
        <p:spPr>
          <a:xfrm>
            <a:off x="598393" y="1674159"/>
            <a:ext cx="4504765" cy="4175312"/>
          </a:xfrm>
        </p:spPr>
        <p:txBody>
          <a:bodyPr>
            <a:normAutofit lnSpcReduction="10000"/>
          </a:bodyPr>
          <a:lstStyle/>
          <a:p>
            <a:pPr>
              <a:lnSpc>
                <a:spcPct val="100000"/>
              </a:lnSpc>
            </a:pPr>
            <a:r>
              <a:rPr lang="en-US" sz="2200" dirty="0">
                <a:latin typeface="Arial" panose="020B0604020202020204" pitchFamily="34" charset="0"/>
                <a:cs typeface="Arial" panose="020B0604020202020204" pitchFamily="34" charset="0"/>
              </a:rPr>
              <a:t>Features Million Hearts</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protocols, action guides, and other QI tools</a:t>
            </a:r>
          </a:p>
          <a:p>
            <a:pPr>
              <a:lnSpc>
                <a:spcPct val="100000"/>
              </a:lnSpc>
            </a:pPr>
            <a:r>
              <a:rPr lang="en-US" sz="2200" dirty="0">
                <a:latin typeface="Arial" panose="020B0604020202020204" pitchFamily="34" charset="0"/>
                <a:cs typeface="Arial" panose="020B0604020202020204" pitchFamily="34" charset="0"/>
              </a:rPr>
              <a:t>Syndicates </a:t>
            </a:r>
            <a:r>
              <a:rPr lang="en-US" sz="2200" b="1" dirty="0">
                <a:latin typeface="Arial" panose="020B0604020202020204" pitchFamily="34" charset="0"/>
                <a:cs typeface="Arial" panose="020B0604020202020204" pitchFamily="34" charset="0"/>
              </a:rPr>
              <a:t>LIVE</a:t>
            </a:r>
            <a:r>
              <a:rPr lang="en-US" sz="2200" dirty="0">
                <a:latin typeface="Arial" panose="020B0604020202020204" pitchFamily="34" charset="0"/>
                <a:cs typeface="Arial" panose="020B0604020202020204" pitchFamily="34" charset="0"/>
              </a:rPr>
              <a:t> Million Hearts</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on your website for your clinical audience</a:t>
            </a:r>
          </a:p>
          <a:p>
            <a:pPr>
              <a:lnSpc>
                <a:spcPct val="100000"/>
              </a:lnSpc>
            </a:pPr>
            <a:r>
              <a:rPr lang="en-US" sz="2200" dirty="0">
                <a:latin typeface="Arial" panose="020B0604020202020204" pitchFamily="34" charset="0"/>
                <a:cs typeface="Arial" panose="020B0604020202020204" pitchFamily="34" charset="0"/>
              </a:rPr>
              <a:t>Requires a small amount of HTML code—customizable by color and responsive to layouts and screen sizes</a:t>
            </a:r>
          </a:p>
          <a:p>
            <a:pPr>
              <a:lnSpc>
                <a:spcPct val="100000"/>
              </a:lnSpc>
            </a:pPr>
            <a:r>
              <a:rPr lang="en-US" sz="2200" dirty="0">
                <a:latin typeface="Arial" panose="020B0604020202020204" pitchFamily="34" charset="0"/>
                <a:cs typeface="Arial" panose="020B0604020202020204" pitchFamily="34" charset="0"/>
              </a:rPr>
              <a:t>Content is free, cleared, and continuously maintained by CDC</a:t>
            </a:r>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ea typeface="Arial"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for Clinicians Microsite </a:t>
            </a:r>
          </a:p>
        </p:txBody>
      </p:sp>
    </p:spTree>
    <p:extLst>
      <p:ext uri="{BB962C8B-B14F-4D97-AF65-F5344CB8AC3E}">
        <p14:creationId xmlns:p14="http://schemas.microsoft.com/office/powerpoint/2010/main" val="422872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422429"/>
            <a:ext cx="7433102" cy="233910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Group Interaction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01724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697794" y="3145165"/>
            <a:ext cx="7433102" cy="11695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Break</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03040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VISED_SDDH_Main_Logo_72dp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4407" y="1209676"/>
            <a:ext cx="4223656" cy="3695700"/>
          </a:xfrm>
          <a:prstGeom prst="rect">
            <a:avLst/>
          </a:prstGeom>
        </p:spPr>
      </p:pic>
      <p:sp>
        <p:nvSpPr>
          <p:cNvPr id="14" name="TextBox 13"/>
          <p:cNvSpPr txBox="1"/>
          <p:nvPr/>
        </p:nvSpPr>
        <p:spPr>
          <a:xfrm>
            <a:off x="1481079" y="5591503"/>
            <a:ext cx="6310311" cy="1000274"/>
          </a:xfrm>
          <a:prstGeom prst="rect">
            <a:avLst/>
          </a:prstGeom>
          <a:noFill/>
        </p:spPr>
        <p:txBody>
          <a:bodyPr wrap="square" rtlCol="0">
            <a:spAutoFit/>
          </a:bodyPr>
          <a:lstStyle/>
          <a:p>
            <a:pPr marL="18288"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F79646"/>
                </a:solidFill>
                <a:effectLst/>
                <a:uLnTx/>
                <a:uFillTx/>
                <a:latin typeface="Trade Gothic Next LT Pro" panose="020B0503040303020004" pitchFamily="34" charset="0"/>
                <a:ea typeface="+mn-ea"/>
                <a:cs typeface="+mn-cs"/>
              </a:rPr>
              <a:t>KILEY HUMP</a:t>
            </a:r>
            <a:r>
              <a:rPr kumimoji="0" lang="en-US" i="0" u="none" strike="noStrike" kern="1200" cap="none" spc="0" normalizeH="0" baseline="0" noProof="0" dirty="0">
                <a:ln>
                  <a:noFill/>
                </a:ln>
                <a:solidFill>
                  <a:prstClr val="black"/>
                </a:solidFill>
                <a:effectLst/>
                <a:uLnTx/>
                <a:uFillTx/>
                <a:latin typeface="Trade Gothic Next LT Pro" panose="020B0503040303020004" pitchFamily="34" charset="0"/>
                <a:ea typeface="+mn-ea"/>
                <a:cs typeface="+mn-cs"/>
              </a:rPr>
              <a:t>, ADMINISTRATOR</a:t>
            </a:r>
          </a:p>
          <a:p>
            <a:pPr marL="18288" marR="0" lvl="0" indent="0" algn="ctr" defTabSz="914400" rtl="0" eaLnBrk="1" fontAlgn="auto" latinLnBrk="0" hangingPunct="1">
              <a:lnSpc>
                <a:spcPct val="100000"/>
              </a:lnSpc>
              <a:spcBef>
                <a:spcPts val="0"/>
              </a:spcBef>
              <a:spcAft>
                <a:spcPts val="600"/>
              </a:spcAft>
              <a:buClrTx/>
              <a:buSzTx/>
              <a:buFontTx/>
              <a:buNone/>
              <a:tabLst/>
              <a:defRPr/>
            </a:pPr>
            <a:r>
              <a:rPr kumimoji="0" lang="en-US" i="0" u="none" strike="noStrike" kern="1200" cap="none" spc="0" normalizeH="0" baseline="0" noProof="0" dirty="0">
                <a:ln>
                  <a:noFill/>
                </a:ln>
                <a:solidFill>
                  <a:prstClr val="black"/>
                </a:solidFill>
                <a:effectLst/>
                <a:uLnTx/>
                <a:uFillTx/>
                <a:latin typeface="Trade Gothic Next LT Pro" panose="020B0503040303020004" pitchFamily="34" charset="0"/>
                <a:ea typeface="+mn-ea"/>
                <a:cs typeface="+mn-cs"/>
              </a:rPr>
              <a:t>OFFICE OF CHRONIC DISEASE PREVENTION AND HEALTH PROMOTION</a:t>
            </a:r>
          </a:p>
        </p:txBody>
      </p:sp>
    </p:spTree>
    <p:extLst>
      <p:ext uri="{BB962C8B-B14F-4D97-AF65-F5344CB8AC3E}">
        <p14:creationId xmlns:p14="http://schemas.microsoft.com/office/powerpoint/2010/main" val="4268951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422429"/>
            <a:ext cx="7433102" cy="1138773"/>
          </a:xfrm>
          <a:prstGeom prst="rect">
            <a:avLst/>
          </a:prstGeom>
          <a:noFill/>
        </p:spPr>
        <p:txBody>
          <a:bodyPr wrap="square" rtlCol="0">
            <a:spAutoFit/>
          </a:bodyPr>
          <a:lstStyle/>
          <a:p>
            <a:pPr algn="ctr" defTabSz="685800"/>
            <a:r>
              <a:rPr lang="en-US" sz="2400" dirty="0">
                <a:solidFill>
                  <a:prstClr val="white"/>
                </a:solidFill>
                <a:latin typeface="Arial Black" panose="020B0A04020102020204" pitchFamily="34" charset="0"/>
                <a:cs typeface="Arial" panose="020B0604020202020204" pitchFamily="34" charset="0"/>
              </a:rPr>
              <a:t>Expectations-Approach for the Day</a:t>
            </a:r>
          </a:p>
          <a:p>
            <a:pPr algn="ctr" defTabSz="685800"/>
            <a:r>
              <a:rPr lang="en-US" sz="1600" dirty="0">
                <a:solidFill>
                  <a:prstClr val="white"/>
                </a:solidFill>
                <a:latin typeface="Arial" panose="020B0604020202020204" pitchFamily="34" charset="0"/>
                <a:cs typeface="Arial" panose="020B0604020202020204" pitchFamily="34" charset="0"/>
              </a:rPr>
              <a:t>John Bartkus</a:t>
            </a:r>
            <a:r>
              <a:rPr lang="en-US" sz="1600" i="1" dirty="0">
                <a:solidFill>
                  <a:prstClr val="white"/>
                </a:solidFill>
                <a:latin typeface="Arial" panose="020B0604020202020204" pitchFamily="34" charset="0"/>
                <a:cs typeface="Arial" panose="020B0604020202020204" pitchFamily="34" charset="0"/>
              </a:rPr>
              <a:t>, Principal Program Manager, Pensivia</a:t>
            </a:r>
          </a:p>
          <a:p>
            <a:pPr algn="ctr" defTabSz="685800"/>
            <a:endParaRPr lang="en-US" sz="1400" i="1" dirty="0">
              <a:solidFill>
                <a:prstClr val="white"/>
              </a:solidFill>
              <a:latin typeface="Arial Black" panose="020B0A04020102020204" pitchFamily="34" charset="0"/>
              <a:cs typeface="Arial" panose="020B0604020202020204" pitchFamily="34" charset="0"/>
            </a:endParaRPr>
          </a:p>
          <a:p>
            <a:pPr algn="ctr" defTabSz="685800"/>
            <a:endParaRPr lang="en-US" sz="1400"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53834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p:cNvSpPr txBox="1">
            <a:spLocks/>
          </p:cNvSpPr>
          <p:nvPr/>
        </p:nvSpPr>
        <p:spPr>
          <a:xfrm>
            <a:off x="533400" y="763706"/>
            <a:ext cx="4513129" cy="782452"/>
          </a:xfrm>
          <a:prstGeom prst="rect">
            <a:avLst/>
          </a:prstGeom>
        </p:spPr>
        <p:txBody>
          <a:bodyPr vert="horz" lIns="91440" tIns="45720" rIns="91440" bIns="45720" rtlCol="0">
            <a:normAutofit fontScale="62500" lnSpcReduction="20000"/>
          </a:bodyPr>
          <a:lstStyle>
            <a:lvl1pPr marL="0" indent="0" algn="l" defTabSz="457200" rtl="0" eaLnBrk="1" latinLnBrk="0" hangingPunct="1">
              <a:spcBef>
                <a:spcPct val="20000"/>
              </a:spcBef>
              <a:buFontTx/>
              <a:buNone/>
              <a:defRPr sz="4800" b="1" i="1" kern="1200" spc="-50">
                <a:solidFill>
                  <a:schemeClr val="tx2"/>
                </a:solidFill>
                <a:latin typeface="Times New Roman"/>
                <a:ea typeface="+mn-ea"/>
                <a:cs typeface="Arial"/>
              </a:defRPr>
            </a:lvl1pPr>
            <a:lvl2pPr marL="457200" indent="0" algn="ctr" defTabSz="457200" rtl="0" eaLnBrk="1" latinLnBrk="0" hangingPunct="1">
              <a:spcBef>
                <a:spcPct val="20000"/>
              </a:spcBef>
              <a:buFontTx/>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Tx/>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Tx/>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Tx/>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4800" b="0" i="0" u="none" strike="noStrike" kern="1200" cap="all" spc="-50" normalizeH="0" baseline="0" noProof="0" dirty="0">
                <a:ln>
                  <a:noFill/>
                </a:ln>
                <a:solidFill>
                  <a:srgbClr val="EB9B22"/>
                </a:solidFill>
                <a:effectLst/>
                <a:uLnTx/>
                <a:uFillTx/>
                <a:latin typeface="Arial" panose="020B0604020202020204" pitchFamily="34" charset="0"/>
                <a:ea typeface="+mn-ea"/>
                <a:cs typeface="Arial" panose="020B0604020202020204" pitchFamily="34" charset="0"/>
              </a:rPr>
              <a:t>DOH Strategic Plan</a:t>
            </a:r>
          </a:p>
        </p:txBody>
      </p:sp>
      <p:sp>
        <p:nvSpPr>
          <p:cNvPr id="7" name="Title 2"/>
          <p:cNvSpPr txBox="1">
            <a:spLocks/>
          </p:cNvSpPr>
          <p:nvPr/>
        </p:nvSpPr>
        <p:spPr>
          <a:xfrm>
            <a:off x="4724400" y="762000"/>
            <a:ext cx="1305212" cy="5297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j-ea"/>
                <a:cs typeface="+mj-cs"/>
              </a:rPr>
              <a:t>2015-2020</a:t>
            </a:r>
          </a:p>
        </p:txBody>
      </p:sp>
      <p:sp>
        <p:nvSpPr>
          <p:cNvPr id="8" name="Text Placeholder 3"/>
          <p:cNvSpPr txBox="1">
            <a:spLocks/>
          </p:cNvSpPr>
          <p:nvPr/>
        </p:nvSpPr>
        <p:spPr>
          <a:xfrm>
            <a:off x="2789964" y="1911872"/>
            <a:ext cx="6032457" cy="372285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1800" kern="1200">
                <a:solidFill>
                  <a:schemeClr val="tx1"/>
                </a:solidFill>
                <a:latin typeface="Arial"/>
                <a:ea typeface="+mn-ea"/>
                <a:cs typeface="Arial"/>
              </a:defRPr>
            </a:lvl1pPr>
            <a:lvl2pPr marL="457200" indent="0" algn="l" defTabSz="457200" rtl="0" eaLnBrk="1" latinLnBrk="0" hangingPunct="1">
              <a:spcBef>
                <a:spcPct val="20000"/>
              </a:spcBef>
              <a:buFontTx/>
              <a:buNone/>
              <a:defRPr sz="1800" kern="1200">
                <a:solidFill>
                  <a:schemeClr val="tx1"/>
                </a:solidFill>
                <a:latin typeface="Arial"/>
                <a:ea typeface="+mn-ea"/>
                <a:cs typeface="Arial"/>
              </a:defRPr>
            </a:lvl2pPr>
            <a:lvl3pPr marL="914400" indent="0" algn="l" defTabSz="457200" rtl="0" eaLnBrk="1" latinLnBrk="0" hangingPunct="1">
              <a:spcBef>
                <a:spcPct val="20000"/>
              </a:spcBef>
              <a:buFontTx/>
              <a:buNone/>
              <a:defRPr sz="1800" kern="1200">
                <a:solidFill>
                  <a:schemeClr val="tx1"/>
                </a:solidFill>
                <a:latin typeface="Arial"/>
                <a:ea typeface="+mn-ea"/>
                <a:cs typeface="Arial"/>
              </a:defRPr>
            </a:lvl3pPr>
            <a:lvl4pPr marL="1371600" indent="0" algn="l" defTabSz="457200" rtl="0" eaLnBrk="1" latinLnBrk="0" hangingPunct="1">
              <a:spcBef>
                <a:spcPct val="20000"/>
              </a:spcBef>
              <a:buFontTx/>
              <a:buNone/>
              <a:defRPr sz="1800" kern="1200">
                <a:solidFill>
                  <a:schemeClr val="tx1"/>
                </a:solidFill>
                <a:latin typeface="Arial"/>
                <a:ea typeface="+mn-ea"/>
                <a:cs typeface="Arial"/>
              </a:defRPr>
            </a:lvl4pPr>
            <a:lvl5pPr marL="1828800" indent="0" algn="l" defTabSz="457200" rtl="0" eaLnBrk="1" latinLnBrk="0" hangingPunct="1">
              <a:spcBef>
                <a:spcPct val="20000"/>
              </a:spcBef>
              <a:buFontTx/>
              <a:buNone/>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Healthy</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People</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Healthy</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Communities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Healthy</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South Dakota</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To promote, protect and improve the health of every South Dakotan</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Serve</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with integrity</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Eliminate</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health disparities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Demonstrate</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leadership and accountability</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Focus</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on prevention and outcomes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Leverage</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partnerships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EB9B22"/>
                </a:solidFill>
                <a:effectLst/>
                <a:uLnTx/>
                <a:uFillTx/>
                <a:latin typeface="Arial"/>
                <a:ea typeface="+mn-ea"/>
                <a:cs typeface="Arial"/>
              </a:rPr>
              <a:t>Promote</a:t>
            </a:r>
            <a:r>
              <a:rPr kumimoji="0" lang="en-US" sz="1400" b="0" i="0" u="none" strike="noStrike" kern="1200" cap="none" spc="0" normalizeH="0" baseline="0" noProof="0" dirty="0">
                <a:ln>
                  <a:noFill/>
                </a:ln>
                <a:solidFill>
                  <a:srgbClr val="EB9B22"/>
                </a:solidFill>
                <a:effectLst/>
                <a:uLnTx/>
                <a:uFillTx/>
                <a:latin typeface="Arial"/>
                <a:ea typeface="+mn-ea"/>
                <a:cs typeface="Arial"/>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Arial"/>
              </a:rPr>
              <a:t>innovation</a:t>
            </a:r>
          </a:p>
        </p:txBody>
      </p:sp>
      <p:sp>
        <p:nvSpPr>
          <p:cNvPr id="9" name="TextBox 8"/>
          <p:cNvSpPr txBox="1"/>
          <p:nvPr/>
        </p:nvSpPr>
        <p:spPr>
          <a:xfrm>
            <a:off x="914400" y="1885890"/>
            <a:ext cx="13746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EB9B22"/>
                </a:solidFill>
                <a:effectLst/>
                <a:uLnTx/>
                <a:uFillTx/>
                <a:latin typeface="Arial" panose="020B0604020202020204" pitchFamily="34" charset="0"/>
                <a:ea typeface="+mn-ea"/>
                <a:cs typeface="Arial" panose="020B0604020202020204" pitchFamily="34" charset="0"/>
              </a:rPr>
              <a:t>Vision</a:t>
            </a:r>
          </a:p>
        </p:txBody>
      </p:sp>
      <p:sp>
        <p:nvSpPr>
          <p:cNvPr id="13" name="TextBox 12"/>
          <p:cNvSpPr txBox="1"/>
          <p:nvPr/>
        </p:nvSpPr>
        <p:spPr>
          <a:xfrm>
            <a:off x="914400" y="2891135"/>
            <a:ext cx="13746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EB9B22"/>
                </a:solidFill>
                <a:effectLst/>
                <a:uLnTx/>
                <a:uFillTx/>
                <a:latin typeface="Arial" panose="020B0604020202020204" pitchFamily="34" charset="0"/>
                <a:ea typeface="+mn-ea"/>
                <a:cs typeface="Arial" panose="020B0604020202020204" pitchFamily="34" charset="0"/>
              </a:rPr>
              <a:t>mission</a:t>
            </a:r>
          </a:p>
        </p:txBody>
      </p:sp>
      <p:sp>
        <p:nvSpPr>
          <p:cNvPr id="15" name="TextBox 14"/>
          <p:cNvSpPr txBox="1"/>
          <p:nvPr/>
        </p:nvSpPr>
        <p:spPr>
          <a:xfrm>
            <a:off x="914400" y="3483896"/>
            <a:ext cx="1679428" cy="554704"/>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EB9B22"/>
                </a:solidFill>
                <a:effectLst/>
                <a:uLnTx/>
                <a:uFillTx/>
                <a:latin typeface="Arial" panose="020B0604020202020204" pitchFamily="34" charset="0"/>
                <a:ea typeface="+mn-ea"/>
                <a:cs typeface="Arial" panose="020B0604020202020204" pitchFamily="34" charset="0"/>
              </a:rPr>
              <a:t>Guiding principals</a:t>
            </a:r>
          </a:p>
        </p:txBody>
      </p:sp>
      <p:pic>
        <p:nvPicPr>
          <p:cNvPr id="2" name="Picture 1"/>
          <p:cNvPicPr>
            <a:picLocks noChangeAspect="1"/>
          </p:cNvPicPr>
          <p:nvPr/>
        </p:nvPicPr>
        <p:blipFill>
          <a:blip r:embed="rId2"/>
          <a:stretch>
            <a:fillRect/>
          </a:stretch>
        </p:blipFill>
        <p:spPr>
          <a:xfrm>
            <a:off x="7467600" y="5334000"/>
            <a:ext cx="1152244" cy="1005927"/>
          </a:xfrm>
          <a:prstGeom prst="rect">
            <a:avLst/>
          </a:prstGeom>
        </p:spPr>
      </p:pic>
    </p:spTree>
    <p:extLst>
      <p:ext uri="{BB962C8B-B14F-4D97-AF65-F5344CB8AC3E}">
        <p14:creationId xmlns:p14="http://schemas.microsoft.com/office/powerpoint/2010/main" val="100072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TF_SD_RGB_7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9781" y="5084802"/>
            <a:ext cx="1733704" cy="829163"/>
          </a:xfrm>
          <a:prstGeom prst="rect">
            <a:avLst/>
          </a:prstGeom>
        </p:spPr>
      </p:pic>
      <p:pic>
        <p:nvPicPr>
          <p:cNvPr id="7" name="Picture 6" descr="SD Diabetes Program logo master CMYK.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799" y="3810436"/>
            <a:ext cx="729049" cy="1087103"/>
          </a:xfrm>
          <a:prstGeom prst="rect">
            <a:avLst/>
          </a:prstGeom>
        </p:spPr>
      </p:pic>
      <p:pic>
        <p:nvPicPr>
          <p:cNvPr id="8" name="Picture 7" descr="Heart Disease final CMYK.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559" y="3877163"/>
            <a:ext cx="1573063" cy="865759"/>
          </a:xfrm>
          <a:prstGeom prst="rect">
            <a:avLst/>
          </a:prstGeom>
        </p:spPr>
      </p:pic>
      <p:pic>
        <p:nvPicPr>
          <p:cNvPr id="9" name="Picture 8" descr="SDCR Logo_RGB.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49" y="3081251"/>
            <a:ext cx="1005586" cy="777155"/>
          </a:xfrm>
          <a:prstGeom prst="rect">
            <a:avLst/>
          </a:prstGeom>
        </p:spPr>
      </p:pic>
      <p:pic>
        <p:nvPicPr>
          <p:cNvPr id="10" name="Picture 9"/>
          <p:cNvPicPr>
            <a:picLocks noChangeAspect="1"/>
          </p:cNvPicPr>
          <p:nvPr/>
        </p:nvPicPr>
        <p:blipFill rotWithShape="1">
          <a:blip r:embed="rId6"/>
          <a:srcRect t="-1" b="37465"/>
          <a:stretch/>
        </p:blipFill>
        <p:spPr>
          <a:xfrm>
            <a:off x="3170116" y="3169481"/>
            <a:ext cx="1777729" cy="300347"/>
          </a:xfrm>
          <a:prstGeom prst="rect">
            <a:avLst/>
          </a:prstGeom>
        </p:spPr>
      </p:pic>
      <p:pic>
        <p:nvPicPr>
          <p:cNvPr id="11" name="Picture 10" descr="AWCPoster_Logo.t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8365" y="4602774"/>
            <a:ext cx="1028347" cy="1354999"/>
          </a:xfrm>
          <a:prstGeom prst="rect">
            <a:avLst/>
          </a:prstGeom>
        </p:spPr>
      </p:pic>
      <p:pic>
        <p:nvPicPr>
          <p:cNvPr id="12" name="Picture 11" descr="HSD_PrimaryLogo_RGB_72pp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4050" y="3955884"/>
            <a:ext cx="1869663" cy="708315"/>
          </a:xfrm>
          <a:prstGeom prst="rect">
            <a:avLst/>
          </a:prstGeom>
        </p:spPr>
      </p:pic>
      <p:pic>
        <p:nvPicPr>
          <p:cNvPr id="14" name="Picture 2" descr="Cancer SD">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0061" y="3096574"/>
            <a:ext cx="1655968" cy="511740"/>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1"/>
          <p:cNvSpPr txBox="1">
            <a:spLocks/>
          </p:cNvSpPr>
          <p:nvPr/>
        </p:nvSpPr>
        <p:spPr>
          <a:xfrm>
            <a:off x="533400" y="763706"/>
            <a:ext cx="6781800" cy="782452"/>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4800" b="1" i="1" kern="1200" spc="-50">
                <a:solidFill>
                  <a:schemeClr val="tx2"/>
                </a:solidFill>
                <a:latin typeface="Times New Roman"/>
                <a:ea typeface="+mn-ea"/>
                <a:cs typeface="Arial"/>
              </a:defRPr>
            </a:lvl1pPr>
            <a:lvl2pPr marL="457200" indent="0" algn="ctr" defTabSz="457200" rtl="0" eaLnBrk="1" latinLnBrk="0" hangingPunct="1">
              <a:spcBef>
                <a:spcPct val="20000"/>
              </a:spcBef>
              <a:buFontTx/>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Tx/>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Tx/>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Tx/>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3000" b="0" i="0" u="none" strike="noStrike" kern="1200" cap="all"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Good &amp; Healthy south dakota</a:t>
            </a:r>
          </a:p>
        </p:txBody>
      </p:sp>
      <p:sp>
        <p:nvSpPr>
          <p:cNvPr id="17" name="Content Placeholder 2"/>
          <p:cNvSpPr txBox="1">
            <a:spLocks/>
          </p:cNvSpPr>
          <p:nvPr/>
        </p:nvSpPr>
        <p:spPr>
          <a:xfrm>
            <a:off x="512831" y="1760527"/>
            <a:ext cx="8458201" cy="6778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 marR="0" lvl="0" indent="0" algn="l" defTabSz="914400" rtl="0" eaLnBrk="1" fontAlgn="auto" latinLnBrk="0" hangingPunct="1">
              <a:lnSpc>
                <a:spcPts val="3600"/>
              </a:lnSpc>
              <a:spcBef>
                <a:spcPct val="20000"/>
              </a:spcBef>
              <a:spcAft>
                <a:spcPts val="0"/>
              </a:spcAft>
              <a:buClrTx/>
              <a:buSzTx/>
              <a:buFont typeface="Arial" panose="020B0604020202020204" pitchFamily="34" charset="0"/>
              <a:buNone/>
              <a:tabLst/>
              <a:defRPr/>
            </a:pPr>
            <a:r>
              <a:rPr kumimoji="0" lang="en-US" sz="18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Office of Chronic Disease Prevention and Health Promotion</a:t>
            </a: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0" y="1357571"/>
            <a:ext cx="8381647" cy="377174"/>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864" y="4706326"/>
            <a:ext cx="1524432" cy="1147897"/>
          </a:xfrm>
          <a:prstGeom prst="rect">
            <a:avLst/>
          </a:prstGeom>
        </p:spPr>
      </p:pic>
      <p:sp>
        <p:nvSpPr>
          <p:cNvPr id="3" name="Rectangle 2"/>
          <p:cNvSpPr/>
          <p:nvPr/>
        </p:nvSpPr>
        <p:spPr>
          <a:xfrm>
            <a:off x="2118735" y="3810436"/>
            <a:ext cx="1940245" cy="932486"/>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9734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Cardiovascular Collaborative</a:t>
            </a:r>
          </a:p>
        </p:txBody>
      </p:sp>
      <p:sp>
        <p:nvSpPr>
          <p:cNvPr id="3" name="Content Placeholder 2"/>
          <p:cNvSpPr>
            <a:spLocks noGrp="1"/>
          </p:cNvSpPr>
          <p:nvPr>
            <p:ph idx="1"/>
          </p:nvPr>
        </p:nvSpPr>
        <p:spPr>
          <a:xfrm>
            <a:off x="3657600" y="1600200"/>
            <a:ext cx="5257800" cy="4525963"/>
          </a:xfrm>
        </p:spPr>
        <p:txBody>
          <a:bodyPr/>
          <a:lstStyle/>
          <a:p>
            <a:pPr marL="0" indent="0">
              <a:buNone/>
            </a:pPr>
            <a:r>
              <a:rPr lang="en-US" altLang="en-US" dirty="0"/>
              <a:t>A group of </a:t>
            </a:r>
            <a:r>
              <a:rPr lang="en-US" altLang="en-US" dirty="0">
                <a:solidFill>
                  <a:schemeClr val="accent3">
                    <a:lumMod val="75000"/>
                  </a:schemeClr>
                </a:solidFill>
              </a:rPr>
              <a:t>medical and public health representatives </a:t>
            </a:r>
            <a:r>
              <a:rPr lang="en-US" altLang="en-US" dirty="0"/>
              <a:t>who want to </a:t>
            </a:r>
            <a:r>
              <a:rPr lang="en-US" altLang="en-US" dirty="0">
                <a:solidFill>
                  <a:schemeClr val="accent6">
                    <a:lumMod val="75000"/>
                  </a:schemeClr>
                </a:solidFill>
              </a:rPr>
              <a:t>improve the quality of life for all South Dakotans </a:t>
            </a:r>
            <a:r>
              <a:rPr lang="en-US" altLang="en-US" dirty="0"/>
              <a:t>through </a:t>
            </a:r>
            <a:r>
              <a:rPr lang="en-US" altLang="en-US" dirty="0">
                <a:solidFill>
                  <a:schemeClr val="accent6"/>
                </a:solidFill>
              </a:rPr>
              <a:t>prevention and control of heart disease and stroke</a:t>
            </a:r>
            <a:r>
              <a:rPr lang="en-US" altLang="en-US" dirty="0"/>
              <a:t>.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35" y="1752600"/>
            <a:ext cx="29718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7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Team</a:t>
            </a:r>
          </a:p>
        </p:txBody>
      </p:sp>
      <p:sp>
        <p:nvSpPr>
          <p:cNvPr id="4" name="Content Placeholder 2"/>
          <p:cNvSpPr>
            <a:spLocks noGrp="1"/>
          </p:cNvSpPr>
          <p:nvPr>
            <p:ph idx="1"/>
          </p:nvPr>
        </p:nvSpPr>
        <p:spPr>
          <a:xfrm>
            <a:off x="1143000" y="1447800"/>
            <a:ext cx="2601912" cy="5121275"/>
          </a:xfrm>
        </p:spPr>
        <p:txBody>
          <a:bodyPr/>
          <a:lstStyle/>
          <a:p>
            <a:r>
              <a:rPr lang="en-US" altLang="en-US" sz="2800" dirty="0"/>
              <a:t>Holly Arends</a:t>
            </a:r>
          </a:p>
          <a:p>
            <a:r>
              <a:rPr lang="en-US" altLang="en-US" sz="2800" dirty="0"/>
              <a:t>Kevin Atkins </a:t>
            </a:r>
          </a:p>
          <a:p>
            <a:r>
              <a:rPr lang="en-US" altLang="en-US" sz="2800" dirty="0"/>
              <a:t>Mandi Atkins </a:t>
            </a:r>
          </a:p>
          <a:p>
            <a:r>
              <a:rPr lang="en-US" altLang="en-US" sz="2800" dirty="0"/>
              <a:t>Stacie Davis</a:t>
            </a:r>
          </a:p>
          <a:p>
            <a:r>
              <a:rPr lang="en-US" altLang="en-US" sz="2800" dirty="0"/>
              <a:t>Mark East</a:t>
            </a:r>
          </a:p>
          <a:p>
            <a:r>
              <a:rPr lang="en-US" altLang="en-US" sz="2800" dirty="0"/>
              <a:t>Colette Hesla </a:t>
            </a:r>
          </a:p>
          <a:p>
            <a:r>
              <a:rPr lang="en-US" altLang="en-US" sz="2800" dirty="0"/>
              <a:t>Katie Hill</a:t>
            </a:r>
          </a:p>
        </p:txBody>
      </p:sp>
      <p:sp>
        <p:nvSpPr>
          <p:cNvPr id="5" name="Content Placeholder 2"/>
          <p:cNvSpPr txBox="1">
            <a:spLocks/>
          </p:cNvSpPr>
          <p:nvPr/>
        </p:nvSpPr>
        <p:spPr bwMode="auto">
          <a:xfrm>
            <a:off x="4876800" y="1167649"/>
            <a:ext cx="29146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82563" indent="-182563">
              <a:lnSpc>
                <a:spcPct val="90000"/>
              </a:lnSpc>
              <a:spcBef>
                <a:spcPts val="1200"/>
              </a:spcBef>
              <a:buClr>
                <a:schemeClr val="accent1"/>
              </a:buClr>
              <a:buFont typeface="Wingdings 2" panose="05020102010507070707" pitchFamily="18" charset="2"/>
              <a:buChar char=""/>
              <a:defRPr sz="2000">
                <a:solidFill>
                  <a:srgbClr val="595959"/>
                </a:solidFill>
                <a:latin typeface="Corbel" panose="020B0503020204020204" pitchFamily="34" charset="0"/>
              </a:defRPr>
            </a:lvl1pPr>
            <a:lvl2pPr marL="685800" indent="-182563">
              <a:lnSpc>
                <a:spcPct val="90000"/>
              </a:lnSpc>
              <a:spcBef>
                <a:spcPts val="250"/>
              </a:spcBef>
              <a:spcAft>
                <a:spcPts val="250"/>
              </a:spcAft>
              <a:buClr>
                <a:schemeClr val="accent1"/>
              </a:buClr>
              <a:buFont typeface="Wingdings 2" panose="05020102010507070707" pitchFamily="18" charset="2"/>
              <a:buChar char=""/>
              <a:defRPr>
                <a:solidFill>
                  <a:srgbClr val="595959"/>
                </a:solidFill>
                <a:latin typeface="Corbel" panose="020B0503020204020204" pitchFamily="34" charset="0"/>
              </a:defRPr>
            </a:lvl2pPr>
            <a:lvl3pPr marL="1143000" indent="-182563">
              <a:lnSpc>
                <a:spcPct val="90000"/>
              </a:lnSpc>
              <a:spcBef>
                <a:spcPts val="250"/>
              </a:spcBef>
              <a:spcAft>
                <a:spcPts val="250"/>
              </a:spcAft>
              <a:buClr>
                <a:schemeClr val="accent1"/>
              </a:buClr>
              <a:buFont typeface="Wingdings 2" panose="05020102010507070707" pitchFamily="18" charset="2"/>
              <a:buChar char=""/>
              <a:defRPr sz="1600">
                <a:solidFill>
                  <a:srgbClr val="595959"/>
                </a:solidFill>
                <a:latin typeface="Corbel" panose="020B0503020204020204" pitchFamily="34" charset="0"/>
              </a:defRPr>
            </a:lvl3pPr>
            <a:lvl4pPr marL="1600200" indent="-182563">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4pPr>
            <a:lvl5pPr marL="2057400" indent="-182563">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5pPr>
            <a:lvl6pPr marL="2514600" indent="-182563" eaLnBrk="0" fontAlgn="base" hangingPunct="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6pPr>
            <a:lvl7pPr marL="2971800" indent="-182563" eaLnBrk="0" fontAlgn="base" hangingPunct="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7pPr>
            <a:lvl8pPr marL="3429000" indent="-182563" eaLnBrk="0" fontAlgn="base" hangingPunct="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8pPr>
            <a:lvl9pPr marL="3886200" indent="-182563" eaLnBrk="0" fontAlgn="base" hangingPunct="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9pPr>
          </a:lstStyle>
          <a:p>
            <a:pPr marL="182563" marR="0" lvl="0" indent="-182563" algn="l" defTabSz="914400" rtl="0" eaLnBrk="0" fontAlgn="base" latinLnBrk="0" hangingPunct="0">
              <a:lnSpc>
                <a:spcPct val="90000"/>
              </a:lnSpc>
              <a:spcBef>
                <a:spcPts val="1200"/>
              </a:spcBef>
              <a:spcAft>
                <a:spcPct val="0"/>
              </a:spcAft>
              <a:buClr>
                <a:srgbClr val="418AB3"/>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Kiley Hump</a:t>
            </a:r>
          </a:p>
          <a:p>
            <a:pPr marL="182563" marR="0" lvl="0" indent="-182563" algn="l" defTabSz="914400" rtl="0" eaLnBrk="0" fontAlgn="base" latinLnBrk="0" hangingPunct="0">
              <a:lnSpc>
                <a:spcPct val="90000"/>
              </a:lnSpc>
              <a:spcBef>
                <a:spcPts val="1200"/>
              </a:spcBef>
              <a:spcAft>
                <a:spcPct val="0"/>
              </a:spcAft>
              <a:buClr>
                <a:srgbClr val="418AB3"/>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Amanda Keefe  </a:t>
            </a:r>
          </a:p>
          <a:p>
            <a:pPr marL="182563" marR="0" lvl="0" indent="-182563" algn="l" defTabSz="914400" rtl="0" eaLnBrk="0" fontAlgn="base" latinLnBrk="0" hangingPunct="0">
              <a:lnSpc>
                <a:spcPct val="90000"/>
              </a:lnSpc>
              <a:spcBef>
                <a:spcPts val="1200"/>
              </a:spcBef>
              <a:spcAft>
                <a:spcPct val="0"/>
              </a:spcAft>
              <a:buClr>
                <a:srgbClr val="418AB3"/>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Marty Link </a:t>
            </a:r>
          </a:p>
          <a:p>
            <a:pPr marL="182563" marR="0" lvl="0" indent="-182563" algn="l" defTabSz="914400" rtl="0" eaLnBrk="0" fontAlgn="base" latinLnBrk="0" hangingPunct="0">
              <a:lnSpc>
                <a:spcPct val="90000"/>
              </a:lnSpc>
              <a:spcBef>
                <a:spcPts val="1200"/>
              </a:spcBef>
              <a:spcAft>
                <a:spcPct val="0"/>
              </a:spcAft>
              <a:buClr>
                <a:srgbClr val="418AB3"/>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Mary Michaels</a:t>
            </a:r>
          </a:p>
          <a:p>
            <a:pPr marL="182563" marR="0" lvl="0" indent="-182563" algn="l" defTabSz="914400" rtl="0" eaLnBrk="0" fontAlgn="base" latinLnBrk="0" hangingPunct="0">
              <a:lnSpc>
                <a:spcPct val="90000"/>
              </a:lnSpc>
              <a:spcBef>
                <a:spcPts val="1200"/>
              </a:spcBef>
              <a:spcAft>
                <a:spcPct val="0"/>
              </a:spcAft>
              <a:buClr>
                <a:srgbClr val="418AB3"/>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Ashley Miller</a:t>
            </a:r>
          </a:p>
          <a:p>
            <a:pPr marL="182563" marR="0" lvl="0" indent="-182563" algn="l" defTabSz="914400" rtl="0" eaLnBrk="0" fontAlgn="base" latinLnBrk="0" hangingPunct="0">
              <a:lnSpc>
                <a:spcPct val="90000"/>
              </a:lnSpc>
              <a:spcBef>
                <a:spcPts val="1200"/>
              </a:spcBef>
              <a:spcAft>
                <a:spcPct val="0"/>
              </a:spcAft>
              <a:buClr>
                <a:srgbClr val="418AB3"/>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Megan Myers </a:t>
            </a:r>
          </a:p>
        </p:txBody>
      </p:sp>
      <p:sp>
        <p:nvSpPr>
          <p:cNvPr id="3" name="TextBox 2"/>
          <p:cNvSpPr txBox="1"/>
          <p:nvPr/>
        </p:nvSpPr>
        <p:spPr>
          <a:xfrm>
            <a:off x="838200" y="5589015"/>
            <a:ext cx="7543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*Have a conference call quarterly</a:t>
            </a:r>
          </a:p>
        </p:txBody>
      </p:sp>
    </p:spTree>
    <p:extLst>
      <p:ext uri="{BB962C8B-B14F-4D97-AF65-F5344CB8AC3E}">
        <p14:creationId xmlns:p14="http://schemas.microsoft.com/office/powerpoint/2010/main" val="100248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Planning Process</a:t>
            </a:r>
          </a:p>
        </p:txBody>
      </p:sp>
      <p:sp>
        <p:nvSpPr>
          <p:cNvPr id="6" name="Rounded Rectangle 4"/>
          <p:cNvSpPr/>
          <p:nvPr/>
        </p:nvSpPr>
        <p:spPr>
          <a:xfrm rot="16200000">
            <a:off x="2376964" y="2923036"/>
            <a:ext cx="2807335" cy="395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75438" rIns="97790" bIns="0" numCol="1" spcCol="1270" anchor="t" anchorCtr="0">
            <a:noAutofit/>
          </a:bodyPr>
          <a:lstStyle/>
          <a:p>
            <a:pPr marL="0" marR="0" lvl="0" indent="0" algn="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 name="Group 4"/>
          <p:cNvGrpSpPr>
            <a:grpSpLocks/>
          </p:cNvGrpSpPr>
          <p:nvPr/>
        </p:nvGrpSpPr>
        <p:grpSpPr bwMode="auto">
          <a:xfrm>
            <a:off x="515552" y="1295400"/>
            <a:ext cx="8128000" cy="5094287"/>
            <a:chOff x="3602008" y="305858"/>
            <a:chExt cx="8128000" cy="5094277"/>
          </a:xfrm>
        </p:grpSpPr>
        <p:graphicFrame>
          <p:nvGraphicFramePr>
            <p:cNvPr id="8" name="Diagram 7"/>
            <p:cNvGraphicFramePr/>
            <p:nvPr/>
          </p:nvGraphicFramePr>
          <p:xfrm>
            <a:off x="3602008" y="305858"/>
            <a:ext cx="8128000" cy="509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5" descr="http://www.optimizeguide.com/wp-content/uploads/2016/05/inter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392" y="3084386"/>
              <a:ext cx="1744962" cy="1352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ttp://elauwit.com/wp-content/uploads/2016/05/surve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2193" y="3285197"/>
              <a:ext cx="1715612" cy="114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9">
              <a:extLst>
                <a:ext uri="{28A0092B-C50C-407E-A947-70E740481C1C}">
                  <a14:useLocalDpi xmlns:a14="http://schemas.microsoft.com/office/drawing/2010/main" val="0"/>
                </a:ext>
              </a:extLst>
            </a:blip>
            <a:srcRect l="25040" r="26601"/>
            <a:stretch>
              <a:fillRect/>
            </a:stretch>
          </p:blipFill>
          <p:spPr bwMode="auto">
            <a:xfrm>
              <a:off x="8057070" y="3198176"/>
              <a:ext cx="1289532" cy="111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10">
              <a:extLst>
                <a:ext uri="{28A0092B-C50C-407E-A947-70E740481C1C}">
                  <a14:useLocalDpi xmlns:a14="http://schemas.microsoft.com/office/drawing/2010/main" val="0"/>
                </a:ext>
              </a:extLst>
            </a:blip>
            <a:srcRect l="12225" t="20132" r="16415" b="1569"/>
            <a:stretch>
              <a:fillRect/>
            </a:stretch>
          </p:blipFill>
          <p:spPr bwMode="auto">
            <a:xfrm>
              <a:off x="9937993" y="3288974"/>
              <a:ext cx="1621767" cy="114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354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B04F4-EE6A-4B8E-8A1A-7B7F5F010EEB}"/>
              </a:ext>
            </a:extLst>
          </p:cNvPr>
          <p:cNvPicPr>
            <a:picLocks noChangeAspect="1"/>
          </p:cNvPicPr>
          <p:nvPr/>
        </p:nvPicPr>
        <p:blipFill>
          <a:blip r:embed="rId2"/>
          <a:stretch>
            <a:fillRect/>
          </a:stretch>
        </p:blipFill>
        <p:spPr>
          <a:xfrm>
            <a:off x="0" y="236682"/>
            <a:ext cx="9144000" cy="6472868"/>
          </a:xfrm>
          <a:prstGeom prst="rect">
            <a:avLst/>
          </a:prstGeom>
        </p:spPr>
      </p:pic>
    </p:spTree>
    <p:extLst>
      <p:ext uri="{BB962C8B-B14F-4D97-AF65-F5344CB8AC3E}">
        <p14:creationId xmlns:p14="http://schemas.microsoft.com/office/powerpoint/2010/main" val="357938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Year 1 Implementation</a:t>
            </a:r>
          </a:p>
        </p:txBody>
      </p:sp>
      <p:sp>
        <p:nvSpPr>
          <p:cNvPr id="3" name="Content Placeholder 2"/>
          <p:cNvSpPr>
            <a:spLocks noGrp="1"/>
          </p:cNvSpPr>
          <p:nvPr>
            <p:ph idx="1"/>
          </p:nvPr>
        </p:nvSpPr>
        <p:spPr>
          <a:xfrm>
            <a:off x="304800" y="1600200"/>
            <a:ext cx="8534400" cy="4525963"/>
          </a:xfrm>
        </p:spPr>
        <p:txBody>
          <a:bodyPr>
            <a:normAutofit lnSpcReduction="10000"/>
          </a:bodyPr>
          <a:lstStyle/>
          <a:p>
            <a:r>
              <a:rPr lang="en-US" dirty="0"/>
              <a:t>In-person Action Planning meeting March 2017</a:t>
            </a:r>
          </a:p>
          <a:p>
            <a:pPr marL="0" indent="0">
              <a:buNone/>
            </a:pPr>
            <a:endParaRPr lang="en-US" dirty="0"/>
          </a:p>
          <a:p>
            <a:r>
              <a:rPr lang="en-US" dirty="0"/>
              <a:t>Selected Year 1 Priority Strategy in each goal area</a:t>
            </a:r>
          </a:p>
          <a:p>
            <a:pPr marL="0" indent="0">
              <a:buNone/>
            </a:pPr>
            <a:endParaRPr lang="en-US" dirty="0"/>
          </a:p>
          <a:p>
            <a:r>
              <a:rPr lang="en-US" dirty="0"/>
              <a:t>Workgroup calls </a:t>
            </a:r>
          </a:p>
          <a:p>
            <a:pPr marL="0" indent="0">
              <a:buNone/>
            </a:pPr>
            <a:endParaRPr lang="en-US" dirty="0"/>
          </a:p>
          <a:p>
            <a:r>
              <a:rPr lang="en-US" dirty="0"/>
              <a:t>Advancing Million Hearts Conference</a:t>
            </a:r>
          </a:p>
        </p:txBody>
      </p:sp>
    </p:spTree>
    <p:extLst>
      <p:ext uri="{BB962C8B-B14F-4D97-AF65-F5344CB8AC3E}">
        <p14:creationId xmlns:p14="http://schemas.microsoft.com/office/powerpoint/2010/main" val="239025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422429"/>
            <a:ext cx="7433102" cy="233910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Group Interaction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02635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990600" y="3193117"/>
            <a:ext cx="5105400" cy="1752600"/>
          </a:xfrm>
        </p:spPr>
        <p:txBody>
          <a:bodyPr anchor="b">
            <a:normAutofit fontScale="92500" lnSpcReduction="10000"/>
          </a:bodyPr>
          <a:lstStyle/>
          <a:p>
            <a:pPr marL="0" indent="0">
              <a:buNone/>
            </a:pPr>
            <a:endParaRPr lang="en-US" sz="2000" dirty="0"/>
          </a:p>
          <a:p>
            <a:pPr marL="0" indent="0">
              <a:buNone/>
            </a:pPr>
            <a:endParaRPr lang="en-US" sz="2000" dirty="0"/>
          </a:p>
          <a:p>
            <a:pPr marL="0" indent="0">
              <a:buNone/>
            </a:pPr>
            <a:endParaRPr lang="en-US" sz="2000" dirty="0"/>
          </a:p>
          <a:p>
            <a:pPr marL="0" indent="0">
              <a:buNone/>
            </a:pPr>
            <a:r>
              <a:rPr lang="en-US" sz="2400" b="1" dirty="0"/>
              <a:t>Holly </a:t>
            </a:r>
            <a:r>
              <a:rPr lang="en-US" sz="2400" b="1" dirty="0" err="1"/>
              <a:t>Arends</a:t>
            </a:r>
            <a:r>
              <a:rPr lang="en-US" sz="2400" dirty="0"/>
              <a:t>, Program Manager</a:t>
            </a:r>
          </a:p>
          <a:p>
            <a:pPr marL="0" indent="0">
              <a:buNone/>
            </a:pPr>
            <a:r>
              <a:rPr lang="en-US" sz="2400" dirty="0"/>
              <a:t>South Dakota Foundation for Medical Care</a:t>
            </a:r>
          </a:p>
        </p:txBody>
      </p:sp>
      <p:sp>
        <p:nvSpPr>
          <p:cNvPr id="4" name="Rectangle 3">
            <a:extLst>
              <a:ext uri="{FF2B5EF4-FFF2-40B4-BE49-F238E27FC236}">
                <a16:creationId xmlns:a16="http://schemas.microsoft.com/office/drawing/2014/main" id="{2B8D238B-56A5-454F-9C8D-44082B4E6B32}"/>
              </a:ext>
            </a:extLst>
          </p:cNvPr>
          <p:cNvSpPr/>
          <p:nvPr/>
        </p:nvSpPr>
        <p:spPr>
          <a:xfrm>
            <a:off x="990600" y="788359"/>
            <a:ext cx="4572000" cy="1938992"/>
          </a:xfrm>
          <a:prstGeom prst="rect">
            <a:avLst/>
          </a:prstGeom>
        </p:spPr>
        <p:txBody>
          <a:bodyPr>
            <a:spAutoFit/>
          </a:bodyPr>
          <a:lstStyle/>
          <a:p>
            <a:r>
              <a:rPr lang="en-US" sz="4000" b="1" dirty="0">
                <a:solidFill>
                  <a:prstClr val="black"/>
                </a:solidFill>
                <a:latin typeface="Corbel" panose="020B0503020204020204" pitchFamily="34" charset="0"/>
                <a:ea typeface="+mj-ea"/>
                <a:cs typeface="+mj-cs"/>
              </a:rPr>
              <a:t>Improving Cardiac Care- the Great Plains States</a:t>
            </a:r>
            <a:endParaRPr lang="en-US" dirty="0"/>
          </a:p>
        </p:txBody>
      </p:sp>
    </p:spTree>
    <p:extLst>
      <p:ext uri="{BB962C8B-B14F-4D97-AF65-F5344CB8AC3E}">
        <p14:creationId xmlns:p14="http://schemas.microsoft.com/office/powerpoint/2010/main" val="704107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Great Plains Quality Innovation Network (GPQIN)</a:t>
            </a:r>
          </a:p>
        </p:txBody>
      </p:sp>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06644" y="1994595"/>
            <a:ext cx="3139712" cy="3737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sz="half" idx="2"/>
          </p:nvPr>
        </p:nvSpPr>
        <p:spPr/>
        <p:txBody>
          <a:bodyPr>
            <a:normAutofit fontScale="77500" lnSpcReduction="20000"/>
          </a:bodyPr>
          <a:lstStyle/>
          <a:p>
            <a:r>
              <a:rPr lang="en-US" dirty="0"/>
              <a:t>Antibiotic Stewardship</a:t>
            </a:r>
          </a:p>
          <a:p>
            <a:r>
              <a:rPr lang="en-US" dirty="0"/>
              <a:t>Cancer Prevention</a:t>
            </a:r>
          </a:p>
          <a:p>
            <a:r>
              <a:rPr lang="en-US" dirty="0"/>
              <a:t>Cardiac Health</a:t>
            </a:r>
          </a:p>
          <a:p>
            <a:r>
              <a:rPr lang="en-US" dirty="0"/>
              <a:t>Care Coordination</a:t>
            </a:r>
          </a:p>
          <a:p>
            <a:r>
              <a:rPr lang="en-US" dirty="0"/>
              <a:t>Diabetes Care</a:t>
            </a:r>
          </a:p>
          <a:p>
            <a:r>
              <a:rPr lang="en-US" dirty="0"/>
              <a:t>Healthcare Infections</a:t>
            </a:r>
          </a:p>
          <a:p>
            <a:r>
              <a:rPr lang="en-US" dirty="0"/>
              <a:t>Immunizations</a:t>
            </a:r>
          </a:p>
          <a:p>
            <a:r>
              <a:rPr lang="en-US" dirty="0"/>
              <a:t>Medication Safety</a:t>
            </a:r>
          </a:p>
          <a:p>
            <a:r>
              <a:rPr lang="en-US" dirty="0"/>
              <a:t>Nursing Home Care</a:t>
            </a:r>
          </a:p>
          <a:p>
            <a:r>
              <a:rPr lang="en-US" dirty="0"/>
              <a:t>Quality Payment Program</a:t>
            </a:r>
          </a:p>
          <a:p>
            <a:r>
              <a:rPr lang="en-US" dirty="0"/>
              <a:t>Transforming Clinical Practice</a:t>
            </a:r>
          </a:p>
          <a:p>
            <a:r>
              <a:rPr lang="en-US" dirty="0"/>
              <a:t>Colorectal Cancer Screening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3E42-3539-4B49-9EFC-0184556DF7A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561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5"/>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2969847"/>
            <a:ext cx="7433102" cy="2523768"/>
          </a:xfrm>
          <a:prstGeom prst="rect">
            <a:avLst/>
          </a:prstGeom>
          <a:noFill/>
        </p:spPr>
        <p:txBody>
          <a:bodyPr wrap="square" rtlCol="0">
            <a:spAutoFit/>
          </a:bodyPr>
          <a:lstStyle/>
          <a:p>
            <a:pPr lvl="0" algn="ctr" defTabSz="685800"/>
            <a:r>
              <a:rPr lang="en-US" sz="2400" dirty="0">
                <a:solidFill>
                  <a:prstClr val="white"/>
                </a:solidFill>
                <a:latin typeface="Arial Black" panose="020B0A04020102020204" pitchFamily="34" charset="0"/>
                <a:cs typeface="Arial" panose="020B0604020202020204" pitchFamily="34" charset="0"/>
              </a:rPr>
              <a:t>Introductions: </a:t>
            </a:r>
          </a:p>
          <a:p>
            <a:pPr marL="457200" lvl="0" indent="-457200" defTabSz="685800">
              <a:buFont typeface="+mj-lt"/>
              <a:buAutoNum type="arabicPeriod"/>
            </a:pPr>
            <a:r>
              <a:rPr lang="en-US" sz="2400" b="1" dirty="0">
                <a:solidFill>
                  <a:prstClr val="white"/>
                </a:solidFill>
                <a:latin typeface="Arial" panose="020B0604020202020204" pitchFamily="34" charset="0"/>
                <a:cs typeface="Arial" panose="020B0604020202020204" pitchFamily="34" charset="0"/>
              </a:rPr>
              <a:t>Name</a:t>
            </a:r>
          </a:p>
          <a:p>
            <a:pPr marL="457200" lvl="0" indent="-457200" defTabSz="685800">
              <a:buFont typeface="+mj-lt"/>
              <a:buAutoNum type="arabicPeriod"/>
            </a:pPr>
            <a:r>
              <a:rPr lang="en-US" sz="2400" b="1" dirty="0">
                <a:solidFill>
                  <a:prstClr val="white"/>
                </a:solidFill>
                <a:latin typeface="Arial" panose="020B0604020202020204" pitchFamily="34" charset="0"/>
                <a:cs typeface="Arial" panose="020B0604020202020204" pitchFamily="34" charset="0"/>
              </a:rPr>
              <a:t>Organization</a:t>
            </a:r>
          </a:p>
          <a:p>
            <a:pPr marL="457200" lvl="0" indent="-457200" defTabSz="685800">
              <a:buFont typeface="+mj-lt"/>
              <a:buAutoNum type="arabicPeriod"/>
            </a:pPr>
            <a:r>
              <a:rPr lang="en-US" sz="2400" b="1" dirty="0">
                <a:solidFill>
                  <a:prstClr val="white"/>
                </a:solidFill>
                <a:latin typeface="Arial" panose="020B0604020202020204" pitchFamily="34" charset="0"/>
                <a:cs typeface="Arial" panose="020B0604020202020204" pitchFamily="34" charset="0"/>
              </a:rPr>
              <a:t>What excites you about your role </a:t>
            </a:r>
            <a:br>
              <a:rPr lang="en-US" sz="2400" b="1" dirty="0">
                <a:solidFill>
                  <a:prstClr val="white"/>
                </a:solidFill>
                <a:latin typeface="Arial" panose="020B0604020202020204" pitchFamily="34" charset="0"/>
                <a:cs typeface="Arial" panose="020B0604020202020204" pitchFamily="34" charset="0"/>
              </a:rPr>
            </a:br>
            <a:r>
              <a:rPr lang="en-US" sz="2400" b="1" dirty="0">
                <a:solidFill>
                  <a:prstClr val="white"/>
                </a:solidFill>
                <a:latin typeface="Arial" panose="020B0604020202020204" pitchFamily="34" charset="0"/>
                <a:cs typeface="Arial" panose="020B0604020202020204" pitchFamily="34" charset="0"/>
              </a:rPr>
              <a:t>in heart disease and stroke prevention?</a:t>
            </a:r>
            <a:br>
              <a:rPr lang="en-US" sz="2400" b="1" dirty="0">
                <a:solidFill>
                  <a:prstClr val="white"/>
                </a:solidFill>
                <a:latin typeface="Arial" panose="020B0604020202020204" pitchFamily="34" charset="0"/>
                <a:cs typeface="Arial" panose="020B0604020202020204" pitchFamily="34" charset="0"/>
              </a:rPr>
            </a:br>
            <a:r>
              <a:rPr lang="en-US" sz="2400" i="1" dirty="0">
                <a:solidFill>
                  <a:prstClr val="white"/>
                </a:solidFill>
                <a:latin typeface="Arial" panose="020B0604020202020204" pitchFamily="34" charset="0"/>
                <a:cs typeface="Arial" panose="020B0604020202020204" pitchFamily="34" charset="0"/>
              </a:rPr>
              <a:t>(one sentence)</a:t>
            </a:r>
          </a:p>
          <a:p>
            <a:pPr algn="ctr" defTabSz="685800"/>
            <a:endParaRPr lang="en-US" sz="1400"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25347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Triple AIM Approach to Clinical Quality</a:t>
            </a:r>
          </a:p>
        </p:txBody>
      </p:sp>
      <p:sp>
        <p:nvSpPr>
          <p:cNvPr id="12" name="Content Placeholder 11"/>
          <p:cNvSpPr>
            <a:spLocks noGrp="1"/>
          </p:cNvSpPr>
          <p:nvPr>
            <p:ph sz="half" idx="2"/>
          </p:nvPr>
        </p:nvSpPr>
        <p:spPr/>
        <p:txBody>
          <a:bodyPr/>
          <a:lstStyle/>
          <a:p>
            <a:pPr marL="0" indent="0">
              <a:buNone/>
            </a:pPr>
            <a:r>
              <a:rPr lang="en-US" b="1" dirty="0">
                <a:solidFill>
                  <a:schemeClr val="accent2"/>
                </a:solidFill>
              </a:rPr>
              <a:t>Foundation Principles:</a:t>
            </a:r>
          </a:p>
          <a:p>
            <a:r>
              <a:rPr lang="en-US" dirty="0"/>
              <a:t>Enable innovation</a:t>
            </a:r>
          </a:p>
          <a:p>
            <a:r>
              <a:rPr lang="en-US" dirty="0"/>
              <a:t>Foster learning organizations</a:t>
            </a:r>
          </a:p>
          <a:p>
            <a:r>
              <a:rPr lang="en-US" dirty="0"/>
              <a:t>Eliminate disparities</a:t>
            </a:r>
          </a:p>
          <a:p>
            <a:r>
              <a:rPr lang="en-US" dirty="0"/>
              <a:t>Strengthen infrastructure and data systems</a:t>
            </a:r>
          </a:p>
        </p:txBody>
      </p:sp>
      <p:grpSp>
        <p:nvGrpSpPr>
          <p:cNvPr id="13" name="Group 12"/>
          <p:cNvGrpSpPr/>
          <p:nvPr/>
        </p:nvGrpSpPr>
        <p:grpSpPr>
          <a:xfrm>
            <a:off x="533400" y="1828799"/>
            <a:ext cx="3733800" cy="3790066"/>
            <a:chOff x="-2505643" y="3963739"/>
            <a:chExt cx="3733800" cy="3790066"/>
          </a:xfrm>
        </p:grpSpPr>
        <p:sp>
          <p:nvSpPr>
            <p:cNvPr id="14" name="Freeform 13"/>
            <p:cNvSpPr/>
            <p:nvPr/>
          </p:nvSpPr>
          <p:spPr>
            <a:xfrm>
              <a:off x="-1743643" y="3988068"/>
              <a:ext cx="2971800" cy="1143000"/>
            </a:xfrm>
            <a:custGeom>
              <a:avLst/>
              <a:gdLst>
                <a:gd name="connsiteX0" fmla="*/ 192435 w 1154588"/>
                <a:gd name="connsiteY0" fmla="*/ 0 h 2373669"/>
                <a:gd name="connsiteX1" fmla="*/ 962153 w 1154588"/>
                <a:gd name="connsiteY1" fmla="*/ 0 h 2373669"/>
                <a:gd name="connsiteX2" fmla="*/ 1154588 w 1154588"/>
                <a:gd name="connsiteY2" fmla="*/ 192435 h 2373669"/>
                <a:gd name="connsiteX3" fmla="*/ 1154588 w 1154588"/>
                <a:gd name="connsiteY3" fmla="*/ 2373669 h 2373669"/>
                <a:gd name="connsiteX4" fmla="*/ 1154588 w 1154588"/>
                <a:gd name="connsiteY4" fmla="*/ 2373669 h 2373669"/>
                <a:gd name="connsiteX5" fmla="*/ 0 w 1154588"/>
                <a:gd name="connsiteY5" fmla="*/ 2373669 h 2373669"/>
                <a:gd name="connsiteX6" fmla="*/ 0 w 1154588"/>
                <a:gd name="connsiteY6" fmla="*/ 2373669 h 2373669"/>
                <a:gd name="connsiteX7" fmla="*/ 0 w 1154588"/>
                <a:gd name="connsiteY7" fmla="*/ 192435 h 2373669"/>
                <a:gd name="connsiteX8" fmla="*/ 192435 w 1154588"/>
                <a:gd name="connsiteY8" fmla="*/ 0 h 237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88" h="2373669">
                  <a:moveTo>
                    <a:pt x="1154588" y="395620"/>
                  </a:moveTo>
                  <a:lnTo>
                    <a:pt x="1154588" y="1978049"/>
                  </a:lnTo>
                  <a:cubicBezTo>
                    <a:pt x="1154588" y="2196544"/>
                    <a:pt x="1112680" y="2373668"/>
                    <a:pt x="1060985" y="2373668"/>
                  </a:cubicBezTo>
                  <a:lnTo>
                    <a:pt x="0" y="2373668"/>
                  </a:lnTo>
                  <a:lnTo>
                    <a:pt x="0" y="2373668"/>
                  </a:lnTo>
                  <a:lnTo>
                    <a:pt x="0" y="1"/>
                  </a:lnTo>
                  <a:lnTo>
                    <a:pt x="0" y="1"/>
                  </a:lnTo>
                  <a:lnTo>
                    <a:pt x="1060985" y="1"/>
                  </a:lnTo>
                  <a:cubicBezTo>
                    <a:pt x="1112680" y="1"/>
                    <a:pt x="1154588" y="177125"/>
                    <a:pt x="1154588" y="395620"/>
                  </a:cubicBezTo>
                  <a:close/>
                </a:path>
              </a:pathLst>
            </a:custGeom>
            <a:solidFill>
              <a:schemeClr val="accent3">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0187" rIns="304012" bIns="180188"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Better Health</a:t>
              </a:r>
            </a:p>
          </p:txBody>
        </p:sp>
        <p:sp>
          <p:nvSpPr>
            <p:cNvPr id="15" name="Freeform 14"/>
            <p:cNvSpPr/>
            <p:nvPr/>
          </p:nvSpPr>
          <p:spPr>
            <a:xfrm>
              <a:off x="-2505643" y="3963739"/>
              <a:ext cx="685800" cy="1216152"/>
            </a:xfrm>
            <a:custGeom>
              <a:avLst/>
              <a:gdLst>
                <a:gd name="connsiteX0" fmla="*/ 0 w 1371600"/>
                <a:gd name="connsiteY0" fmla="*/ 0 h 1203245"/>
                <a:gd name="connsiteX1" fmla="*/ 1371600 w 1371600"/>
                <a:gd name="connsiteY1" fmla="*/ 0 h 1203245"/>
                <a:gd name="connsiteX2" fmla="*/ 1371600 w 1371600"/>
                <a:gd name="connsiteY2" fmla="*/ 1203245 h 1203245"/>
                <a:gd name="connsiteX3" fmla="*/ 0 w 1371600"/>
                <a:gd name="connsiteY3" fmla="*/ 1203245 h 1203245"/>
                <a:gd name="connsiteX4" fmla="*/ 0 w 1371600"/>
                <a:gd name="connsiteY4" fmla="*/ 0 h 120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203245">
                  <a:moveTo>
                    <a:pt x="0" y="0"/>
                  </a:moveTo>
                  <a:lnTo>
                    <a:pt x="1371600" y="0"/>
                  </a:lnTo>
                  <a:lnTo>
                    <a:pt x="1371600" y="1203245"/>
                  </a:lnTo>
                  <a:lnTo>
                    <a:pt x="0" y="1203245"/>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7650" tIns="123825" rIns="247650" bIns="12382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15"/>
            <p:cNvSpPr/>
            <p:nvPr/>
          </p:nvSpPr>
          <p:spPr>
            <a:xfrm>
              <a:off x="-1743643" y="5257798"/>
              <a:ext cx="2971800" cy="1143000"/>
            </a:xfrm>
            <a:custGeom>
              <a:avLst/>
              <a:gdLst>
                <a:gd name="connsiteX0" fmla="*/ 192185 w 1153084"/>
                <a:gd name="connsiteY0" fmla="*/ 0 h 2382384"/>
                <a:gd name="connsiteX1" fmla="*/ 960899 w 1153084"/>
                <a:gd name="connsiteY1" fmla="*/ 0 h 2382384"/>
                <a:gd name="connsiteX2" fmla="*/ 1153084 w 1153084"/>
                <a:gd name="connsiteY2" fmla="*/ 192185 h 2382384"/>
                <a:gd name="connsiteX3" fmla="*/ 1153084 w 1153084"/>
                <a:gd name="connsiteY3" fmla="*/ 2382384 h 2382384"/>
                <a:gd name="connsiteX4" fmla="*/ 1153084 w 1153084"/>
                <a:gd name="connsiteY4" fmla="*/ 2382384 h 2382384"/>
                <a:gd name="connsiteX5" fmla="*/ 0 w 1153084"/>
                <a:gd name="connsiteY5" fmla="*/ 2382384 h 2382384"/>
                <a:gd name="connsiteX6" fmla="*/ 0 w 1153084"/>
                <a:gd name="connsiteY6" fmla="*/ 2382384 h 2382384"/>
                <a:gd name="connsiteX7" fmla="*/ 0 w 1153084"/>
                <a:gd name="connsiteY7" fmla="*/ 192185 h 2382384"/>
                <a:gd name="connsiteX8" fmla="*/ 192185 w 1153084"/>
                <a:gd name="connsiteY8" fmla="*/ 0 h 23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84" h="2382384">
                  <a:moveTo>
                    <a:pt x="1153084" y="397074"/>
                  </a:moveTo>
                  <a:lnTo>
                    <a:pt x="1153084" y="1985310"/>
                  </a:lnTo>
                  <a:cubicBezTo>
                    <a:pt x="1153084" y="2204608"/>
                    <a:pt x="1111438" y="2382383"/>
                    <a:pt x="1060066" y="2382383"/>
                  </a:cubicBezTo>
                  <a:lnTo>
                    <a:pt x="0" y="2382383"/>
                  </a:lnTo>
                  <a:lnTo>
                    <a:pt x="0" y="2382383"/>
                  </a:lnTo>
                  <a:lnTo>
                    <a:pt x="0" y="1"/>
                  </a:lnTo>
                  <a:lnTo>
                    <a:pt x="0" y="1"/>
                  </a:lnTo>
                  <a:lnTo>
                    <a:pt x="1060066" y="1"/>
                  </a:lnTo>
                  <a:cubicBezTo>
                    <a:pt x="1111438" y="1"/>
                    <a:pt x="1153084" y="177776"/>
                    <a:pt x="1153084" y="397074"/>
                  </a:cubicBezTo>
                  <a:close/>
                </a:path>
              </a:pathLst>
            </a:custGeom>
            <a:solidFill>
              <a:schemeClr val="accent3">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0114" rIns="303938" bIns="180114"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Better Care</a:t>
              </a:r>
            </a:p>
          </p:txBody>
        </p:sp>
        <p:sp>
          <p:nvSpPr>
            <p:cNvPr id="17" name="Freeform 16"/>
            <p:cNvSpPr/>
            <p:nvPr/>
          </p:nvSpPr>
          <p:spPr>
            <a:xfrm>
              <a:off x="-2505643" y="5244004"/>
              <a:ext cx="685800" cy="1216631"/>
            </a:xfrm>
            <a:custGeom>
              <a:avLst/>
              <a:gdLst>
                <a:gd name="connsiteX0" fmla="*/ 0 w 1371600"/>
                <a:gd name="connsiteY0" fmla="*/ 0 h 1216631"/>
                <a:gd name="connsiteX1" fmla="*/ 1371600 w 1371600"/>
                <a:gd name="connsiteY1" fmla="*/ 0 h 1216631"/>
                <a:gd name="connsiteX2" fmla="*/ 1371600 w 1371600"/>
                <a:gd name="connsiteY2" fmla="*/ 1216631 h 1216631"/>
                <a:gd name="connsiteX3" fmla="*/ 0 w 1371600"/>
                <a:gd name="connsiteY3" fmla="*/ 1216631 h 1216631"/>
                <a:gd name="connsiteX4" fmla="*/ 0 w 1371600"/>
                <a:gd name="connsiteY4" fmla="*/ 0 h 121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216631">
                  <a:moveTo>
                    <a:pt x="0" y="0"/>
                  </a:moveTo>
                  <a:lnTo>
                    <a:pt x="1371600" y="0"/>
                  </a:lnTo>
                  <a:lnTo>
                    <a:pt x="1371600" y="1216631"/>
                  </a:lnTo>
                  <a:lnTo>
                    <a:pt x="0" y="1216631"/>
                  </a:lnTo>
                  <a:lnTo>
                    <a:pt x="0" y="0"/>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0970" tIns="70485" rIns="140970" bIns="7048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endParaRPr kumimoji="0" lang="en-US" sz="3700" b="0" i="0" u="none" strike="noStrike" kern="1200" cap="none" spc="0" normalizeH="0" baseline="0" noProof="0" dirty="0">
                <a:ln>
                  <a:noFill/>
                </a:ln>
                <a:solidFill>
                  <a:srgbClr val="9BBB59"/>
                </a:solidFill>
                <a:effectLst/>
                <a:uLnTx/>
                <a:uFillTx/>
                <a:latin typeface="Calibri"/>
                <a:ea typeface="+mn-ea"/>
                <a:cs typeface="+mn-cs"/>
              </a:endParaRPr>
            </a:p>
          </p:txBody>
        </p:sp>
        <p:sp>
          <p:nvSpPr>
            <p:cNvPr id="18" name="Freeform 17"/>
            <p:cNvSpPr/>
            <p:nvPr/>
          </p:nvSpPr>
          <p:spPr>
            <a:xfrm>
              <a:off x="-1743643" y="6555824"/>
              <a:ext cx="2971800" cy="1143000"/>
            </a:xfrm>
            <a:custGeom>
              <a:avLst/>
              <a:gdLst>
                <a:gd name="connsiteX0" fmla="*/ 199515 w 1197065"/>
                <a:gd name="connsiteY0" fmla="*/ 0 h 2259157"/>
                <a:gd name="connsiteX1" fmla="*/ 997550 w 1197065"/>
                <a:gd name="connsiteY1" fmla="*/ 0 h 2259157"/>
                <a:gd name="connsiteX2" fmla="*/ 1197065 w 1197065"/>
                <a:gd name="connsiteY2" fmla="*/ 199515 h 2259157"/>
                <a:gd name="connsiteX3" fmla="*/ 1197065 w 1197065"/>
                <a:gd name="connsiteY3" fmla="*/ 2259157 h 2259157"/>
                <a:gd name="connsiteX4" fmla="*/ 1197065 w 1197065"/>
                <a:gd name="connsiteY4" fmla="*/ 2259157 h 2259157"/>
                <a:gd name="connsiteX5" fmla="*/ 0 w 1197065"/>
                <a:gd name="connsiteY5" fmla="*/ 2259157 h 2259157"/>
                <a:gd name="connsiteX6" fmla="*/ 0 w 1197065"/>
                <a:gd name="connsiteY6" fmla="*/ 2259157 h 2259157"/>
                <a:gd name="connsiteX7" fmla="*/ 0 w 1197065"/>
                <a:gd name="connsiteY7" fmla="*/ 199515 h 2259157"/>
                <a:gd name="connsiteX8" fmla="*/ 199515 w 1197065"/>
                <a:gd name="connsiteY8" fmla="*/ 0 h 225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065" h="2259157">
                  <a:moveTo>
                    <a:pt x="1197065" y="376535"/>
                  </a:moveTo>
                  <a:lnTo>
                    <a:pt x="1197065" y="1882622"/>
                  </a:lnTo>
                  <a:cubicBezTo>
                    <a:pt x="1197065" y="2090576"/>
                    <a:pt x="1149734" y="2259156"/>
                    <a:pt x="1091348" y="2259156"/>
                  </a:cubicBezTo>
                  <a:lnTo>
                    <a:pt x="0" y="2259156"/>
                  </a:lnTo>
                  <a:lnTo>
                    <a:pt x="0" y="2259156"/>
                  </a:lnTo>
                  <a:lnTo>
                    <a:pt x="0" y="1"/>
                  </a:lnTo>
                  <a:lnTo>
                    <a:pt x="0" y="1"/>
                  </a:lnTo>
                  <a:lnTo>
                    <a:pt x="1091348" y="1"/>
                  </a:lnTo>
                  <a:cubicBezTo>
                    <a:pt x="1149734" y="1"/>
                    <a:pt x="1197065" y="168581"/>
                    <a:pt x="1197065" y="376535"/>
                  </a:cubicBezTo>
                  <a:close/>
                </a:path>
              </a:pathLst>
            </a:custGeom>
            <a:solidFill>
              <a:schemeClr val="accent3">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82261" rIns="306086" bIns="182262" numCol="1" spcCol="1270" anchor="ctr"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Lower Cost</a:t>
              </a:r>
            </a:p>
          </p:txBody>
        </p:sp>
        <p:sp>
          <p:nvSpPr>
            <p:cNvPr id="19" name="Freeform 18"/>
            <p:cNvSpPr/>
            <p:nvPr/>
          </p:nvSpPr>
          <p:spPr>
            <a:xfrm>
              <a:off x="-2505643" y="6537653"/>
              <a:ext cx="685800" cy="1216152"/>
            </a:xfrm>
            <a:custGeom>
              <a:avLst/>
              <a:gdLst>
                <a:gd name="connsiteX0" fmla="*/ 0 w 1371600"/>
                <a:gd name="connsiteY0" fmla="*/ 0 h 1233405"/>
                <a:gd name="connsiteX1" fmla="*/ 1371600 w 1371600"/>
                <a:gd name="connsiteY1" fmla="*/ 0 h 1233405"/>
                <a:gd name="connsiteX2" fmla="*/ 1371600 w 1371600"/>
                <a:gd name="connsiteY2" fmla="*/ 1233405 h 1233405"/>
                <a:gd name="connsiteX3" fmla="*/ 0 w 1371600"/>
                <a:gd name="connsiteY3" fmla="*/ 1233405 h 1233405"/>
                <a:gd name="connsiteX4" fmla="*/ 0 w 1371600"/>
                <a:gd name="connsiteY4" fmla="*/ 0 h 123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233405">
                  <a:moveTo>
                    <a:pt x="0" y="0"/>
                  </a:moveTo>
                  <a:lnTo>
                    <a:pt x="1371600" y="0"/>
                  </a:lnTo>
                  <a:lnTo>
                    <a:pt x="1371600" y="1233405"/>
                  </a:lnTo>
                  <a:lnTo>
                    <a:pt x="0" y="1233405"/>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7650" tIns="123825" rIns="247650" bIns="12382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6500" b="0" i="0" u="none" strike="noStrike" kern="1200" cap="none" spc="0" normalizeH="0" baseline="0" noProof="0" dirty="0">
                  <a:ln>
                    <a:noFill/>
                  </a:ln>
                  <a:solidFill>
                    <a:prstClr val="white"/>
                  </a:solidFill>
                  <a:effectLst/>
                  <a:uLnTx/>
                  <a:uFillTx/>
                  <a:latin typeface="Calibri"/>
                  <a:ea typeface="+mn-ea"/>
                  <a:cs typeface="+mn-cs"/>
                </a:rPr>
                <a:t> </a:t>
              </a:r>
            </a:p>
          </p:txBody>
        </p:sp>
      </p:grpSp>
    </p:spTree>
    <p:extLst>
      <p:ext uri="{BB962C8B-B14F-4D97-AF65-F5344CB8AC3E}">
        <p14:creationId xmlns:p14="http://schemas.microsoft.com/office/powerpoint/2010/main" val="6505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p>
        </p:txBody>
      </p:sp>
      <p:sp>
        <p:nvSpPr>
          <p:cNvPr id="3" name="Content Placeholder 2"/>
          <p:cNvSpPr>
            <a:spLocks noGrp="1"/>
          </p:cNvSpPr>
          <p:nvPr>
            <p:ph idx="1"/>
          </p:nvPr>
        </p:nvSpPr>
        <p:spPr/>
        <p:txBody>
          <a:bodyPr>
            <a:normAutofit/>
          </a:bodyPr>
          <a:lstStyle/>
          <a:p>
            <a:r>
              <a:rPr lang="en-US" sz="2800" dirty="0"/>
              <a:t>Align with the Million Hearts® Initiative (</a:t>
            </a:r>
            <a:r>
              <a:rPr lang="en-US" sz="2800" dirty="0">
                <a:hlinkClick r:id="rId2"/>
              </a:rPr>
              <a:t>www.millionhearts.hhs.gov</a:t>
            </a:r>
            <a:r>
              <a:rPr lang="en-US" sz="2800" dirty="0"/>
              <a:t>) to improve preventive care measures, including aspirin use, blood pressure control, cholesterol management and smoking/tobacco education</a:t>
            </a:r>
          </a:p>
          <a:p>
            <a:endParaRPr lang="en-US" sz="2800" dirty="0"/>
          </a:p>
          <a:p>
            <a:r>
              <a:rPr lang="en-US" sz="2800" dirty="0"/>
              <a:t>We will target disparate populations, including gender, racial and ethnic disparities and rural, to improve cardiac health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44140-696D-4EC9-8153-1A58B0DD9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515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p>
        </p:txBody>
      </p:sp>
      <p:sp>
        <p:nvSpPr>
          <p:cNvPr id="3" name="Content Placeholder 2"/>
          <p:cNvSpPr>
            <a:spLocks noGrp="1"/>
          </p:cNvSpPr>
          <p:nvPr>
            <p:ph sz="half" idx="1"/>
          </p:nvPr>
        </p:nvSpPr>
        <p:spPr/>
        <p:txBody>
          <a:bodyPr/>
          <a:lstStyle/>
          <a:p>
            <a:r>
              <a:rPr lang="en-US" dirty="0"/>
              <a:t>Focus on the ABCS</a:t>
            </a:r>
          </a:p>
          <a:p>
            <a:pPr lvl="1"/>
            <a:r>
              <a:rPr lang="en-US" dirty="0"/>
              <a:t>Measure monitoring</a:t>
            </a:r>
          </a:p>
          <a:p>
            <a:pPr lvl="2"/>
            <a:r>
              <a:rPr lang="en-US" dirty="0"/>
              <a:t>HHQI</a:t>
            </a:r>
          </a:p>
          <a:p>
            <a:pPr lvl="2"/>
            <a:r>
              <a:rPr lang="en-US" dirty="0"/>
              <a:t>MIPS Calculator</a:t>
            </a:r>
          </a:p>
          <a:p>
            <a:pPr lvl="2"/>
            <a:r>
              <a:rPr lang="en-US" dirty="0"/>
              <a:t>Practice Pattern Variance</a:t>
            </a:r>
          </a:p>
          <a:p>
            <a:pPr lvl="1"/>
            <a:r>
              <a:rPr lang="en-US" dirty="0"/>
              <a:t>Data driven QI</a:t>
            </a:r>
          </a:p>
          <a:p>
            <a:pPr lvl="1"/>
            <a:r>
              <a:rPr lang="en-US" dirty="0"/>
              <a:t>Optimizing utilization of HIT</a:t>
            </a:r>
          </a:p>
          <a:p>
            <a:pPr lvl="1"/>
            <a:r>
              <a:rPr lang="en-US" dirty="0"/>
              <a:t>Support innovations in care delivery</a:t>
            </a:r>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3E42-3539-4B49-9EFC-0184556DF7A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07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Cardiovascular Health and Million Hearts®</a:t>
            </a:r>
          </a:p>
        </p:txBody>
      </p:sp>
      <p:sp>
        <p:nvSpPr>
          <p:cNvPr id="3" name="Content Placeholder 2"/>
          <p:cNvSpPr>
            <a:spLocks noGrp="1"/>
          </p:cNvSpPr>
          <p:nvPr>
            <p:ph idx="1"/>
          </p:nvPr>
        </p:nvSpPr>
        <p:spPr/>
        <p:txBody>
          <a:bodyPr>
            <a:normAutofit fontScale="40000" lnSpcReduction="20000"/>
          </a:bodyPr>
          <a:lstStyle/>
          <a:p>
            <a:pPr marL="0" indent="0">
              <a:lnSpc>
                <a:spcPct val="120000"/>
              </a:lnSpc>
              <a:buNone/>
            </a:pPr>
            <a:r>
              <a:rPr lang="en-US" sz="7000" dirty="0"/>
              <a:t>Our planned improvement efforts align with the national Million Hearts® initiative that seeks to prevent one million heart attacks and strokes by 2022.</a:t>
            </a:r>
          </a:p>
          <a:p>
            <a:pPr marL="0" indent="0">
              <a:lnSpc>
                <a:spcPct val="120000"/>
              </a:lnSpc>
              <a:buNone/>
            </a:pPr>
            <a:endParaRPr lang="en-US" sz="7000" baseline="30000" dirty="0"/>
          </a:p>
          <a:p>
            <a:pPr>
              <a:lnSpc>
                <a:spcPct val="120000"/>
              </a:lnSpc>
            </a:pPr>
            <a:r>
              <a:rPr lang="en-US" sz="7000" dirty="0"/>
              <a:t>Heart disease and stroke are the first- and fourth- leading causes of death</a:t>
            </a:r>
            <a:r>
              <a:rPr lang="en-US" sz="7000" baseline="30000" dirty="0"/>
              <a:t>1</a:t>
            </a:r>
            <a:endParaRPr lang="en-US" sz="7000" dirty="0"/>
          </a:p>
          <a:p>
            <a:pPr>
              <a:lnSpc>
                <a:spcPct val="120000"/>
              </a:lnSpc>
            </a:pPr>
            <a:r>
              <a:rPr lang="en-US" sz="7000" dirty="0"/>
              <a:t>Heart disease and stroke cost more than $312.6 billion in healthcare expenditures and lost productivity annually</a:t>
            </a:r>
            <a:r>
              <a:rPr lang="en-US" sz="7000" baseline="30000" dirty="0"/>
              <a:t>2</a:t>
            </a:r>
          </a:p>
          <a:p>
            <a:pPr marL="0" indent="0">
              <a:lnSpc>
                <a:spcPct val="120000"/>
              </a:lnSpc>
              <a:buNone/>
            </a:pPr>
            <a:endParaRPr lang="en-US" sz="7000" baseline="30000" dirty="0"/>
          </a:p>
        </p:txBody>
      </p:sp>
      <p:sp>
        <p:nvSpPr>
          <p:cNvPr id="5" name="Text Placeholder 4"/>
          <p:cNvSpPr>
            <a:spLocks noGrp="1"/>
          </p:cNvSpPr>
          <p:nvPr>
            <p:ph type="body" sz="quarter" idx="13"/>
          </p:nvPr>
        </p:nvSpPr>
        <p:spPr/>
        <p:txBody>
          <a:bodyPr/>
          <a:lstStyle/>
          <a:p>
            <a:pPr indent="-182880">
              <a:spcBef>
                <a:spcPts val="0"/>
              </a:spcBef>
              <a:buAutoNum type="arabicPeriod"/>
            </a:pPr>
            <a:r>
              <a:rPr lang="en-US" i="1" dirty="0"/>
              <a:t>Centers for Disease Control and Prevention             </a:t>
            </a:r>
          </a:p>
          <a:p>
            <a:pPr indent="-182880">
              <a:spcBef>
                <a:spcPts val="0"/>
              </a:spcBef>
              <a:buAutoNum type="arabicPeriod"/>
            </a:pPr>
            <a:r>
              <a:rPr lang="en-US" i="1" dirty="0"/>
              <a:t> Million Hearts</a:t>
            </a:r>
            <a:r>
              <a:rPr lang="en-US" dirty="0"/>
              <a:t>®</a:t>
            </a:r>
          </a:p>
          <a:p>
            <a:endParaRPr lang="en-US" dirty="0"/>
          </a:p>
        </p:txBody>
      </p:sp>
    </p:spTree>
    <p:extLst>
      <p:ext uri="{BB962C8B-B14F-4D97-AF65-F5344CB8AC3E}">
        <p14:creationId xmlns:p14="http://schemas.microsoft.com/office/powerpoint/2010/main" val="363691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p>
        </p:txBody>
      </p:sp>
      <p:sp>
        <p:nvSpPr>
          <p:cNvPr id="3" name="Content Placeholder 2"/>
          <p:cNvSpPr>
            <a:spLocks noGrp="1"/>
          </p:cNvSpPr>
          <p:nvPr>
            <p:ph idx="1"/>
          </p:nvPr>
        </p:nvSpPr>
        <p:spPr/>
        <p:txBody>
          <a:bodyPr>
            <a:normAutofit fontScale="62500" lnSpcReduction="20000"/>
          </a:bodyPr>
          <a:lstStyle/>
          <a:p>
            <a:r>
              <a:rPr lang="en-US" sz="4400" dirty="0"/>
              <a:t>Offering technical assistance on the Physician Quality Reporting System (PQRS) cardiovascular measures submission for participating clinics</a:t>
            </a:r>
          </a:p>
          <a:p>
            <a:endParaRPr lang="en-US" sz="4400" dirty="0"/>
          </a:p>
          <a:p>
            <a:r>
              <a:rPr lang="en-US" sz="4400" dirty="0"/>
              <a:t>Assist home health agencies with measures reporting through the Home Health Cardiovascular Data Registry</a:t>
            </a:r>
          </a:p>
          <a:p>
            <a:endParaRPr lang="en-US" sz="4400" dirty="0"/>
          </a:p>
          <a:p>
            <a:r>
              <a:rPr lang="en-US" sz="4400" dirty="0"/>
              <a:t>Help clinics utilize EHRs for data analysis and performance improvement activities focused on clinical quality measures</a:t>
            </a: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44140-696D-4EC9-8153-1A58B0DD9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77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Dakota Performance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3E42-3539-4B49-9EFC-0184556DF7A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Content Placeholder 4"/>
          <p:cNvGraphicFramePr>
            <a:graphicFrameLocks noGrp="1"/>
          </p:cNvGraphicFramePr>
          <p:nvPr>
            <p:ph idx="1"/>
            <p:extLst/>
          </p:nvPr>
        </p:nvGraphicFramePr>
        <p:xfrm>
          <a:off x="457200" y="1600200"/>
          <a:ext cx="85344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870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TextBox 2"/>
          <p:cNvSpPr txBox="1"/>
          <p:nvPr/>
        </p:nvSpPr>
        <p:spPr>
          <a:xfrm>
            <a:off x="914400" y="3254276"/>
            <a:ext cx="73152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Holly Arends, CMQP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Program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Great Plains QIN/ SDFMC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 605.660.5436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hlinkClick r:id="rId2"/>
              </a:rPr>
              <a:t>Holly.Arends@area-a.hcqis.org</a:t>
            </a:r>
            <a:r>
              <a:rPr kumimoji="0" lang="en-US"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152400" y="6400800"/>
            <a:ext cx="8839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This material was prepared the Great Plains Quality Innovation Network, the Medicare Quality Improvement Organization for Kansas, Nebraska, North Dakota and South Dakota, under contract with the Centers for Medicare &amp; Medicaid Services (CMS), an agency of the U.S. Department of Health and Human Services. The contents presented do not necessarily reflect CMS policy. 11S0W-GPQIN-GEN-01/0914</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627E8-91CF-4E0E-B774-25E3308E77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949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90"/>
            <a:ext cx="9144000" cy="760177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422429"/>
            <a:ext cx="7433102" cy="233910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9090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250" y="0"/>
            <a:ext cx="8875059"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3"/>
          <p:cNvSpPr/>
          <p:nvPr/>
        </p:nvSpPr>
        <p:spPr>
          <a:xfrm>
            <a:off x="134471" y="0"/>
            <a:ext cx="8875059" cy="2286000"/>
          </a:xfrm>
          <a:custGeom>
            <a:avLst/>
            <a:gdLst>
              <a:gd name="connsiteX0" fmla="*/ 0 w 10058400"/>
              <a:gd name="connsiteY0" fmla="*/ 0 h 2590800"/>
              <a:gd name="connsiteX1" fmla="*/ 10058400 w 10058400"/>
              <a:gd name="connsiteY1" fmla="*/ 0 h 2590800"/>
              <a:gd name="connsiteX2" fmla="*/ 10058400 w 10058400"/>
              <a:gd name="connsiteY2" fmla="*/ 2590800 h 2590800"/>
              <a:gd name="connsiteX3" fmla="*/ 0 w 10058400"/>
              <a:gd name="connsiteY3" fmla="*/ 2590800 h 2590800"/>
              <a:gd name="connsiteX4" fmla="*/ 0 w 10058400"/>
              <a:gd name="connsiteY4" fmla="*/ 0 h 25908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0058400" h="2590800">
                <a:moveTo>
                  <a:pt x="0" y="0"/>
                </a:moveTo>
                <a:lnTo>
                  <a:pt x="10058400" y="0"/>
                </a:lnTo>
                <a:lnTo>
                  <a:pt x="10058400" y="2590800"/>
                </a:lnTo>
                <a:lnTo>
                  <a:pt x="0" y="2590800"/>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zh-CN" altLang="en-US" sz="15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665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1" y="0"/>
            <a:ext cx="8875059" cy="23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1"/>
          <p:cNvSpPr txBox="1">
            <a:spLocks noChangeArrowheads="1"/>
          </p:cNvSpPr>
          <p:nvPr/>
        </p:nvSpPr>
        <p:spPr bwMode="auto">
          <a:xfrm>
            <a:off x="201706" y="2218765"/>
            <a:ext cx="8740588"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806867" rtl="0" eaLnBrk="1" fontAlgn="base" latinLnBrk="0" hangingPunct="1">
              <a:lnSpc>
                <a:spcPts val="3000"/>
              </a:lnSpc>
              <a:spcBef>
                <a:spcPct val="0"/>
              </a:spcBef>
              <a:spcAft>
                <a:spcPct val="0"/>
              </a:spcAft>
              <a:buClrTx/>
              <a:buSzTx/>
              <a:buFont typeface="Arial" panose="020B0604020202020204" pitchFamily="34" charset="0"/>
              <a:buNone/>
              <a:tabLst/>
              <a:defRPr/>
            </a:pPr>
            <a:endParaRPr kumimoji="0" lang="en-US" altLang="zh-CN" sz="2824"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ctr" defTabSz="806867" rtl="0" eaLnBrk="1" fontAlgn="base" latinLnBrk="0" hangingPunct="1">
              <a:lnSpc>
                <a:spcPts val="3000"/>
              </a:lnSpc>
              <a:spcBef>
                <a:spcPct val="0"/>
              </a:spcBef>
              <a:spcAft>
                <a:spcPct val="0"/>
              </a:spcAft>
              <a:buClrTx/>
              <a:buSzTx/>
              <a:buFont typeface="Arial" panose="020B0604020202020204" pitchFamily="34" charset="0"/>
              <a:buNone/>
              <a:tabLst/>
              <a:defRPr/>
            </a:pPr>
            <a:endParaRPr kumimoji="0" lang="en-US" altLang="zh-CN" sz="2824"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ctr" defTabSz="806867" rtl="0" eaLnBrk="1" fontAlgn="base" latinLnBrk="0" hangingPunct="1">
              <a:lnSpc>
                <a:spcPts val="3000"/>
              </a:lnSpc>
              <a:spcBef>
                <a:spcPct val="0"/>
              </a:spcBef>
              <a:spcAft>
                <a:spcPct val="0"/>
              </a:spcAft>
              <a:buClrTx/>
              <a:buSzTx/>
              <a:buFont typeface="Arial" panose="020B0604020202020204" pitchFamily="34" charset="0"/>
              <a:buNone/>
              <a:tabLst/>
              <a:defRPr/>
            </a:pPr>
            <a:r>
              <a:rPr kumimoji="0" lang="en-US" altLang="zh-CN" sz="2824"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Overview of the </a:t>
            </a:r>
          </a:p>
          <a:p>
            <a:pPr marL="0" marR="0" lvl="0" indent="0" algn="ctr" defTabSz="806867" rtl="0" eaLnBrk="1" fontAlgn="base" latinLnBrk="0" hangingPunct="1">
              <a:lnSpc>
                <a:spcPts val="3000"/>
              </a:lnSpc>
              <a:spcBef>
                <a:spcPct val="0"/>
              </a:spcBef>
              <a:spcAft>
                <a:spcPct val="0"/>
              </a:spcAft>
              <a:buClrTx/>
              <a:buSzTx/>
              <a:buFont typeface="Arial" panose="020B0604020202020204" pitchFamily="34" charset="0"/>
              <a:buNone/>
              <a:tabLst/>
              <a:defRPr/>
            </a:pPr>
            <a:r>
              <a:rPr kumimoji="0" lang="en-US" altLang="zh-CN" sz="2824"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American Heart Association and </a:t>
            </a:r>
          </a:p>
          <a:p>
            <a:pPr marL="0" marR="0" lvl="0" indent="0" algn="ctr" defTabSz="806867" rtl="0" eaLnBrk="1" fontAlgn="base" latinLnBrk="0" hangingPunct="1">
              <a:lnSpc>
                <a:spcPts val="3000"/>
              </a:lnSpc>
              <a:spcBef>
                <a:spcPct val="0"/>
              </a:spcBef>
              <a:spcAft>
                <a:spcPct val="0"/>
              </a:spcAft>
              <a:buClrTx/>
              <a:buSzTx/>
              <a:buFont typeface="Arial" panose="020B0604020202020204" pitchFamily="34" charset="0"/>
              <a:buNone/>
              <a:tabLst/>
              <a:defRPr/>
            </a:pPr>
            <a:r>
              <a:rPr kumimoji="0" lang="en-US" altLang="zh-CN" sz="2824"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Programs and Resources </a:t>
            </a:r>
          </a:p>
          <a:p>
            <a:pPr marL="0" marR="0" lvl="0" indent="0" algn="ctr" defTabSz="806867" rtl="0" eaLnBrk="1" fontAlgn="base" latinLnBrk="0" hangingPunct="1">
              <a:lnSpc>
                <a:spcPts val="3000"/>
              </a:lnSpc>
              <a:spcBef>
                <a:spcPct val="0"/>
              </a:spcBef>
              <a:spcAft>
                <a:spcPct val="0"/>
              </a:spcAft>
              <a:buClrTx/>
              <a:buSzTx/>
              <a:buFont typeface="Arial" panose="020B0604020202020204" pitchFamily="34" charset="0"/>
              <a:buNone/>
              <a:tabLst/>
              <a:defRPr/>
            </a:pPr>
            <a:r>
              <a:rPr kumimoji="0" lang="en-US" altLang="zh-CN" sz="2824"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that align with Million Hearts</a:t>
            </a:r>
            <a:r>
              <a:rPr kumimoji="0" lang="en-US" altLang="en-US" sz="2824"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rPr>
              <a:t>®</a:t>
            </a:r>
          </a:p>
          <a:p>
            <a:pPr marL="0" marR="0" lvl="0" indent="0" algn="ctr" defTabSz="806867" rtl="0" eaLnBrk="1" fontAlgn="base" latinLnBrk="0" hangingPunct="1">
              <a:lnSpc>
                <a:spcPts val="3000"/>
              </a:lnSpc>
              <a:spcBef>
                <a:spcPct val="0"/>
              </a:spcBef>
              <a:spcAft>
                <a:spcPct val="0"/>
              </a:spcAft>
              <a:buClrTx/>
              <a:buSzTx/>
              <a:buFont typeface="Arial" panose="020B0604020202020204" pitchFamily="34" charset="0"/>
              <a:buNone/>
              <a:tabLst/>
              <a:defRPr/>
            </a:pPr>
            <a:endParaRPr lang="en-US" altLang="zh-CN" sz="2824" dirty="0">
              <a:solidFill>
                <a:prstClr val="black"/>
              </a:solidFill>
              <a:cs typeface="Times New Roman" panose="02020603050405020304" pitchFamily="18" charset="0"/>
            </a:endParaRPr>
          </a:p>
          <a:p>
            <a:pPr lvl="1" defTabSz="806867" fontAlgn="base">
              <a:lnSpc>
                <a:spcPts val="3000"/>
              </a:lnSpc>
              <a:spcBef>
                <a:spcPct val="0"/>
              </a:spcBef>
              <a:spcAft>
                <a:spcPct val="0"/>
              </a:spcAft>
              <a:buNone/>
              <a:defRPr/>
            </a:pPr>
            <a:r>
              <a:rPr lang="en-US" altLang="zh-CN" sz="2000" dirty="0">
                <a:solidFill>
                  <a:prstClr val="black"/>
                </a:solidFill>
                <a:latin typeface="Times New Roman" panose="02020603050405020304" pitchFamily="18" charset="0"/>
                <a:cs typeface="Times New Roman" panose="02020603050405020304" pitchFamily="18" charset="0"/>
              </a:rPr>
              <a:t>Megan Myers </a:t>
            </a:r>
          </a:p>
          <a:p>
            <a:pPr lvl="1" defTabSz="806867" fontAlgn="base">
              <a:lnSpc>
                <a:spcPts val="3000"/>
              </a:lnSpc>
              <a:spcBef>
                <a:spcPct val="0"/>
              </a:spcBef>
              <a:spcAft>
                <a:spcPct val="0"/>
              </a:spcAft>
              <a:buNone/>
              <a:defRPr/>
            </a:pPr>
            <a:r>
              <a:rPr lang="en-US" altLang="zh-CN" sz="2000" dirty="0">
                <a:solidFill>
                  <a:prstClr val="black"/>
                </a:solidFill>
                <a:latin typeface="Times New Roman" panose="02020603050405020304" pitchFamily="18" charset="0"/>
                <a:cs typeface="Times New Roman" panose="02020603050405020304" pitchFamily="18" charset="0"/>
              </a:rPr>
              <a:t>SD Government Relations Director</a:t>
            </a:r>
          </a:p>
          <a:p>
            <a:pPr marL="0" marR="0" lvl="0" indent="0" algn="ctr" defTabSz="806867" rtl="0" eaLnBrk="1" fontAlgn="base" latinLnBrk="0" hangingPunct="1">
              <a:lnSpc>
                <a:spcPts val="3000"/>
              </a:lnSpc>
              <a:spcBef>
                <a:spcPct val="0"/>
              </a:spcBef>
              <a:spcAft>
                <a:spcPct val="0"/>
              </a:spcAft>
              <a:buClrTx/>
              <a:buSzTx/>
              <a:buFont typeface="Arial" panose="020B0604020202020204" pitchFamily="34" charset="0"/>
              <a:buNone/>
              <a:tabLst/>
              <a:defRPr/>
            </a:pPr>
            <a:endParaRPr kumimoji="0" lang="en-US" altLang="zh-CN" sz="2824"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66566" name="Picture 7" descr="AHSA_LIW_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61412" y="5530103"/>
            <a:ext cx="1393732" cy="90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101567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883" y="1210236"/>
            <a:ext cx="8068235" cy="4961964"/>
          </a:xfrm>
        </p:spPr>
        <p:txBody>
          <a:bodyPr/>
          <a:lstStyle/>
          <a:p>
            <a:pPr marL="0" indent="0" algn="ctr">
              <a:buNone/>
              <a:defRPr/>
            </a:pPr>
            <a:r>
              <a:rPr lang="en-US" sz="3177" b="1" dirty="0">
                <a:solidFill>
                  <a:srgbClr val="000000"/>
                </a:solidFill>
                <a:latin typeface="Times New Roman" panose="02020603050405020304" pitchFamily="18" charset="0"/>
                <a:cs typeface="Times New Roman" panose="02020603050405020304" pitchFamily="18" charset="0"/>
              </a:rPr>
              <a:t>Mission</a:t>
            </a:r>
          </a:p>
          <a:p>
            <a:pPr marL="0" indent="0" algn="ctr">
              <a:buNone/>
              <a:defRPr/>
            </a:pPr>
            <a:r>
              <a:rPr lang="en-US" sz="3177" dirty="0">
                <a:solidFill>
                  <a:srgbClr val="000000"/>
                </a:solidFill>
                <a:latin typeface="Times New Roman" panose="02020603050405020304" pitchFamily="18" charset="0"/>
                <a:cs typeface="Times New Roman" panose="02020603050405020304" pitchFamily="18" charset="0"/>
              </a:rPr>
              <a:t>Building healthier lives, free of cardiovascular diseases and stroke.</a:t>
            </a:r>
          </a:p>
          <a:p>
            <a:pPr marL="0" indent="0" algn="ctr">
              <a:buNone/>
              <a:defRPr/>
            </a:pPr>
            <a:endParaRPr lang="en-US" sz="3177" dirty="0">
              <a:solidFill>
                <a:srgbClr val="000000"/>
              </a:solidFill>
              <a:latin typeface="Times New Roman" panose="02020603050405020304" pitchFamily="18" charset="0"/>
              <a:cs typeface="Times New Roman" panose="02020603050405020304" pitchFamily="18" charset="0"/>
            </a:endParaRPr>
          </a:p>
          <a:p>
            <a:pPr marL="0" indent="0" algn="ctr">
              <a:buNone/>
              <a:defRPr/>
            </a:pPr>
            <a:r>
              <a:rPr lang="en-US" sz="3177" b="1" dirty="0">
                <a:solidFill>
                  <a:srgbClr val="000000"/>
                </a:solidFill>
                <a:latin typeface="Times New Roman" panose="02020603050405020304" pitchFamily="18" charset="0"/>
                <a:cs typeface="Times New Roman" panose="02020603050405020304" pitchFamily="18" charset="0"/>
              </a:rPr>
              <a:t>Our 2020 Impact Goal</a:t>
            </a:r>
          </a:p>
          <a:p>
            <a:pPr marL="0" indent="0" algn="ctr">
              <a:buNone/>
              <a:defRPr/>
            </a:pPr>
            <a:r>
              <a:rPr lang="en-US" sz="3177" dirty="0">
                <a:solidFill>
                  <a:srgbClr val="000000"/>
                </a:solidFill>
                <a:latin typeface="Times New Roman" panose="02020603050405020304" pitchFamily="18" charset="0"/>
                <a:cs typeface="Times New Roman" panose="02020603050405020304" pitchFamily="18" charset="0"/>
              </a:rPr>
              <a:t>By 2020 to improve the cardiovascular health of all Americans by 20% while reducing deaths from cardiovascular diseases and stroke by 20%.</a:t>
            </a:r>
          </a:p>
          <a:p>
            <a:pPr>
              <a:defRPr/>
            </a:pPr>
            <a:endParaRPr lang="en-US" dirty="0">
              <a:latin typeface="Times New Roman" panose="02020603050405020304" pitchFamily="18" charset="0"/>
              <a:cs typeface="Times New Roman" panose="02020603050405020304" pitchFamily="18" charset="0"/>
            </a:endParaRPr>
          </a:p>
        </p:txBody>
      </p:sp>
      <p:sp>
        <p:nvSpPr>
          <p:cNvPr id="686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A9D8D55E-2F3D-44A2-9EAB-B1EF2EE85D35}"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49</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97192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56C6191-4BAD-49FA-BD17-97A74E55FC4A}"/>
              </a:ext>
            </a:extLst>
          </p:cNvPr>
          <p:cNvGraphicFramePr>
            <a:graphicFrameLocks noGrp="1"/>
          </p:cNvGraphicFramePr>
          <p:nvPr>
            <p:extLst>
              <p:ext uri="{D42A27DB-BD31-4B8C-83A1-F6EECF244321}">
                <p14:modId xmlns:p14="http://schemas.microsoft.com/office/powerpoint/2010/main" val="220280677"/>
              </p:ext>
            </p:extLst>
          </p:nvPr>
        </p:nvGraphicFramePr>
        <p:xfrm>
          <a:off x="128587" y="1020972"/>
          <a:ext cx="8886828" cy="3792082"/>
        </p:xfrm>
        <a:graphic>
          <a:graphicData uri="http://schemas.openxmlformats.org/drawingml/2006/table">
            <a:tbl>
              <a:tblPr firstRow="1" bandRow="1"/>
              <a:tblGrid>
                <a:gridCol w="2221707">
                  <a:extLst>
                    <a:ext uri="{9D8B030D-6E8A-4147-A177-3AD203B41FA5}">
                      <a16:colId xmlns:a16="http://schemas.microsoft.com/office/drawing/2014/main" val="3738522388"/>
                    </a:ext>
                  </a:extLst>
                </a:gridCol>
                <a:gridCol w="2221707">
                  <a:extLst>
                    <a:ext uri="{9D8B030D-6E8A-4147-A177-3AD203B41FA5}">
                      <a16:colId xmlns:a16="http://schemas.microsoft.com/office/drawing/2014/main" val="3564430467"/>
                    </a:ext>
                  </a:extLst>
                </a:gridCol>
                <a:gridCol w="2221707">
                  <a:extLst>
                    <a:ext uri="{9D8B030D-6E8A-4147-A177-3AD203B41FA5}">
                      <a16:colId xmlns:a16="http://schemas.microsoft.com/office/drawing/2014/main" val="2273315418"/>
                    </a:ext>
                  </a:extLst>
                </a:gridCol>
                <a:gridCol w="2221707">
                  <a:extLst>
                    <a:ext uri="{9D8B030D-6E8A-4147-A177-3AD203B41FA5}">
                      <a16:colId xmlns:a16="http://schemas.microsoft.com/office/drawing/2014/main" val="3834755436"/>
                    </a:ext>
                  </a:extLst>
                </a:gridCol>
              </a:tblGrid>
              <a:tr h="1360798">
                <a:tc>
                  <a:txBody>
                    <a:bodyPr/>
                    <a:lstStyle/>
                    <a:p>
                      <a:pPr algn="ct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IMPROVE DATA COLLECTION</a:t>
                      </a:r>
                    </a:p>
                  </a:txBody>
                  <a:tcPr>
                    <a:solidFill>
                      <a:srgbClr val="F4B96B"/>
                    </a:solidFill>
                  </a:tcPr>
                </a:tc>
                <a:tc>
                  <a:txBody>
                    <a:bodyPr/>
                    <a:lstStyle/>
                    <a:p>
                      <a:pPr marL="0" algn="ctr" defTabSz="457200" rtl="0" eaLnBrk="1" latinLnBrk="0" hangingPunct="1"/>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PRIORITY POPULATIONS</a:t>
                      </a:r>
                    </a:p>
                    <a:p>
                      <a:endParaRPr lang="en-US" sz="1400" dirty="0">
                        <a:latin typeface="Calibri" panose="020F0502020204030204" pitchFamily="34" charset="0"/>
                        <a:cs typeface="Calibri" panose="020F0502020204030204" pitchFamily="34" charset="0"/>
                      </a:endParaRPr>
                    </a:p>
                  </a:txBody>
                  <a:tcPr>
                    <a:solidFill>
                      <a:srgbClr val="BACA78"/>
                    </a:solidFill>
                  </a:tcPr>
                </a:tc>
                <a:tc>
                  <a:txBody>
                    <a:bodyPr/>
                    <a:lstStyle/>
                    <a:p>
                      <a:pPr marL="0" algn="ctr" defTabSz="457200" rtl="0" eaLnBrk="1" latinLnBrk="0" hangingPunct="1"/>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CONTINUUM </a:t>
                      </a:r>
                      <a:b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OF CARE</a:t>
                      </a:r>
                    </a:p>
                    <a:p>
                      <a:endParaRPr lang="en-US" sz="1400" dirty="0">
                        <a:latin typeface="Calibri" panose="020F0502020204030204" pitchFamily="34" charset="0"/>
                        <a:cs typeface="Calibri" panose="020F0502020204030204" pitchFamily="34" charset="0"/>
                      </a:endParaRPr>
                    </a:p>
                  </a:txBody>
                  <a:tcPr>
                    <a:solidFill>
                      <a:srgbClr val="71B9AC"/>
                    </a:solidFill>
                  </a:tcPr>
                </a:tc>
                <a:tc>
                  <a:txBody>
                    <a:bodyPr/>
                    <a:lstStyle/>
                    <a:p>
                      <a:pPr marL="0" algn="ctr" defTabSz="457200" rtl="0" eaLnBrk="1" latinLnBrk="0" hangingPunct="1"/>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PREVENTION &amp; MANAGEMENT</a:t>
                      </a:r>
                    </a:p>
                    <a:p>
                      <a:endParaRPr lang="en-US" sz="1400" dirty="0">
                        <a:latin typeface="Calibri" panose="020F0502020204030204" pitchFamily="34" charset="0"/>
                        <a:cs typeface="Calibri" panose="020F0502020204030204" pitchFamily="34" charset="0"/>
                      </a:endParaRPr>
                    </a:p>
                  </a:txBody>
                  <a:tcPr>
                    <a:solidFill>
                      <a:srgbClr val="6F9CC0"/>
                    </a:solidFill>
                  </a:tcPr>
                </a:tc>
                <a:extLst>
                  <a:ext uri="{0D108BD9-81ED-4DB2-BD59-A6C34878D82A}">
                    <a16:rowId xmlns:a16="http://schemas.microsoft.com/office/drawing/2014/main" val="2953918125"/>
                  </a:ext>
                </a:extLst>
              </a:tr>
              <a:tr h="2207122">
                <a:tc>
                  <a:txBody>
                    <a:bodyPr/>
                    <a:lstStyle/>
                    <a:p>
                      <a:pPr marL="0" indent="0" algn="l" defTabSz="457200" rtl="0" eaLnBrk="1" latinLnBrk="0" hangingPunct="1">
                        <a:buFont typeface="Arial" panose="020B0604020202020204" pitchFamily="34" charset="0"/>
                        <a:buNone/>
                      </a:pPr>
                      <a:r>
                        <a:rPr lang="en-US" sz="2000" b="1" kern="1200" dirty="0">
                          <a:solidFill>
                            <a:schemeClr val="tx1"/>
                          </a:solidFill>
                          <a:effectLst/>
                          <a:latin typeface="Calibri" panose="020F0502020204030204" pitchFamily="34" charset="0"/>
                          <a:ea typeface="+mn-ea"/>
                          <a:cs typeface="Calibri" panose="020F0502020204030204" pitchFamily="34" charset="0"/>
                        </a:rPr>
                        <a:t>Ashley Miller </a:t>
                      </a:r>
                    </a:p>
                    <a:p>
                      <a:pPr marL="0" indent="0" algn="l" defTabSz="457200" rtl="0" eaLnBrk="1" latinLnBrk="0" hangingPunct="1">
                        <a:buFont typeface="Arial" panose="020B0604020202020204" pitchFamily="34" charset="0"/>
                        <a:buNone/>
                      </a:pPr>
                      <a:r>
                        <a:rPr lang="en-US" sz="2000" kern="1200" dirty="0">
                          <a:solidFill>
                            <a:schemeClr val="tx1"/>
                          </a:solidFill>
                          <a:effectLst/>
                          <a:latin typeface="Calibri" panose="020F0502020204030204" pitchFamily="34" charset="0"/>
                          <a:ea typeface="+mn-ea"/>
                          <a:cs typeface="Calibri" panose="020F0502020204030204" pitchFamily="34" charset="0"/>
                        </a:rPr>
                        <a:t>Stan Kogan</a:t>
                      </a:r>
                    </a:p>
                    <a:p>
                      <a:pPr marL="0" lvl="0" indent="0" algn="l">
                        <a:buFont typeface="Arial" panose="020B0604020202020204" pitchFamily="34" charset="0"/>
                        <a:buNone/>
                      </a:pPr>
                      <a:r>
                        <a:rPr lang="en-US" sz="2000" kern="1200" dirty="0">
                          <a:solidFill>
                            <a:schemeClr val="tx1"/>
                          </a:solidFill>
                          <a:effectLst/>
                          <a:latin typeface="Calibri" panose="020F0502020204030204" pitchFamily="34" charset="0"/>
                          <a:ea typeface="+mn-ea"/>
                          <a:cs typeface="Calibri" panose="020F0502020204030204" pitchFamily="34" charset="0"/>
                        </a:rPr>
                        <a:t>Whitney Garney</a:t>
                      </a:r>
                    </a:p>
                    <a:p>
                      <a:pPr marL="0" lvl="0" indent="0" algn="l">
                        <a:buFont typeface="Arial" panose="020B0604020202020204" pitchFamily="34" charset="0"/>
                        <a:buNone/>
                      </a:pPr>
                      <a:r>
                        <a:rPr lang="en-US" sz="2000" kern="1200" dirty="0">
                          <a:solidFill>
                            <a:schemeClr val="tx1"/>
                          </a:solidFill>
                          <a:effectLst/>
                          <a:latin typeface="Calibri" panose="020F0502020204030204" pitchFamily="34" charset="0"/>
                          <a:ea typeface="+mn-ea"/>
                          <a:cs typeface="Calibri" panose="020F0502020204030204" pitchFamily="34" charset="0"/>
                        </a:rPr>
                        <a:t>Robin Rinker</a:t>
                      </a:r>
                    </a:p>
                    <a:p>
                      <a:pPr marL="0" lvl="0" indent="0" algn="l">
                        <a:buFont typeface="Arial" panose="020B0604020202020204" pitchFamily="34" charset="0"/>
                        <a:buNone/>
                      </a:pPr>
                      <a:r>
                        <a:rPr lang="en-US" sz="2000" kern="1200" dirty="0">
                          <a:solidFill>
                            <a:schemeClr val="tx1"/>
                          </a:solidFill>
                          <a:effectLst/>
                          <a:latin typeface="Calibri" panose="020F0502020204030204" pitchFamily="34" charset="0"/>
                          <a:ea typeface="+mn-ea"/>
                          <a:cs typeface="Calibri" panose="020F0502020204030204" pitchFamily="34" charset="0"/>
                        </a:rPr>
                        <a:t>Mallory </a:t>
                      </a:r>
                      <a:r>
                        <a:rPr lang="en-US" sz="2000" kern="1200" dirty="0" err="1">
                          <a:solidFill>
                            <a:schemeClr val="tx1"/>
                          </a:solidFill>
                          <a:effectLst/>
                          <a:latin typeface="Calibri" panose="020F0502020204030204" pitchFamily="34" charset="0"/>
                          <a:ea typeface="+mn-ea"/>
                          <a:cs typeface="Calibri" panose="020F0502020204030204" pitchFamily="34" charset="0"/>
                        </a:rPr>
                        <a:t>Stasko</a:t>
                      </a:r>
                      <a:endParaRPr lang="en-US" sz="2000" kern="1200" dirty="0">
                        <a:solidFill>
                          <a:schemeClr val="tx1"/>
                        </a:solidFill>
                        <a:effectLst/>
                        <a:latin typeface="Calibri" panose="020F0502020204030204" pitchFamily="34" charset="0"/>
                        <a:ea typeface="+mn-ea"/>
                        <a:cs typeface="Calibri" panose="020F0502020204030204" pitchFamily="34" charset="0"/>
                      </a:endParaRPr>
                    </a:p>
                  </a:txBody>
                  <a:tcPr>
                    <a:solidFill>
                      <a:srgbClr val="F4B96B">
                        <a:alpha val="50000"/>
                      </a:srgbClr>
                    </a:solidFill>
                  </a:tcPr>
                </a:tc>
                <a:tc>
                  <a:txBody>
                    <a:bodyPr/>
                    <a:lstStyle/>
                    <a:p>
                      <a:r>
                        <a:rPr lang="en-US" sz="2000" b="1" kern="1200" dirty="0">
                          <a:solidFill>
                            <a:schemeClr val="tx1"/>
                          </a:solidFill>
                          <a:effectLst/>
                          <a:latin typeface="Calibri" panose="020F0502020204030204" pitchFamily="34" charset="0"/>
                          <a:ea typeface="+mn-ea"/>
                          <a:cs typeface="Calibri" panose="020F0502020204030204" pitchFamily="34" charset="0"/>
                        </a:rPr>
                        <a:t>Kiley Hump</a:t>
                      </a:r>
                    </a:p>
                    <a:p>
                      <a:pPr lvl="0"/>
                      <a:r>
                        <a:rPr lang="en-US" sz="2000" kern="1200" dirty="0">
                          <a:solidFill>
                            <a:schemeClr val="tx1"/>
                          </a:solidFill>
                          <a:effectLst/>
                          <a:latin typeface="Calibri" panose="020F0502020204030204" pitchFamily="34" charset="0"/>
                          <a:ea typeface="+mn-ea"/>
                          <a:cs typeface="Calibri" panose="020F0502020204030204" pitchFamily="34" charset="0"/>
                        </a:rPr>
                        <a:t>Julia Schneider April Wallace </a:t>
                      </a:r>
                    </a:p>
                    <a:p>
                      <a:pPr lvl="0"/>
                      <a:r>
                        <a:rPr lang="en-US" sz="2000" kern="1200" dirty="0">
                          <a:solidFill>
                            <a:schemeClr val="tx1"/>
                          </a:solidFill>
                          <a:effectLst/>
                          <a:latin typeface="Calibri" panose="020F0502020204030204" pitchFamily="34" charset="0"/>
                          <a:ea typeface="+mn-ea"/>
                          <a:cs typeface="Calibri" panose="020F0502020204030204" pitchFamily="34" charset="0"/>
                        </a:rPr>
                        <a:t>Linda </a:t>
                      </a:r>
                      <a:r>
                        <a:rPr lang="en-US" sz="2000" kern="1200" dirty="0" err="1">
                          <a:solidFill>
                            <a:schemeClr val="tx1"/>
                          </a:solidFill>
                          <a:effectLst/>
                          <a:latin typeface="Calibri" panose="020F0502020204030204" pitchFamily="34" charset="0"/>
                          <a:ea typeface="+mn-ea"/>
                          <a:cs typeface="Calibri" panose="020F0502020204030204" pitchFamily="34" charset="0"/>
                        </a:rPr>
                        <a:t>Stopp</a:t>
                      </a:r>
                      <a:endParaRPr lang="en-US" sz="1600" dirty="0">
                        <a:latin typeface="Calibri" panose="020F0502020204030204" pitchFamily="34" charset="0"/>
                        <a:cs typeface="Calibri" panose="020F0502020204030204" pitchFamily="34" charset="0"/>
                      </a:endParaRPr>
                    </a:p>
                  </a:txBody>
                  <a:tcPr>
                    <a:solidFill>
                      <a:srgbClr val="BACA78">
                        <a:alpha val="50000"/>
                      </a:srgbClr>
                    </a:solidFill>
                  </a:tcPr>
                </a:tc>
                <a:tc>
                  <a:txBody>
                    <a:bodyPr/>
                    <a:lstStyle/>
                    <a:p>
                      <a:r>
                        <a:rPr lang="en-US" sz="2000" b="1" kern="1200" dirty="0">
                          <a:solidFill>
                            <a:schemeClr val="tx1"/>
                          </a:solidFill>
                          <a:effectLst/>
                          <a:latin typeface="Calibri" panose="020F0502020204030204" pitchFamily="34" charset="0"/>
                          <a:ea typeface="+mn-ea"/>
                          <a:cs typeface="Calibri" panose="020F0502020204030204" pitchFamily="34" charset="0"/>
                        </a:rPr>
                        <a:t>Megan Myers</a:t>
                      </a:r>
                    </a:p>
                    <a:p>
                      <a:r>
                        <a:rPr lang="en-US" sz="2000" kern="1200" dirty="0">
                          <a:solidFill>
                            <a:schemeClr val="tx1"/>
                          </a:solidFill>
                          <a:effectLst/>
                          <a:latin typeface="Calibri" panose="020F0502020204030204" pitchFamily="34" charset="0"/>
                          <a:ea typeface="+mn-ea"/>
                          <a:cs typeface="Calibri" panose="020F0502020204030204" pitchFamily="34" charset="0"/>
                        </a:rPr>
                        <a:t>Julie Harvill</a:t>
                      </a:r>
                    </a:p>
                    <a:p>
                      <a:r>
                        <a:rPr lang="en-US" sz="2000" kern="1200" dirty="0">
                          <a:solidFill>
                            <a:schemeClr val="tx1"/>
                          </a:solidFill>
                          <a:effectLst/>
                          <a:latin typeface="Calibri" panose="020F0502020204030204" pitchFamily="34" charset="0"/>
                          <a:ea typeface="+mn-ea"/>
                          <a:cs typeface="Calibri" panose="020F0502020204030204" pitchFamily="34" charset="0"/>
                        </a:rPr>
                        <a:t>Mary Jo Garofoli</a:t>
                      </a:r>
                      <a:endParaRPr lang="en-US" sz="1600" dirty="0">
                        <a:latin typeface="Calibri" panose="020F0502020204030204" pitchFamily="34" charset="0"/>
                        <a:cs typeface="Calibri" panose="020F0502020204030204" pitchFamily="34" charset="0"/>
                      </a:endParaRPr>
                    </a:p>
                  </a:txBody>
                  <a:tcPr>
                    <a:solidFill>
                      <a:srgbClr val="71B9AC">
                        <a:alpha val="50000"/>
                      </a:srgbClr>
                    </a:solidFill>
                  </a:tcPr>
                </a:tc>
                <a:tc>
                  <a:txBody>
                    <a:bodyPr/>
                    <a:lstStyle/>
                    <a:p>
                      <a:r>
                        <a:rPr lang="en-US" sz="2000" b="1" kern="1200" dirty="0">
                          <a:solidFill>
                            <a:schemeClr val="tx1"/>
                          </a:solidFill>
                          <a:effectLst/>
                          <a:latin typeface="Calibri" panose="020F0502020204030204" pitchFamily="34" charset="0"/>
                          <a:ea typeface="+mn-ea"/>
                          <a:cs typeface="Calibri" panose="020F0502020204030204" pitchFamily="34" charset="0"/>
                        </a:rPr>
                        <a:t>Katie Hill</a:t>
                      </a:r>
                    </a:p>
                    <a:p>
                      <a:r>
                        <a:rPr lang="en-US" sz="2000" kern="1200" dirty="0">
                          <a:solidFill>
                            <a:schemeClr val="tx1"/>
                          </a:solidFill>
                          <a:effectLst/>
                          <a:latin typeface="Calibri" panose="020F0502020204030204" pitchFamily="34" charset="0"/>
                          <a:ea typeface="+mn-ea"/>
                          <a:cs typeface="Calibri" panose="020F0502020204030204" pitchFamily="34" charset="0"/>
                        </a:rPr>
                        <a:t>Miriam </a:t>
                      </a:r>
                      <a:r>
                        <a:rPr lang="en-US" sz="2000" kern="1200" dirty="0" err="1">
                          <a:solidFill>
                            <a:schemeClr val="tx1"/>
                          </a:solidFill>
                          <a:effectLst/>
                          <a:latin typeface="Calibri" panose="020F0502020204030204" pitchFamily="34" charset="0"/>
                          <a:ea typeface="+mn-ea"/>
                          <a:cs typeface="Calibri" panose="020F0502020204030204" pitchFamily="34" charset="0"/>
                        </a:rPr>
                        <a:t>Patanian</a:t>
                      </a:r>
                      <a:r>
                        <a:rPr lang="en-US" sz="2000" kern="1200" dirty="0">
                          <a:solidFill>
                            <a:schemeClr val="tx1"/>
                          </a:solidFill>
                          <a:effectLst/>
                          <a:latin typeface="Calibri" panose="020F0502020204030204" pitchFamily="34" charset="0"/>
                          <a:ea typeface="+mn-ea"/>
                          <a:cs typeface="Calibri" panose="020F0502020204030204" pitchFamily="34" charset="0"/>
                        </a:rPr>
                        <a:t> John Clymer </a:t>
                      </a:r>
                    </a:p>
                    <a:p>
                      <a:r>
                        <a:rPr lang="en-US" sz="2000" kern="1200" dirty="0">
                          <a:solidFill>
                            <a:schemeClr val="tx1"/>
                          </a:solidFill>
                          <a:effectLst/>
                          <a:latin typeface="Calibri" panose="020F0502020204030204" pitchFamily="34" charset="0"/>
                          <a:ea typeface="+mn-ea"/>
                          <a:cs typeface="Calibri" panose="020F0502020204030204" pitchFamily="34" charset="0"/>
                        </a:rPr>
                        <a:t>Holly Arends</a:t>
                      </a:r>
                      <a:endParaRPr lang="en-US" sz="1600" dirty="0">
                        <a:latin typeface="Calibri" panose="020F0502020204030204" pitchFamily="34" charset="0"/>
                        <a:cs typeface="Calibri" panose="020F0502020204030204" pitchFamily="34" charset="0"/>
                      </a:endParaRPr>
                    </a:p>
                  </a:txBody>
                  <a:tcPr>
                    <a:solidFill>
                      <a:srgbClr val="6F9CC0">
                        <a:alpha val="50000"/>
                      </a:srgbClr>
                    </a:solidFill>
                  </a:tcPr>
                </a:tc>
                <a:extLst>
                  <a:ext uri="{0D108BD9-81ED-4DB2-BD59-A6C34878D82A}">
                    <a16:rowId xmlns:a16="http://schemas.microsoft.com/office/drawing/2014/main" val="222008802"/>
                  </a:ext>
                </a:extLst>
              </a:tr>
            </a:tbl>
          </a:graphicData>
        </a:graphic>
      </p:graphicFrame>
      <p:sp>
        <p:nvSpPr>
          <p:cNvPr id="11" name="TextBox 10">
            <a:extLst>
              <a:ext uri="{FF2B5EF4-FFF2-40B4-BE49-F238E27FC236}">
                <a16:creationId xmlns:a16="http://schemas.microsoft.com/office/drawing/2014/main" id="{A588A2DC-7BBF-4D77-B903-83A7C60EADA7}"/>
              </a:ext>
            </a:extLst>
          </p:cNvPr>
          <p:cNvSpPr txBox="1"/>
          <p:nvPr/>
        </p:nvSpPr>
        <p:spPr>
          <a:xfrm>
            <a:off x="128587" y="283674"/>
            <a:ext cx="8886828"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Logistics – Preparing for Afternoon Breakouts</a:t>
            </a:r>
          </a:p>
        </p:txBody>
      </p:sp>
      <p:sp>
        <p:nvSpPr>
          <p:cNvPr id="5" name="TextBox 4">
            <a:extLst>
              <a:ext uri="{FF2B5EF4-FFF2-40B4-BE49-F238E27FC236}">
                <a16:creationId xmlns:a16="http://schemas.microsoft.com/office/drawing/2014/main" id="{6F0DB478-AC82-47F2-BC9D-728583DE253F}"/>
              </a:ext>
            </a:extLst>
          </p:cNvPr>
          <p:cNvSpPr txBox="1"/>
          <p:nvPr/>
        </p:nvSpPr>
        <p:spPr>
          <a:xfrm>
            <a:off x="128587" y="5137996"/>
            <a:ext cx="8886828" cy="1569660"/>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ACTION</a:t>
            </a:r>
            <a:r>
              <a:rPr lang="en-US" sz="3200" dirty="0">
                <a:latin typeface="Calibri" panose="020F0502020204030204" pitchFamily="34" charset="0"/>
                <a:cs typeface="Calibri" panose="020F0502020204030204" pitchFamily="34" charset="0"/>
              </a:rPr>
              <a:t>:  Before lunch is over,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please </a:t>
            </a:r>
            <a:r>
              <a:rPr lang="en-US" sz="3200" u="sng" dirty="0">
                <a:latin typeface="Calibri" panose="020F0502020204030204" pitchFamily="34" charset="0"/>
                <a:cs typeface="Calibri" panose="020F0502020204030204" pitchFamily="34" charset="0"/>
              </a:rPr>
              <a:t>add your name</a:t>
            </a:r>
            <a:r>
              <a:rPr lang="en-US" sz="3200" dirty="0">
                <a:latin typeface="Calibri" panose="020F0502020204030204" pitchFamily="34" charset="0"/>
                <a:cs typeface="Calibri" panose="020F0502020204030204" pitchFamily="34" charset="0"/>
              </a:rPr>
              <a:t> to the Flip-chart</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for the Session you plan to attend.</a:t>
            </a:r>
          </a:p>
        </p:txBody>
      </p:sp>
    </p:spTree>
    <p:extLst>
      <p:ext uri="{BB962C8B-B14F-4D97-AF65-F5344CB8AC3E}">
        <p14:creationId xmlns:p14="http://schemas.microsoft.com/office/powerpoint/2010/main" val="156883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ltLang="en-US"/>
          </a:p>
        </p:txBody>
      </p:sp>
      <p:sp>
        <p:nvSpPr>
          <p:cNvPr id="70659" name="Content Placeholder 2"/>
          <p:cNvSpPr>
            <a:spLocks noGrp="1"/>
          </p:cNvSpPr>
          <p:nvPr>
            <p:ph idx="1"/>
          </p:nvPr>
        </p:nvSpPr>
        <p:spPr/>
        <p:txBody>
          <a:bodyPr/>
          <a:lstStyle/>
          <a:p>
            <a:endParaRPr lang="en-US" altLang="en-US"/>
          </a:p>
        </p:txBody>
      </p:sp>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A0FC1367-C84D-47F7-85AB-85B02EB01B0C}"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50</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pic>
        <p:nvPicPr>
          <p:cNvPr id="7066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04" y="140074"/>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90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Building a Culture of Health</a:t>
            </a:r>
            <a:endParaRPr lang="en-US" altLang="en-US" dirty="0"/>
          </a:p>
        </p:txBody>
      </p:sp>
      <p:sp>
        <p:nvSpPr>
          <p:cNvPr id="3" name="Content Placeholder 2"/>
          <p:cNvSpPr>
            <a:spLocks noGrp="1"/>
          </p:cNvSpPr>
          <p:nvPr>
            <p:ph idx="1"/>
          </p:nvPr>
        </p:nvSpPr>
        <p:spPr>
          <a:xfrm>
            <a:off x="537883" y="2487706"/>
            <a:ext cx="8068235" cy="2151529"/>
          </a:xfrm>
        </p:spPr>
        <p:txBody>
          <a:bodyPr/>
          <a:lstStyle/>
          <a:p>
            <a:pPr marL="0" indent="0" algn="ctr">
              <a:buNone/>
              <a:defRPr/>
            </a:pPr>
            <a:r>
              <a:rPr lang="en-US" sz="3353" dirty="0">
                <a:solidFill>
                  <a:schemeClr val="tx1">
                    <a:lumMod val="85000"/>
                    <a:lumOff val="15000"/>
                  </a:schemeClr>
                </a:solidFill>
                <a:latin typeface="Times New Roman" panose="02020603050405020304" pitchFamily="18" charset="0"/>
                <a:cs typeface="Times New Roman" panose="02020603050405020304" pitchFamily="18" charset="0"/>
              </a:rPr>
              <a:t>A culture in which people live, work, learn, play and pray in environments that support healthy behaviors, timely quality care and overall well-being.</a:t>
            </a:r>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4C3EB1EC-0B6D-4500-8B8B-BA5E82078BCD}"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51</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008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37883" y="941294"/>
            <a:ext cx="8068235" cy="1344706"/>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AHA and Million Hearts® </a:t>
            </a:r>
            <a:br>
              <a:rPr lang="en-US" altLang="en-US" b="1" dirty="0">
                <a:solidFill>
                  <a:schemeClr val="tx1"/>
                </a:solidFill>
                <a:latin typeface="Times New Roman" panose="02020603050405020304" pitchFamily="18" charset="0"/>
                <a:cs typeface="Times New Roman" panose="02020603050405020304" pitchFamily="18" charset="0"/>
              </a:rPr>
            </a:br>
            <a:r>
              <a:rPr lang="en-US" altLang="en-US" b="1" dirty="0">
                <a:solidFill>
                  <a:schemeClr val="tx1"/>
                </a:solidFill>
                <a:latin typeface="Times New Roman" panose="02020603050405020304" pitchFamily="18" charset="0"/>
                <a:cs typeface="Times New Roman" panose="02020603050405020304" pitchFamily="18" charset="0"/>
              </a:rPr>
              <a:t>Spotlight on South Dakota</a:t>
            </a:r>
          </a:p>
        </p:txBody>
      </p:sp>
      <p:sp>
        <p:nvSpPr>
          <p:cNvPr id="3" name="Content Placeholder 2"/>
          <p:cNvSpPr>
            <a:spLocks noGrp="1"/>
          </p:cNvSpPr>
          <p:nvPr>
            <p:ph idx="1"/>
          </p:nvPr>
        </p:nvSpPr>
        <p:spPr>
          <a:xfrm>
            <a:off x="537883" y="2420470"/>
            <a:ext cx="8068235" cy="4034118"/>
          </a:xfrm>
        </p:spPr>
        <p:txBody>
          <a:bodyPr/>
          <a:lstStyle/>
          <a:p>
            <a:pPr marL="0" indent="0">
              <a:buNone/>
              <a:defRPr/>
            </a:pP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Quality &amp; Systems Improvement Priorities</a:t>
            </a:r>
          </a:p>
          <a:p>
            <a:pPr marL="403433" lvl="1" indent="0">
              <a:buNone/>
              <a:defRPr/>
            </a:pP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403433" lvl="1" indent="0">
              <a:buNone/>
              <a:defRPr/>
            </a:pPr>
            <a:r>
              <a:rPr lang="en-US" sz="2400" i="1" dirty="0">
                <a:solidFill>
                  <a:schemeClr val="tx1">
                    <a:lumMod val="85000"/>
                    <a:lumOff val="15000"/>
                  </a:schemeClr>
                </a:solidFill>
                <a:latin typeface="Times New Roman" panose="02020603050405020304" pitchFamily="18" charset="0"/>
                <a:cs typeface="Times New Roman" panose="02020603050405020304" pitchFamily="18" charset="0"/>
              </a:rPr>
              <a:t>Get With The Guidelines &amp; Mission: Lifeline Quality Awards</a:t>
            </a:r>
            <a:br>
              <a:rPr lang="en-US" sz="2400" i="1" dirty="0">
                <a:solidFill>
                  <a:schemeClr val="tx1">
                    <a:lumMod val="85000"/>
                    <a:lumOff val="15000"/>
                  </a:schemeClr>
                </a:solidFill>
                <a:latin typeface="Times New Roman" panose="02020603050405020304" pitchFamily="18" charset="0"/>
                <a:cs typeface="Times New Roman" panose="02020603050405020304" pitchFamily="18" charset="0"/>
              </a:rPr>
            </a:br>
            <a:endParaRPr lang="en-US" sz="24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lvl="2">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Avera Heart Hospital of South Dakota</a:t>
            </a:r>
          </a:p>
          <a:p>
            <a:pPr lvl="2">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Sanford USD Medical Center</a:t>
            </a:r>
          </a:p>
          <a:p>
            <a:pPr lvl="2">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Rapid City Regional Hospital</a:t>
            </a:r>
          </a:p>
          <a:p>
            <a:pPr marL="806866" lvl="2" indent="0">
              <a:buNone/>
              <a:defRPr/>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EDAD11A-70F4-4C1D-8F71-DCD29B4FF352}" type="slidenum">
              <a:rPr lang="en-US" altLang="en-US" sz="1059">
                <a:solidFill>
                  <a:srgbClr val="898989"/>
                </a:solidFill>
              </a:rPr>
              <a:pPr>
                <a:spcBef>
                  <a:spcPct val="0"/>
                </a:spcBef>
                <a:buFontTx/>
                <a:buNone/>
              </a:pPr>
              <a:t>52</a:t>
            </a:fld>
            <a:endParaRPr lang="en-US" altLang="en-US" sz="1059">
              <a:solidFill>
                <a:srgbClr val="898989"/>
              </a:solidFill>
            </a:endParaRPr>
          </a:p>
        </p:txBody>
      </p:sp>
      <p:pic>
        <p:nvPicPr>
          <p:cNvPr id="4" name="Picture 3">
            <a:extLst>
              <a:ext uri="{FF2B5EF4-FFF2-40B4-BE49-F238E27FC236}">
                <a16:creationId xmlns:a16="http://schemas.microsoft.com/office/drawing/2014/main" id="{0ADB1AE8-F88C-4B6C-ACDF-F3A2E174C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817497"/>
            <a:ext cx="2967318" cy="1516629"/>
          </a:xfrm>
          <a:prstGeom prst="rect">
            <a:avLst/>
          </a:prstGeom>
        </p:spPr>
      </p:pic>
    </p:spTree>
    <p:extLst>
      <p:ext uri="{BB962C8B-B14F-4D97-AF65-F5344CB8AC3E}">
        <p14:creationId xmlns:p14="http://schemas.microsoft.com/office/powerpoint/2010/main" val="158992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37883" y="941294"/>
            <a:ext cx="8068235" cy="1344706"/>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AHA and Million Hearts® </a:t>
            </a:r>
            <a:br>
              <a:rPr lang="en-US" altLang="en-US" b="1" dirty="0">
                <a:solidFill>
                  <a:schemeClr val="tx1"/>
                </a:solidFill>
                <a:latin typeface="Times New Roman" panose="02020603050405020304" pitchFamily="18" charset="0"/>
                <a:cs typeface="Times New Roman" panose="02020603050405020304" pitchFamily="18" charset="0"/>
              </a:rPr>
            </a:br>
            <a:r>
              <a:rPr lang="en-US" altLang="en-US" b="1" dirty="0">
                <a:solidFill>
                  <a:schemeClr val="tx1"/>
                </a:solidFill>
                <a:latin typeface="Times New Roman" panose="02020603050405020304" pitchFamily="18" charset="0"/>
                <a:cs typeface="Times New Roman" panose="02020603050405020304" pitchFamily="18" charset="0"/>
              </a:rPr>
              <a:t>Spotlight on South Dakota</a:t>
            </a:r>
          </a:p>
        </p:txBody>
      </p:sp>
      <p:sp>
        <p:nvSpPr>
          <p:cNvPr id="3" name="Content Placeholder 2"/>
          <p:cNvSpPr>
            <a:spLocks noGrp="1"/>
          </p:cNvSpPr>
          <p:nvPr>
            <p:ph idx="1"/>
          </p:nvPr>
        </p:nvSpPr>
        <p:spPr>
          <a:xfrm>
            <a:off x="537883" y="2420470"/>
            <a:ext cx="8068235" cy="4034118"/>
          </a:xfrm>
        </p:spPr>
        <p:txBody>
          <a:bodyPr/>
          <a:lstStyle/>
          <a:p>
            <a:pPr marL="0" indent="0">
              <a:buNone/>
              <a:defRPr/>
            </a:pPr>
            <a:r>
              <a:rPr lang="en-US" sz="3000" dirty="0">
                <a:solidFill>
                  <a:schemeClr val="tx1">
                    <a:lumMod val="85000"/>
                    <a:lumOff val="15000"/>
                  </a:schemeClr>
                </a:solidFill>
                <a:latin typeface="Times New Roman" panose="02020603050405020304" pitchFamily="18" charset="0"/>
                <a:cs typeface="Times New Roman" panose="02020603050405020304" pitchFamily="18" charset="0"/>
              </a:rPr>
              <a:t>Quality &amp; Systems Improvement Priorities</a:t>
            </a:r>
          </a:p>
          <a:p>
            <a:pPr marL="403433" lvl="1" indent="0">
              <a:buNone/>
              <a:defRPr/>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403433" lvl="1" indent="0">
              <a:buNone/>
              <a:defRPr/>
            </a:pPr>
            <a:r>
              <a:rPr lang="en-US" sz="2500" i="1" dirty="0">
                <a:solidFill>
                  <a:schemeClr val="tx1">
                    <a:lumMod val="85000"/>
                    <a:lumOff val="15000"/>
                  </a:schemeClr>
                </a:solidFill>
                <a:latin typeface="Times New Roman" panose="02020603050405020304" pitchFamily="18" charset="0"/>
                <a:cs typeface="Times New Roman" panose="02020603050405020304" pitchFamily="18" charset="0"/>
              </a:rPr>
              <a:t>2017 Mission: Lifeline EMS Recognition</a:t>
            </a:r>
          </a:p>
          <a:p>
            <a:pPr marL="403433" lvl="1" indent="0">
              <a:buNone/>
              <a:defRPr/>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lvl="2">
              <a:defRPr/>
            </a:pPr>
            <a:r>
              <a:rPr lang="en-US" sz="2100" dirty="0">
                <a:solidFill>
                  <a:schemeClr val="tx1">
                    <a:lumMod val="85000"/>
                    <a:lumOff val="15000"/>
                  </a:schemeClr>
                </a:solidFill>
                <a:latin typeface="Times New Roman" panose="02020603050405020304" pitchFamily="18" charset="0"/>
                <a:cs typeface="Times New Roman" panose="02020603050405020304" pitchFamily="18" charset="0"/>
              </a:rPr>
              <a:t>Paramedics Plus – Sioux Falls</a:t>
            </a:r>
          </a:p>
          <a:p>
            <a:pPr lvl="3">
              <a:defRPr/>
            </a:pPr>
            <a:r>
              <a:rPr lang="en-US" sz="1747" dirty="0">
                <a:solidFill>
                  <a:schemeClr val="tx1">
                    <a:lumMod val="85000"/>
                    <a:lumOff val="15000"/>
                  </a:schemeClr>
                </a:solidFill>
                <a:latin typeface="Times New Roman" panose="02020603050405020304" pitchFamily="18" charset="0"/>
                <a:cs typeface="Times New Roman" panose="02020603050405020304" pitchFamily="18" charset="0"/>
              </a:rPr>
              <a:t>Sioux Falls Fire Rescue</a:t>
            </a:r>
          </a:p>
          <a:p>
            <a:pPr lvl="3">
              <a:defRPr/>
            </a:pPr>
            <a:r>
              <a:rPr lang="en-US" sz="1747" dirty="0">
                <a:solidFill>
                  <a:schemeClr val="tx1">
                    <a:lumMod val="85000"/>
                    <a:lumOff val="15000"/>
                  </a:schemeClr>
                </a:solidFill>
                <a:latin typeface="Times New Roman" panose="02020603050405020304" pitchFamily="18" charset="0"/>
                <a:cs typeface="Times New Roman" panose="02020603050405020304" pitchFamily="18" charset="0"/>
              </a:rPr>
              <a:t>Sioux Falls Police</a:t>
            </a:r>
          </a:p>
          <a:p>
            <a:pPr lvl="2">
              <a:defRPr/>
            </a:pPr>
            <a:r>
              <a:rPr lang="en-US" sz="2100" dirty="0">
                <a:solidFill>
                  <a:schemeClr val="tx1">
                    <a:lumMod val="85000"/>
                    <a:lumOff val="15000"/>
                  </a:schemeClr>
                </a:solidFill>
                <a:latin typeface="Times New Roman" panose="02020603050405020304" pitchFamily="18" charset="0"/>
                <a:cs typeface="Times New Roman" panose="02020603050405020304" pitchFamily="18" charset="0"/>
              </a:rPr>
              <a:t>Moody County Ambulance - Flandreau</a:t>
            </a:r>
          </a:p>
          <a:p>
            <a:pPr lvl="2">
              <a:defRPr/>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806866" lvl="2" indent="0">
              <a:buNone/>
              <a:defRPr/>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EDAD11A-70F4-4C1D-8F71-DCD29B4FF352}" type="slidenum">
              <a:rPr lang="en-US" altLang="en-US" sz="1059">
                <a:solidFill>
                  <a:srgbClr val="898989"/>
                </a:solidFill>
              </a:rPr>
              <a:pPr>
                <a:spcBef>
                  <a:spcPct val="0"/>
                </a:spcBef>
                <a:buFontTx/>
                <a:buNone/>
              </a:pPr>
              <a:t>53</a:t>
            </a:fld>
            <a:endParaRPr lang="en-US" altLang="en-US" sz="1059">
              <a:solidFill>
                <a:srgbClr val="898989"/>
              </a:solidFill>
            </a:endParaRPr>
          </a:p>
        </p:txBody>
      </p:sp>
      <p:pic>
        <p:nvPicPr>
          <p:cNvPr id="4" name="Picture 3">
            <a:extLst>
              <a:ext uri="{FF2B5EF4-FFF2-40B4-BE49-F238E27FC236}">
                <a16:creationId xmlns:a16="http://schemas.microsoft.com/office/drawing/2014/main" id="{0ADB1AE8-F88C-4B6C-ACDF-F3A2E174C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918" y="3908252"/>
            <a:ext cx="2743200" cy="1764793"/>
          </a:xfrm>
          <a:prstGeom prst="rect">
            <a:avLst/>
          </a:prstGeom>
        </p:spPr>
      </p:pic>
    </p:spTree>
    <p:extLst>
      <p:ext uri="{BB962C8B-B14F-4D97-AF65-F5344CB8AC3E}">
        <p14:creationId xmlns:p14="http://schemas.microsoft.com/office/powerpoint/2010/main" val="396520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AHA and Million Hearts® </a:t>
            </a:r>
            <a:br>
              <a:rPr lang="en-US" altLang="en-US" b="1" dirty="0">
                <a:solidFill>
                  <a:schemeClr val="tx1"/>
                </a:solidFill>
                <a:latin typeface="Times New Roman" panose="02020603050405020304" pitchFamily="18" charset="0"/>
                <a:cs typeface="Times New Roman" panose="02020603050405020304" pitchFamily="18" charset="0"/>
              </a:rPr>
            </a:br>
            <a:r>
              <a:rPr lang="en-US" altLang="en-US" b="1" dirty="0">
                <a:solidFill>
                  <a:schemeClr val="tx1"/>
                </a:solidFill>
                <a:latin typeface="Times New Roman" panose="02020603050405020304" pitchFamily="18" charset="0"/>
                <a:cs typeface="Times New Roman" panose="02020603050405020304" pitchFamily="18" charset="0"/>
              </a:rPr>
              <a:t>Spotlight on South Dakota</a:t>
            </a:r>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4C3EB1EC-0B6D-4500-8B8B-BA5E82078BCD}"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54</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5" name="Content Placeholder 4">
            <a:extLst>
              <a:ext uri="{FF2B5EF4-FFF2-40B4-BE49-F238E27FC236}">
                <a16:creationId xmlns:a16="http://schemas.microsoft.com/office/drawing/2014/main" id="{30F55CAD-7EE7-48CD-81A1-A6EC167149CD}"/>
              </a:ext>
            </a:extLst>
          </p:cNvPr>
          <p:cNvSpPr>
            <a:spLocks noGrp="1"/>
          </p:cNvSpPr>
          <p:nvPr>
            <p:ph idx="1"/>
          </p:nvPr>
        </p:nvSpPr>
        <p:spPr>
          <a:xfrm>
            <a:off x="415637" y="2133600"/>
            <a:ext cx="8312727" cy="3809721"/>
          </a:xfrm>
        </p:spPr>
        <p:txBody>
          <a:bodyPr/>
          <a:lstStyle/>
          <a:p>
            <a:pPr marL="0" indent="0">
              <a:buNone/>
            </a:pPr>
            <a:r>
              <a:rPr lang="en-US" sz="2800" b="1" dirty="0">
                <a:latin typeface="Times New Roman" panose="02020603050405020304" pitchFamily="18" charset="0"/>
                <a:cs typeface="Times New Roman" panose="02020603050405020304" pitchFamily="18" charset="0"/>
              </a:rPr>
              <a:t>Advocacy</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Policy Goals</a:t>
            </a:r>
          </a:p>
          <a:p>
            <a:pPr marL="353004" lvl="1" indent="0">
              <a:buNone/>
            </a:pPr>
            <a:r>
              <a:rPr lang="en-US" sz="2400" dirty="0">
                <a:latin typeface="Times New Roman" panose="02020603050405020304" pitchFamily="18" charset="0"/>
                <a:cs typeface="Times New Roman" panose="02020603050405020304" pitchFamily="18" charset="0"/>
              </a:rPr>
              <a:t>Organized by category, based on scientific research and modified each year based on latest data and how many people impacted</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You’re the Cure Network, SD Advocacy Committee</a:t>
            </a:r>
          </a:p>
          <a:p>
            <a:pPr marL="353004" lvl="1" indent="0">
              <a:buNone/>
            </a:pPr>
            <a:r>
              <a:rPr lang="en-US" sz="2400" dirty="0">
                <a:latin typeface="Times New Roman" panose="02020603050405020304" pitchFamily="18" charset="0"/>
                <a:cs typeface="Times New Roman" panose="02020603050405020304" pitchFamily="18" charset="0"/>
              </a:rPr>
              <a:t>Grassroots advocacy network and statewide </a:t>
            </a:r>
            <a:r>
              <a:rPr lang="en-US" sz="2400" dirty="0" err="1">
                <a:latin typeface="Times New Roman" panose="02020603050405020304" pitchFamily="18" charset="0"/>
                <a:cs typeface="Times New Roman" panose="02020603050405020304" pitchFamily="18" charset="0"/>
              </a:rPr>
              <a:t>grasstops</a:t>
            </a:r>
            <a:r>
              <a:rPr lang="en-US" sz="2400" dirty="0">
                <a:latin typeface="Times New Roman" panose="02020603050405020304" pitchFamily="18" charset="0"/>
                <a:cs typeface="Times New Roman" panose="02020603050405020304" pitchFamily="18" charset="0"/>
              </a:rPr>
              <a:t> advocates</a:t>
            </a:r>
            <a:endParaRPr lang="en-US" sz="2400" dirty="0"/>
          </a:p>
        </p:txBody>
      </p:sp>
    </p:spTree>
    <p:extLst>
      <p:ext uri="{BB962C8B-B14F-4D97-AF65-F5344CB8AC3E}">
        <p14:creationId xmlns:p14="http://schemas.microsoft.com/office/powerpoint/2010/main" val="25080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37883" y="941294"/>
            <a:ext cx="8068235" cy="1344706"/>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AHA and Million Hearts® </a:t>
            </a:r>
            <a:br>
              <a:rPr lang="en-US" altLang="en-US" b="1" dirty="0">
                <a:solidFill>
                  <a:schemeClr val="tx1"/>
                </a:solidFill>
                <a:latin typeface="Times New Roman" panose="02020603050405020304" pitchFamily="18" charset="0"/>
                <a:cs typeface="Times New Roman" panose="02020603050405020304" pitchFamily="18" charset="0"/>
              </a:rPr>
            </a:br>
            <a:r>
              <a:rPr lang="en-US" altLang="en-US" b="1" dirty="0">
                <a:solidFill>
                  <a:schemeClr val="tx1"/>
                </a:solidFill>
                <a:latin typeface="Times New Roman" panose="02020603050405020304" pitchFamily="18" charset="0"/>
                <a:cs typeface="Times New Roman" panose="02020603050405020304" pitchFamily="18" charset="0"/>
              </a:rPr>
              <a:t>Spotlight on South Dakota</a:t>
            </a:r>
          </a:p>
        </p:txBody>
      </p:sp>
      <p:sp>
        <p:nvSpPr>
          <p:cNvPr id="3" name="Content Placeholder 2"/>
          <p:cNvSpPr>
            <a:spLocks noGrp="1"/>
          </p:cNvSpPr>
          <p:nvPr>
            <p:ph idx="1"/>
          </p:nvPr>
        </p:nvSpPr>
        <p:spPr>
          <a:xfrm>
            <a:off x="537883" y="2420470"/>
            <a:ext cx="8068235" cy="4034118"/>
          </a:xfrm>
        </p:spPr>
        <p:txBody>
          <a:bodyPr/>
          <a:lstStyle/>
          <a:p>
            <a:pPr marL="0" indent="0">
              <a:buNone/>
              <a:defRPr/>
            </a:pP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Advocacy Priorities</a:t>
            </a:r>
          </a:p>
          <a:p>
            <a:pPr>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Health Insurance Coverage – Medicaid Expansion/Reform</a:t>
            </a:r>
          </a:p>
          <a:p>
            <a:pPr marL="0" indent="0">
              <a:buNone/>
              <a:defRPr/>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Systems of Care – Stroke and STEMI Designations and Registries, Cardiac-Ready Communities</a:t>
            </a:r>
          </a:p>
          <a:p>
            <a:pPr marL="0" indent="0">
              <a:buNone/>
              <a:defRPr/>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Healthy Living – Complete Streets, Healthy SD</a:t>
            </a:r>
          </a:p>
          <a:p>
            <a:pPr marL="0" indent="0">
              <a:buNone/>
              <a:defRPr/>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Tobacco-Free – Smoke Free SD, Tobacco Prevention/Control</a:t>
            </a: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6EDAD11A-70F4-4C1D-8F71-DCD29B4FF352}"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55</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2065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3" descr="AHA_ASA_spot_b+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0659" y="336177"/>
            <a:ext cx="941294" cy="46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7413" name="Rectangle 4"/>
          <p:cNvSpPr>
            <a:spLocks/>
          </p:cNvSpPr>
          <p:nvPr/>
        </p:nvSpPr>
        <p:spPr bwMode="auto">
          <a:xfrm>
            <a:off x="1959629" y="6510618"/>
            <a:ext cx="86846" cy="15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14" name="Rectangle 5"/>
          <p:cNvSpPr>
            <a:spLocks/>
          </p:cNvSpPr>
          <p:nvPr/>
        </p:nvSpPr>
        <p:spPr bwMode="auto">
          <a:xfrm>
            <a:off x="2241177" y="6510618"/>
            <a:ext cx="86846" cy="15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15" name="Rectangle 6"/>
          <p:cNvSpPr>
            <a:spLocks/>
          </p:cNvSpPr>
          <p:nvPr/>
        </p:nvSpPr>
        <p:spPr bwMode="auto">
          <a:xfrm>
            <a:off x="7292228" y="6510618"/>
            <a:ext cx="86846" cy="15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16" name="Rectangle 7"/>
          <p:cNvSpPr>
            <a:spLocks/>
          </p:cNvSpPr>
          <p:nvPr/>
        </p:nvSpPr>
        <p:spPr bwMode="auto">
          <a:xfrm>
            <a:off x="675155" y="459441"/>
            <a:ext cx="88247" cy="1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17" name="Rectangle 8"/>
          <p:cNvSpPr>
            <a:spLocks/>
          </p:cNvSpPr>
          <p:nvPr/>
        </p:nvSpPr>
        <p:spPr bwMode="auto">
          <a:xfrm>
            <a:off x="1361515" y="3144651"/>
            <a:ext cx="85445" cy="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65"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18" name="Rectangle 9"/>
          <p:cNvSpPr>
            <a:spLocks/>
          </p:cNvSpPr>
          <p:nvPr/>
        </p:nvSpPr>
        <p:spPr bwMode="auto">
          <a:xfrm>
            <a:off x="1606644" y="3671328"/>
            <a:ext cx="107856" cy="1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19" name="Rectangle 10"/>
          <p:cNvSpPr>
            <a:spLocks/>
          </p:cNvSpPr>
          <p:nvPr/>
        </p:nvSpPr>
        <p:spPr bwMode="auto">
          <a:xfrm>
            <a:off x="1697691" y="3832412"/>
            <a:ext cx="92449"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0" name="Rectangle 11"/>
          <p:cNvSpPr>
            <a:spLocks/>
          </p:cNvSpPr>
          <p:nvPr/>
        </p:nvSpPr>
        <p:spPr bwMode="auto">
          <a:xfrm>
            <a:off x="2730034" y="3144651"/>
            <a:ext cx="86846" cy="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65"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1" name="Rectangle 12"/>
          <p:cNvSpPr>
            <a:spLocks/>
          </p:cNvSpPr>
          <p:nvPr/>
        </p:nvSpPr>
        <p:spPr bwMode="auto">
          <a:xfrm>
            <a:off x="3118037" y="3508842"/>
            <a:ext cx="107857" cy="1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2" name="Rectangle 13"/>
          <p:cNvSpPr>
            <a:spLocks/>
          </p:cNvSpPr>
          <p:nvPr/>
        </p:nvSpPr>
        <p:spPr bwMode="auto">
          <a:xfrm>
            <a:off x="3067611" y="3671328"/>
            <a:ext cx="92449" cy="17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3" name="Rectangle 14"/>
          <p:cNvSpPr>
            <a:spLocks/>
          </p:cNvSpPr>
          <p:nvPr/>
        </p:nvSpPr>
        <p:spPr bwMode="auto">
          <a:xfrm>
            <a:off x="3091424" y="3821206"/>
            <a:ext cx="91047" cy="17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4" name="Rectangle 15"/>
          <p:cNvSpPr>
            <a:spLocks/>
          </p:cNvSpPr>
          <p:nvPr/>
        </p:nvSpPr>
        <p:spPr bwMode="auto">
          <a:xfrm>
            <a:off x="2730033" y="3971085"/>
            <a:ext cx="88246" cy="1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5" name="Rectangle 16"/>
          <p:cNvSpPr>
            <a:spLocks/>
          </p:cNvSpPr>
          <p:nvPr/>
        </p:nvSpPr>
        <p:spPr bwMode="auto">
          <a:xfrm>
            <a:off x="4101353" y="3144651"/>
            <a:ext cx="86846" cy="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65"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6" name="Rectangle 17"/>
          <p:cNvSpPr>
            <a:spLocks/>
          </p:cNvSpPr>
          <p:nvPr/>
        </p:nvSpPr>
        <p:spPr bwMode="auto">
          <a:xfrm>
            <a:off x="4572000" y="3183872"/>
            <a:ext cx="107857" cy="19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7" name="Rectangle 18"/>
          <p:cNvSpPr>
            <a:spLocks/>
          </p:cNvSpPr>
          <p:nvPr/>
        </p:nvSpPr>
        <p:spPr bwMode="auto">
          <a:xfrm>
            <a:off x="4534181" y="3346357"/>
            <a:ext cx="107856" cy="1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8" name="Rectangle 19"/>
          <p:cNvSpPr>
            <a:spLocks/>
          </p:cNvSpPr>
          <p:nvPr/>
        </p:nvSpPr>
        <p:spPr bwMode="auto">
          <a:xfrm>
            <a:off x="4347882" y="3671328"/>
            <a:ext cx="107857" cy="1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29" name="Rectangle 20"/>
          <p:cNvSpPr>
            <a:spLocks/>
          </p:cNvSpPr>
          <p:nvPr/>
        </p:nvSpPr>
        <p:spPr bwMode="auto">
          <a:xfrm>
            <a:off x="4437530" y="3832412"/>
            <a:ext cx="92449"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0" name="Rectangle 21"/>
          <p:cNvSpPr>
            <a:spLocks/>
          </p:cNvSpPr>
          <p:nvPr/>
        </p:nvSpPr>
        <p:spPr bwMode="auto">
          <a:xfrm>
            <a:off x="4504765" y="3986493"/>
            <a:ext cx="88247" cy="1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1" name="Rectangle 22"/>
          <p:cNvSpPr>
            <a:spLocks/>
          </p:cNvSpPr>
          <p:nvPr/>
        </p:nvSpPr>
        <p:spPr bwMode="auto">
          <a:xfrm>
            <a:off x="4988019" y="3144651"/>
            <a:ext cx="86846" cy="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2" name="Rectangle 23"/>
          <p:cNvSpPr>
            <a:spLocks/>
          </p:cNvSpPr>
          <p:nvPr/>
        </p:nvSpPr>
        <p:spPr bwMode="auto">
          <a:xfrm>
            <a:off x="4988019" y="3169864"/>
            <a:ext cx="86846" cy="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65"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3" name="Rectangle 24"/>
          <p:cNvSpPr>
            <a:spLocks/>
          </p:cNvSpPr>
          <p:nvPr/>
        </p:nvSpPr>
        <p:spPr bwMode="auto">
          <a:xfrm>
            <a:off x="5930713" y="3695140"/>
            <a:ext cx="106456" cy="19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4" name="Rectangle 25"/>
          <p:cNvSpPr>
            <a:spLocks/>
          </p:cNvSpPr>
          <p:nvPr/>
        </p:nvSpPr>
        <p:spPr bwMode="auto">
          <a:xfrm>
            <a:off x="5808850" y="3854824"/>
            <a:ext cx="92449"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5" name="Rectangle 26"/>
          <p:cNvSpPr>
            <a:spLocks/>
          </p:cNvSpPr>
          <p:nvPr/>
        </p:nvSpPr>
        <p:spPr bwMode="auto">
          <a:xfrm>
            <a:off x="5894294" y="4008905"/>
            <a:ext cx="88247" cy="1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6" name="Rectangle 27"/>
          <p:cNvSpPr>
            <a:spLocks/>
          </p:cNvSpPr>
          <p:nvPr/>
        </p:nvSpPr>
        <p:spPr bwMode="auto">
          <a:xfrm>
            <a:off x="5471272" y="4151780"/>
            <a:ext cx="88247" cy="1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7" name="Rectangle 28"/>
          <p:cNvSpPr>
            <a:spLocks/>
          </p:cNvSpPr>
          <p:nvPr/>
        </p:nvSpPr>
        <p:spPr bwMode="auto">
          <a:xfrm>
            <a:off x="6842593" y="3143250"/>
            <a:ext cx="107856" cy="1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8" name="Rectangle 29"/>
          <p:cNvSpPr>
            <a:spLocks/>
          </p:cNvSpPr>
          <p:nvPr/>
        </p:nvSpPr>
        <p:spPr bwMode="auto">
          <a:xfrm>
            <a:off x="6357938" y="3309938"/>
            <a:ext cx="88246" cy="1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39" name="Rectangle 30"/>
          <p:cNvSpPr>
            <a:spLocks/>
          </p:cNvSpPr>
          <p:nvPr/>
        </p:nvSpPr>
        <p:spPr bwMode="auto">
          <a:xfrm>
            <a:off x="7091923" y="3653118"/>
            <a:ext cx="86846"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618" b="0"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0" name="Rectangle 31"/>
          <p:cNvSpPr>
            <a:spLocks/>
          </p:cNvSpPr>
          <p:nvPr/>
        </p:nvSpPr>
        <p:spPr bwMode="auto">
          <a:xfrm>
            <a:off x="6357938" y="3917857"/>
            <a:ext cx="88246" cy="1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1" name="Rectangle 32"/>
          <p:cNvSpPr>
            <a:spLocks/>
          </p:cNvSpPr>
          <p:nvPr/>
        </p:nvSpPr>
        <p:spPr bwMode="auto">
          <a:xfrm>
            <a:off x="2752446" y="1832162"/>
            <a:ext cx="98051"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2" name="Rectangle 33"/>
          <p:cNvSpPr>
            <a:spLocks/>
          </p:cNvSpPr>
          <p:nvPr/>
        </p:nvSpPr>
        <p:spPr bwMode="auto">
          <a:xfrm>
            <a:off x="2045074" y="1982041"/>
            <a:ext cx="86846" cy="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53" b="0"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3" name="Rectangle 34"/>
          <p:cNvSpPr>
            <a:spLocks/>
          </p:cNvSpPr>
          <p:nvPr/>
        </p:nvSpPr>
        <p:spPr bwMode="auto">
          <a:xfrm>
            <a:off x="2941544" y="2035269"/>
            <a:ext cx="86846" cy="14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618" b="0"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4" name="Rectangle 35"/>
          <p:cNvSpPr>
            <a:spLocks/>
          </p:cNvSpPr>
          <p:nvPr/>
        </p:nvSpPr>
        <p:spPr bwMode="auto">
          <a:xfrm>
            <a:off x="2759449" y="2143126"/>
            <a:ext cx="86846" cy="14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618" b="0"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5" name="Rectangle 36"/>
          <p:cNvSpPr>
            <a:spLocks/>
          </p:cNvSpPr>
          <p:nvPr/>
        </p:nvSpPr>
        <p:spPr bwMode="auto">
          <a:xfrm>
            <a:off x="2346232" y="2337828"/>
            <a:ext cx="89647" cy="16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6" name="Rectangle 37"/>
          <p:cNvSpPr>
            <a:spLocks/>
          </p:cNvSpPr>
          <p:nvPr/>
        </p:nvSpPr>
        <p:spPr bwMode="auto">
          <a:xfrm>
            <a:off x="8212512" y="5261162"/>
            <a:ext cx="86846" cy="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7" name="Rectangle 38"/>
          <p:cNvSpPr>
            <a:spLocks/>
          </p:cNvSpPr>
          <p:nvPr/>
        </p:nvSpPr>
        <p:spPr bwMode="auto">
          <a:xfrm>
            <a:off x="8262938" y="5448860"/>
            <a:ext cx="107856" cy="19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8" name="Rectangle 39"/>
          <p:cNvSpPr>
            <a:spLocks/>
          </p:cNvSpPr>
          <p:nvPr/>
        </p:nvSpPr>
        <p:spPr bwMode="auto">
          <a:xfrm>
            <a:off x="8470247" y="5775232"/>
            <a:ext cx="106456" cy="1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49" name="Rectangle 40"/>
          <p:cNvSpPr>
            <a:spLocks/>
          </p:cNvSpPr>
          <p:nvPr/>
        </p:nvSpPr>
        <p:spPr bwMode="auto">
          <a:xfrm>
            <a:off x="8576703" y="5937717"/>
            <a:ext cx="91047"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0" name="Rectangle 41"/>
          <p:cNvSpPr>
            <a:spLocks/>
          </p:cNvSpPr>
          <p:nvPr/>
        </p:nvSpPr>
        <p:spPr bwMode="auto">
          <a:xfrm>
            <a:off x="8544486" y="6086195"/>
            <a:ext cx="93850" cy="17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1" name="Rectangle 42"/>
          <p:cNvSpPr>
            <a:spLocks/>
          </p:cNvSpPr>
          <p:nvPr/>
        </p:nvSpPr>
        <p:spPr bwMode="auto">
          <a:xfrm>
            <a:off x="8363791" y="6234673"/>
            <a:ext cx="92449"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2" name="Rectangle 43"/>
          <p:cNvSpPr>
            <a:spLocks/>
          </p:cNvSpPr>
          <p:nvPr/>
        </p:nvSpPr>
        <p:spPr bwMode="auto">
          <a:xfrm>
            <a:off x="8212512" y="3143250"/>
            <a:ext cx="86846" cy="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3" name="Rectangle 44"/>
          <p:cNvSpPr>
            <a:spLocks/>
          </p:cNvSpPr>
          <p:nvPr/>
        </p:nvSpPr>
        <p:spPr bwMode="auto">
          <a:xfrm>
            <a:off x="8538882" y="3821206"/>
            <a:ext cx="107857" cy="1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9"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4" name="Rectangle 45"/>
          <p:cNvSpPr>
            <a:spLocks/>
          </p:cNvSpPr>
          <p:nvPr/>
        </p:nvSpPr>
        <p:spPr bwMode="auto">
          <a:xfrm>
            <a:off x="8576703" y="3980890"/>
            <a:ext cx="91047" cy="17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5" name="Rectangle 46"/>
          <p:cNvSpPr>
            <a:spLocks/>
          </p:cNvSpPr>
          <p:nvPr/>
        </p:nvSpPr>
        <p:spPr bwMode="auto">
          <a:xfrm>
            <a:off x="8611721" y="4129368"/>
            <a:ext cx="92449"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6" name="Rectangle 47"/>
          <p:cNvSpPr>
            <a:spLocks/>
          </p:cNvSpPr>
          <p:nvPr/>
        </p:nvSpPr>
        <p:spPr bwMode="auto">
          <a:xfrm>
            <a:off x="8615923" y="4279247"/>
            <a:ext cx="92449"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7" name="Rectangle 48"/>
          <p:cNvSpPr>
            <a:spLocks/>
          </p:cNvSpPr>
          <p:nvPr/>
        </p:nvSpPr>
        <p:spPr bwMode="auto">
          <a:xfrm>
            <a:off x="8620125" y="4426324"/>
            <a:ext cx="92449"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8" name="Rectangle 49"/>
          <p:cNvSpPr>
            <a:spLocks/>
          </p:cNvSpPr>
          <p:nvPr/>
        </p:nvSpPr>
        <p:spPr bwMode="auto">
          <a:xfrm>
            <a:off x="8417019" y="4576203"/>
            <a:ext cx="92449" cy="1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1"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59" name="Rectangle 50"/>
          <p:cNvSpPr>
            <a:spLocks/>
          </p:cNvSpPr>
          <p:nvPr/>
        </p:nvSpPr>
        <p:spPr bwMode="auto">
          <a:xfrm>
            <a:off x="4787713" y="1832162"/>
            <a:ext cx="86846"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618" b="0"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0" name="Rectangle 51"/>
          <p:cNvSpPr>
            <a:spLocks/>
          </p:cNvSpPr>
          <p:nvPr/>
        </p:nvSpPr>
        <p:spPr bwMode="auto">
          <a:xfrm>
            <a:off x="5325596" y="2238375"/>
            <a:ext cx="99453" cy="17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71" b="0"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1" name="Rectangle 52"/>
          <p:cNvSpPr>
            <a:spLocks/>
          </p:cNvSpPr>
          <p:nvPr/>
        </p:nvSpPr>
        <p:spPr bwMode="auto">
          <a:xfrm>
            <a:off x="4787714" y="2388254"/>
            <a:ext cx="88247"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2" name="Rectangle 53"/>
          <p:cNvSpPr>
            <a:spLocks/>
          </p:cNvSpPr>
          <p:nvPr/>
        </p:nvSpPr>
        <p:spPr bwMode="auto">
          <a:xfrm>
            <a:off x="973512" y="4933390"/>
            <a:ext cx="86846" cy="14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3" name="Rectangle 54"/>
          <p:cNvSpPr>
            <a:spLocks/>
          </p:cNvSpPr>
          <p:nvPr/>
        </p:nvSpPr>
        <p:spPr bwMode="auto">
          <a:xfrm>
            <a:off x="1968034" y="5046850"/>
            <a:ext cx="86846"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4" name="Rectangle 55"/>
          <p:cNvSpPr>
            <a:spLocks/>
          </p:cNvSpPr>
          <p:nvPr/>
        </p:nvSpPr>
        <p:spPr bwMode="auto">
          <a:xfrm>
            <a:off x="3728758" y="5046850"/>
            <a:ext cx="86846"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5" name="Rectangle 56"/>
          <p:cNvSpPr>
            <a:spLocks/>
          </p:cNvSpPr>
          <p:nvPr/>
        </p:nvSpPr>
        <p:spPr bwMode="auto">
          <a:xfrm>
            <a:off x="973512" y="5122490"/>
            <a:ext cx="86846" cy="14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6" name="Rectangle 57"/>
          <p:cNvSpPr>
            <a:spLocks/>
          </p:cNvSpPr>
          <p:nvPr/>
        </p:nvSpPr>
        <p:spPr bwMode="auto">
          <a:xfrm>
            <a:off x="5024438" y="5235949"/>
            <a:ext cx="86846"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7" name="Rectangle 58"/>
          <p:cNvSpPr>
            <a:spLocks/>
          </p:cNvSpPr>
          <p:nvPr/>
        </p:nvSpPr>
        <p:spPr bwMode="auto">
          <a:xfrm>
            <a:off x="973512" y="5311589"/>
            <a:ext cx="86846" cy="14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8" name="Rectangle 59"/>
          <p:cNvSpPr>
            <a:spLocks/>
          </p:cNvSpPr>
          <p:nvPr/>
        </p:nvSpPr>
        <p:spPr bwMode="auto">
          <a:xfrm>
            <a:off x="4036919" y="5426449"/>
            <a:ext cx="86846"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69" name="Rectangle 60"/>
          <p:cNvSpPr>
            <a:spLocks/>
          </p:cNvSpPr>
          <p:nvPr/>
        </p:nvSpPr>
        <p:spPr bwMode="auto">
          <a:xfrm>
            <a:off x="973512" y="5500688"/>
            <a:ext cx="86846" cy="14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70" name="Rectangle 61"/>
          <p:cNvSpPr>
            <a:spLocks/>
          </p:cNvSpPr>
          <p:nvPr/>
        </p:nvSpPr>
        <p:spPr bwMode="auto">
          <a:xfrm>
            <a:off x="1742515" y="5614148"/>
            <a:ext cx="86846" cy="14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71" name="Rectangle 62"/>
          <p:cNvSpPr>
            <a:spLocks/>
          </p:cNvSpPr>
          <p:nvPr/>
        </p:nvSpPr>
        <p:spPr bwMode="auto">
          <a:xfrm>
            <a:off x="1756522" y="5614148"/>
            <a:ext cx="86846" cy="14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72" name="Rectangle 63"/>
          <p:cNvSpPr>
            <a:spLocks/>
          </p:cNvSpPr>
          <p:nvPr/>
        </p:nvSpPr>
        <p:spPr bwMode="auto">
          <a:xfrm>
            <a:off x="4036919" y="5614148"/>
            <a:ext cx="86846" cy="14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73" name="Rectangle 64"/>
          <p:cNvSpPr>
            <a:spLocks/>
          </p:cNvSpPr>
          <p:nvPr/>
        </p:nvSpPr>
        <p:spPr bwMode="auto">
          <a:xfrm>
            <a:off x="973512" y="5689787"/>
            <a:ext cx="86846"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74" name="Rectangle 65"/>
          <p:cNvSpPr>
            <a:spLocks/>
          </p:cNvSpPr>
          <p:nvPr/>
        </p:nvSpPr>
        <p:spPr bwMode="auto">
          <a:xfrm>
            <a:off x="1738313" y="5803247"/>
            <a:ext cx="86846"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75" name="Rectangle 66"/>
          <p:cNvSpPr>
            <a:spLocks/>
          </p:cNvSpPr>
          <p:nvPr/>
        </p:nvSpPr>
        <p:spPr bwMode="auto">
          <a:xfrm>
            <a:off x="1756522" y="5803247"/>
            <a:ext cx="86846"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76" name="Rectangle 67"/>
          <p:cNvSpPr>
            <a:spLocks/>
          </p:cNvSpPr>
          <p:nvPr/>
        </p:nvSpPr>
        <p:spPr bwMode="auto">
          <a:xfrm>
            <a:off x="3909453" y="5803247"/>
            <a:ext cx="86846"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80406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94" b="0"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sym typeface="Helvetica" panose="020B0604020202020204" pitchFamily="34" charset="0"/>
              </a:rPr>
              <a:t> </a:t>
            </a:r>
            <a:endParaRPr kumimoji="0" lang="en-US" altLang="en-US" sz="1588"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9525" name="Rectangle 68"/>
          <p:cNvSpPr>
            <a:spLocks/>
          </p:cNvSpPr>
          <p:nvPr/>
        </p:nvSpPr>
        <p:spPr bwMode="auto">
          <a:xfrm>
            <a:off x="381000" y="1832161"/>
            <a:ext cx="4116761" cy="474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85750" marR="0" lvl="0" indent="-285750" algn="l" defTabSz="806867" rtl="0" eaLnBrk="1" fontAlgn="base" latinLnBrk="0" hangingPunct="1">
              <a:lnSpc>
                <a:spcPct val="100000"/>
              </a:lnSpc>
              <a:spcBef>
                <a:spcPct val="0"/>
              </a:spcBef>
              <a:spcAft>
                <a:spcPct val="0"/>
              </a:spcAft>
              <a:buClr>
                <a:srgbClr val="FF0000"/>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457200" marR="0" lvl="0" indent="-457200" algn="l" defTabSz="80686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South Dakota was 36</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state to require hands-only CPR in required curriculum before graduation</a:t>
            </a:r>
          </a:p>
          <a:p>
            <a:pPr marL="457200" marR="0" lvl="0" indent="-457200" algn="l" defTabSz="80686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457200" marR="0" lvl="0" indent="-457200" algn="l" defTabSz="80686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Became law July 1, 2017</a:t>
            </a:r>
          </a:p>
          <a:p>
            <a:pPr marL="0" marR="0" lvl="0" indent="0" algn="l" defTabSz="80686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457200" marR="0" lvl="0" indent="-457200" algn="l" defTabSz="80686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Could train up to 10,000 students a year in bystander CPR and greatly enhance our emergency services capacity in South Dakota </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806867" rtl="0" eaLnBrk="1" fontAlgn="base" latinLnBrk="0" hangingPunct="1">
              <a:lnSpc>
                <a:spcPct val="100000"/>
              </a:lnSpc>
              <a:spcBef>
                <a:spcPct val="0"/>
              </a:spcBef>
              <a:spcAft>
                <a:spcPct val="0"/>
              </a:spcAft>
              <a:buClr>
                <a:srgbClr val="FF0000"/>
              </a:buClr>
              <a:buSzTx/>
              <a:buFont typeface="Arial" panose="020B0604020202020204" pitchFamily="34" charset="0"/>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502" name="Rectangle 69"/>
          <p:cNvSpPr>
            <a:spLocks/>
          </p:cNvSpPr>
          <p:nvPr/>
        </p:nvSpPr>
        <p:spPr bwMode="auto">
          <a:xfrm>
            <a:off x="932890" y="1210236"/>
            <a:ext cx="7471522" cy="7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5114" tIns="35114" rIns="35114" bIns="35114" anchor="ct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806867"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CPR in Schools</a:t>
            </a:r>
          </a:p>
        </p:txBody>
      </p:sp>
      <p:pic>
        <p:nvPicPr>
          <p:cNvPr id="3" name="Picture 2">
            <a:extLst>
              <a:ext uri="{FF2B5EF4-FFF2-40B4-BE49-F238E27FC236}">
                <a16:creationId xmlns:a16="http://schemas.microsoft.com/office/drawing/2014/main" id="{7AE229C7-6C8F-4551-98F9-3FC10CE2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09945"/>
            <a:ext cx="4083055" cy="2348195"/>
          </a:xfrm>
          <a:prstGeom prst="rect">
            <a:avLst/>
          </a:prstGeom>
        </p:spPr>
      </p:pic>
    </p:spTree>
    <p:extLst>
      <p:ext uri="{BB962C8B-B14F-4D97-AF65-F5344CB8AC3E}">
        <p14:creationId xmlns:p14="http://schemas.microsoft.com/office/powerpoint/2010/main" val="112988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37883" y="941294"/>
            <a:ext cx="8068235" cy="1344706"/>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Cardiac-Ready Communities</a:t>
            </a:r>
          </a:p>
        </p:txBody>
      </p:sp>
      <p:sp>
        <p:nvSpPr>
          <p:cNvPr id="3" name="Content Placeholder 2"/>
          <p:cNvSpPr>
            <a:spLocks noGrp="1"/>
          </p:cNvSpPr>
          <p:nvPr>
            <p:ph idx="1"/>
          </p:nvPr>
        </p:nvSpPr>
        <p:spPr>
          <a:xfrm>
            <a:off x="537883" y="2057400"/>
            <a:ext cx="8068235" cy="4397188"/>
          </a:xfrm>
        </p:spPr>
        <p:txBody>
          <a:bodyPr/>
          <a:lstStyle/>
          <a:p>
            <a:pPr marL="400050"/>
            <a:r>
              <a:rPr lang="en-US" sz="2800" dirty="0">
                <a:latin typeface="Times New Roman" panose="02020603050405020304" pitchFamily="18" charset="0"/>
                <a:cs typeface="Times New Roman" panose="02020603050405020304" pitchFamily="18" charset="0"/>
              </a:rPr>
              <a:t>Program designed to prepare communities to respond and assist to increase survival from a cardiac event occurring outside of the hospital setting</a:t>
            </a:r>
          </a:p>
          <a:p>
            <a:pPr marL="400050"/>
            <a:r>
              <a:rPr lang="en-US" sz="2800" dirty="0">
                <a:latin typeface="Times New Roman" panose="02020603050405020304" pitchFamily="18" charset="0"/>
                <a:cs typeface="Times New Roman" panose="02020603050405020304" pitchFamily="18" charset="0"/>
              </a:rPr>
              <a:t>North Dakota, Montana, Minnesota have similar programs, SD gathering best practices</a:t>
            </a: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6EDAD11A-70F4-4C1D-8F71-DCD29B4FF352}"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57</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pic>
        <p:nvPicPr>
          <p:cNvPr id="2" name="Picture 1">
            <a:extLst>
              <a:ext uri="{FF2B5EF4-FFF2-40B4-BE49-F238E27FC236}">
                <a16:creationId xmlns:a16="http://schemas.microsoft.com/office/drawing/2014/main" id="{2A5FDA84-A87E-4766-A51E-263C34C31F17}"/>
              </a:ext>
            </a:extLst>
          </p:cNvPr>
          <p:cNvPicPr>
            <a:picLocks noChangeAspect="1"/>
          </p:cNvPicPr>
          <p:nvPr/>
        </p:nvPicPr>
        <p:blipFill>
          <a:blip r:embed="rId3"/>
          <a:stretch>
            <a:fillRect/>
          </a:stretch>
        </p:blipFill>
        <p:spPr>
          <a:xfrm>
            <a:off x="2438400" y="4984597"/>
            <a:ext cx="4081920" cy="1489978"/>
          </a:xfrm>
          <a:prstGeom prst="rect">
            <a:avLst/>
          </a:prstGeom>
        </p:spPr>
      </p:pic>
    </p:spTree>
    <p:extLst>
      <p:ext uri="{BB962C8B-B14F-4D97-AF65-F5344CB8AC3E}">
        <p14:creationId xmlns:p14="http://schemas.microsoft.com/office/powerpoint/2010/main" val="322147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37883" y="762000"/>
            <a:ext cx="8068235" cy="1344706"/>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Healthy Living</a:t>
            </a:r>
          </a:p>
        </p:txBody>
      </p:sp>
      <p:sp>
        <p:nvSpPr>
          <p:cNvPr id="3" name="Content Placeholder 2"/>
          <p:cNvSpPr>
            <a:spLocks noGrp="1"/>
          </p:cNvSpPr>
          <p:nvPr>
            <p:ph idx="1"/>
          </p:nvPr>
        </p:nvSpPr>
        <p:spPr>
          <a:xfrm>
            <a:off x="537883" y="1905000"/>
            <a:ext cx="4034117" cy="4953000"/>
          </a:xfrm>
        </p:spPr>
        <p:txBody>
          <a:bodyPr/>
          <a:lstStyle/>
          <a:p>
            <a:pPr>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Support efforts to increase active living and healthy eating through policy</a:t>
            </a:r>
          </a:p>
          <a:p>
            <a:pPr>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Complete Streets, Safe Routes to School, bike safety laws</a:t>
            </a:r>
          </a:p>
          <a:p>
            <a:pPr>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Increasing quality and quantity of physical activity in schools</a:t>
            </a:r>
          </a:p>
          <a:p>
            <a:pPr>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Supporting school lunch standards</a:t>
            </a: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6EDAD11A-70F4-4C1D-8F71-DCD29B4FF352}"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58</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pic>
        <p:nvPicPr>
          <p:cNvPr id="4" name="Picture 3">
            <a:extLst>
              <a:ext uri="{FF2B5EF4-FFF2-40B4-BE49-F238E27FC236}">
                <a16:creationId xmlns:a16="http://schemas.microsoft.com/office/drawing/2014/main" id="{243E591D-CFA7-458D-9174-A0A4878BFAE8}"/>
              </a:ext>
            </a:extLst>
          </p:cNvPr>
          <p:cNvPicPr>
            <a:picLocks noChangeAspect="1"/>
          </p:cNvPicPr>
          <p:nvPr/>
        </p:nvPicPr>
        <p:blipFill>
          <a:blip r:embed="rId3"/>
          <a:stretch>
            <a:fillRect/>
          </a:stretch>
        </p:blipFill>
        <p:spPr>
          <a:xfrm>
            <a:off x="5703705" y="1905000"/>
            <a:ext cx="2542252" cy="3782915"/>
          </a:xfrm>
          <a:prstGeom prst="rect">
            <a:avLst/>
          </a:prstGeom>
        </p:spPr>
      </p:pic>
      <p:pic>
        <p:nvPicPr>
          <p:cNvPr id="5" name="Picture 4">
            <a:extLst>
              <a:ext uri="{FF2B5EF4-FFF2-40B4-BE49-F238E27FC236}">
                <a16:creationId xmlns:a16="http://schemas.microsoft.com/office/drawing/2014/main" id="{33AA9953-74CD-47B8-8375-498F09BE68B5}"/>
              </a:ext>
            </a:extLst>
          </p:cNvPr>
          <p:cNvPicPr>
            <a:picLocks noChangeAspect="1"/>
          </p:cNvPicPr>
          <p:nvPr/>
        </p:nvPicPr>
        <p:blipFill>
          <a:blip r:embed="rId4"/>
          <a:stretch>
            <a:fillRect/>
          </a:stretch>
        </p:blipFill>
        <p:spPr>
          <a:xfrm>
            <a:off x="4572000" y="4771291"/>
            <a:ext cx="2542252" cy="1731414"/>
          </a:xfrm>
          <a:prstGeom prst="rect">
            <a:avLst/>
          </a:prstGeom>
        </p:spPr>
      </p:pic>
    </p:spTree>
    <p:extLst>
      <p:ext uri="{BB962C8B-B14F-4D97-AF65-F5344CB8AC3E}">
        <p14:creationId xmlns:p14="http://schemas.microsoft.com/office/powerpoint/2010/main" val="309694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37883" y="941294"/>
            <a:ext cx="8068235" cy="1344706"/>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Tobacco-Free</a:t>
            </a:r>
          </a:p>
        </p:txBody>
      </p:sp>
      <p:sp>
        <p:nvSpPr>
          <p:cNvPr id="3" name="Content Placeholder 2"/>
          <p:cNvSpPr>
            <a:spLocks noGrp="1"/>
          </p:cNvSpPr>
          <p:nvPr>
            <p:ph idx="1"/>
          </p:nvPr>
        </p:nvSpPr>
        <p:spPr>
          <a:xfrm>
            <a:off x="228601" y="2398426"/>
            <a:ext cx="6553199" cy="4056162"/>
          </a:xfrm>
        </p:spPr>
        <p:txBody>
          <a:bodyPr/>
          <a:lstStyle/>
          <a:p>
            <a:pPr>
              <a:defRPr/>
            </a:pPr>
            <a:r>
              <a:rPr lang="en-US" sz="2600" dirty="0">
                <a:solidFill>
                  <a:schemeClr val="tx1">
                    <a:lumMod val="85000"/>
                    <a:lumOff val="15000"/>
                  </a:schemeClr>
                </a:solidFill>
                <a:latin typeface="Times New Roman" panose="02020603050405020304" pitchFamily="18" charset="0"/>
                <a:cs typeface="Times New Roman" panose="02020603050405020304" pitchFamily="18" charset="0"/>
              </a:rPr>
              <a:t>Reduce tobacco use in South Dakota</a:t>
            </a:r>
          </a:p>
          <a:p>
            <a:pPr>
              <a:defRPr/>
            </a:pPr>
            <a:r>
              <a:rPr lang="en-US" sz="2600" dirty="0">
                <a:solidFill>
                  <a:schemeClr val="tx1">
                    <a:lumMod val="85000"/>
                    <a:lumOff val="15000"/>
                  </a:schemeClr>
                </a:solidFill>
                <a:latin typeface="Times New Roman" panose="02020603050405020304" pitchFamily="18" charset="0"/>
                <a:cs typeface="Times New Roman" panose="02020603050405020304" pitchFamily="18" charset="0"/>
              </a:rPr>
              <a:t>Increasing price of tobacco products – 2006 </a:t>
            </a:r>
          </a:p>
          <a:p>
            <a:pPr>
              <a:defRPr/>
            </a:pPr>
            <a:r>
              <a:rPr lang="en-US" sz="2600" dirty="0">
                <a:solidFill>
                  <a:schemeClr val="tx1">
                    <a:lumMod val="85000"/>
                    <a:lumOff val="15000"/>
                  </a:schemeClr>
                </a:solidFill>
                <a:latin typeface="Times New Roman" panose="02020603050405020304" pitchFamily="18" charset="0"/>
                <a:cs typeface="Times New Roman" panose="02020603050405020304" pitchFamily="18" charset="0"/>
              </a:rPr>
              <a:t>Defending our smoke-free law – passed 2010</a:t>
            </a:r>
          </a:p>
          <a:p>
            <a:pPr>
              <a:defRPr/>
            </a:pPr>
            <a:r>
              <a:rPr lang="en-US" sz="2600" dirty="0">
                <a:solidFill>
                  <a:schemeClr val="tx1">
                    <a:lumMod val="85000"/>
                    <a:lumOff val="15000"/>
                  </a:schemeClr>
                </a:solidFill>
                <a:latin typeface="Times New Roman" panose="02020603050405020304" pitchFamily="18" charset="0"/>
                <a:cs typeface="Times New Roman" panose="02020603050405020304" pitchFamily="18" charset="0"/>
              </a:rPr>
              <a:t>Working to ensure the US Food and Drug Administration has the authority to regulate tobacco, including e-cigarettes</a:t>
            </a:r>
          </a:p>
          <a:p>
            <a:pPr>
              <a:defRPr/>
            </a:pPr>
            <a:r>
              <a:rPr lang="en-US" sz="2600" dirty="0">
                <a:solidFill>
                  <a:schemeClr val="tx1">
                    <a:lumMod val="85000"/>
                    <a:lumOff val="15000"/>
                  </a:schemeClr>
                </a:solidFill>
                <a:latin typeface="Times New Roman" panose="02020603050405020304" pitchFamily="18" charset="0"/>
                <a:cs typeface="Times New Roman" panose="02020603050405020304" pitchFamily="18" charset="0"/>
              </a:rPr>
              <a:t>Work annually in Pierre on enforcement and program funding</a:t>
            </a: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6EDAD11A-70F4-4C1D-8F71-DCD29B4FF352}"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59</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pic>
        <p:nvPicPr>
          <p:cNvPr id="2" name="Picture 1">
            <a:extLst>
              <a:ext uri="{FF2B5EF4-FFF2-40B4-BE49-F238E27FC236}">
                <a16:creationId xmlns:a16="http://schemas.microsoft.com/office/drawing/2014/main" id="{FB3603F3-879E-4284-9E16-A10663B37C9D}"/>
              </a:ext>
            </a:extLst>
          </p:cNvPr>
          <p:cNvPicPr>
            <a:picLocks noChangeAspect="1"/>
          </p:cNvPicPr>
          <p:nvPr/>
        </p:nvPicPr>
        <p:blipFill>
          <a:blip r:embed="rId3"/>
          <a:stretch>
            <a:fillRect/>
          </a:stretch>
        </p:blipFill>
        <p:spPr>
          <a:xfrm>
            <a:off x="6607626" y="3581400"/>
            <a:ext cx="2358536" cy="1860142"/>
          </a:xfrm>
          <a:prstGeom prst="rect">
            <a:avLst/>
          </a:prstGeom>
        </p:spPr>
      </p:pic>
    </p:spTree>
    <p:extLst>
      <p:ext uri="{BB962C8B-B14F-4D97-AF65-F5344CB8AC3E}">
        <p14:creationId xmlns:p14="http://schemas.microsoft.com/office/powerpoint/2010/main" val="196510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782646"/>
            <a:ext cx="7433102" cy="2031325"/>
          </a:xfrm>
          <a:prstGeom prst="rect">
            <a:avLst/>
          </a:prstGeom>
          <a:noFill/>
        </p:spPr>
        <p:txBody>
          <a:bodyPr wrap="square" rtlCol="0">
            <a:spAutoFit/>
          </a:bodyPr>
          <a:lstStyle/>
          <a:p>
            <a:pPr lvl="0" algn="ctr" defTabSz="685800"/>
            <a:r>
              <a:rPr lang="en-US" sz="2400" dirty="0">
                <a:solidFill>
                  <a:prstClr val="white"/>
                </a:solidFill>
                <a:latin typeface="Arial Black" panose="020B0A04020102020204" pitchFamily="34" charset="0"/>
                <a:cs typeface="Arial" panose="020B0604020202020204" pitchFamily="34" charset="0"/>
              </a:rPr>
              <a:t>A key focus for the day…</a:t>
            </a:r>
          </a:p>
          <a:p>
            <a:pPr lvl="0" algn="ctr" defTabSz="685800"/>
            <a:endParaRPr lang="en-US" sz="2400" dirty="0">
              <a:solidFill>
                <a:prstClr val="white"/>
              </a:solidFill>
              <a:latin typeface="Arial Black" panose="020B0A04020102020204" pitchFamily="34" charset="0"/>
              <a:cs typeface="Arial" panose="020B0604020202020204" pitchFamily="34" charset="0"/>
            </a:endParaRPr>
          </a:p>
          <a:p>
            <a:pPr lvl="0" algn="ctr" defTabSz="685800"/>
            <a:endParaRPr lang="en-US" sz="2400" i="1" dirty="0">
              <a:solidFill>
                <a:prstClr val="white"/>
              </a:solidFill>
              <a:latin typeface="Arial Black" panose="020B0A04020102020204" pitchFamily="34" charset="0"/>
              <a:cs typeface="Arial" panose="020B0604020202020204" pitchFamily="34" charset="0"/>
            </a:endParaRPr>
          </a:p>
          <a:p>
            <a:pPr lvl="0" algn="ctr" defTabSz="685800"/>
            <a:r>
              <a:rPr lang="en-US" sz="4000" dirty="0">
                <a:solidFill>
                  <a:prstClr val="white"/>
                </a:solidFill>
                <a:latin typeface="Arial Black" panose="020B0A04020102020204" pitchFamily="34" charset="0"/>
                <a:cs typeface="Arial" panose="020B0604020202020204" pitchFamily="34" charset="0"/>
              </a:rPr>
              <a:t>ALIGNMENT</a:t>
            </a:r>
            <a:endParaRPr lang="en-US" sz="2400" dirty="0">
              <a:solidFill>
                <a:prstClr val="white"/>
              </a:solidFill>
              <a:latin typeface="Arial" panose="020B0604020202020204" pitchFamily="34" charset="0"/>
              <a:cs typeface="Arial" panose="020B0604020202020204" pitchFamily="34" charset="0"/>
            </a:endParaRPr>
          </a:p>
          <a:p>
            <a:pPr algn="ctr" defTabSz="685800"/>
            <a:endParaRPr lang="en-US" sz="1400"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7267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9"/>
          <p:cNvSpPr>
            <a:spLocks/>
          </p:cNvSpPr>
          <p:nvPr/>
        </p:nvSpPr>
        <p:spPr bwMode="auto">
          <a:xfrm>
            <a:off x="1666734" y="1350962"/>
            <a:ext cx="6969697" cy="1550328"/>
          </a:xfrm>
          <a:custGeom>
            <a:avLst/>
            <a:gdLst>
              <a:gd name="T0" fmla="*/ 4508 w 4508"/>
              <a:gd name="T1" fmla="*/ 0 h 1687"/>
              <a:gd name="T2" fmla="*/ 4508 w 4508"/>
              <a:gd name="T3" fmla="*/ 1120 h 1687"/>
              <a:gd name="T4" fmla="*/ 1451 w 4508"/>
              <a:gd name="T5" fmla="*/ 1120 h 1687"/>
              <a:gd name="T6" fmla="*/ 0 w 4508"/>
              <a:gd name="T7" fmla="*/ 1687 h 1687"/>
              <a:gd name="T8" fmla="*/ 1451 w 4508"/>
              <a:gd name="T9" fmla="*/ 0 h 1687"/>
              <a:gd name="T10" fmla="*/ 4508 w 4508"/>
              <a:gd name="T11" fmla="*/ 0 h 1687"/>
            </a:gdLst>
            <a:ahLst/>
            <a:cxnLst>
              <a:cxn ang="0">
                <a:pos x="T0" y="T1"/>
              </a:cxn>
              <a:cxn ang="0">
                <a:pos x="T2" y="T3"/>
              </a:cxn>
              <a:cxn ang="0">
                <a:pos x="T4" y="T5"/>
              </a:cxn>
              <a:cxn ang="0">
                <a:pos x="T6" y="T7"/>
              </a:cxn>
              <a:cxn ang="0">
                <a:pos x="T8" y="T9"/>
              </a:cxn>
              <a:cxn ang="0">
                <a:pos x="T10" y="T11"/>
              </a:cxn>
            </a:cxnLst>
            <a:rect l="0" t="0" r="r" b="b"/>
            <a:pathLst>
              <a:path w="4508" h="1687">
                <a:moveTo>
                  <a:pt x="4508" y="0"/>
                </a:moveTo>
                <a:lnTo>
                  <a:pt x="4508" y="1120"/>
                </a:lnTo>
                <a:lnTo>
                  <a:pt x="1451" y="1120"/>
                </a:lnTo>
                <a:lnTo>
                  <a:pt x="0" y="1687"/>
                </a:lnTo>
                <a:lnTo>
                  <a:pt x="1451" y="0"/>
                </a:lnTo>
                <a:lnTo>
                  <a:pt x="4508" y="0"/>
                </a:lnTo>
                <a:close/>
              </a:path>
            </a:pathLst>
          </a:custGeom>
          <a:solidFill>
            <a:schemeClr val="bg1">
              <a:lumMod val="85000"/>
            </a:schemeClr>
          </a:solidFill>
          <a:ln w="76200" cap="flat" cmpd="sng" algn="ctr">
            <a:solidFill>
              <a:schemeClr val="bg1"/>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a:solidFill>
                <a:prstClr val="black"/>
              </a:solidFill>
              <a:latin typeface="Arial" charset="0"/>
            </a:endParaRPr>
          </a:p>
        </p:txBody>
      </p:sp>
      <p:sp>
        <p:nvSpPr>
          <p:cNvPr id="14" name="Freeform 8"/>
          <p:cNvSpPr>
            <a:spLocks/>
          </p:cNvSpPr>
          <p:nvPr/>
        </p:nvSpPr>
        <p:spPr bwMode="auto">
          <a:xfrm>
            <a:off x="1666734" y="2519376"/>
            <a:ext cx="6969697" cy="1029263"/>
          </a:xfrm>
          <a:custGeom>
            <a:avLst/>
            <a:gdLst>
              <a:gd name="T0" fmla="*/ 4508 w 4508"/>
              <a:gd name="T1" fmla="*/ 0 h 1120"/>
              <a:gd name="T2" fmla="*/ 4508 w 4508"/>
              <a:gd name="T3" fmla="*/ 1120 h 1120"/>
              <a:gd name="T4" fmla="*/ 1451 w 4508"/>
              <a:gd name="T5" fmla="*/ 1120 h 1120"/>
              <a:gd name="T6" fmla="*/ 0 w 4508"/>
              <a:gd name="T7" fmla="*/ 567 h 1120"/>
              <a:gd name="T8" fmla="*/ 1451 w 4508"/>
              <a:gd name="T9" fmla="*/ 0 h 1120"/>
              <a:gd name="T10" fmla="*/ 4508 w 4508"/>
              <a:gd name="T11" fmla="*/ 0 h 1120"/>
            </a:gdLst>
            <a:ahLst/>
            <a:cxnLst>
              <a:cxn ang="0">
                <a:pos x="T0" y="T1"/>
              </a:cxn>
              <a:cxn ang="0">
                <a:pos x="T2" y="T3"/>
              </a:cxn>
              <a:cxn ang="0">
                <a:pos x="T4" y="T5"/>
              </a:cxn>
              <a:cxn ang="0">
                <a:pos x="T6" y="T7"/>
              </a:cxn>
              <a:cxn ang="0">
                <a:pos x="T8" y="T9"/>
              </a:cxn>
              <a:cxn ang="0">
                <a:pos x="T10" y="T11"/>
              </a:cxn>
            </a:cxnLst>
            <a:rect l="0" t="0" r="r" b="b"/>
            <a:pathLst>
              <a:path w="4508" h="1120">
                <a:moveTo>
                  <a:pt x="4508" y="0"/>
                </a:moveTo>
                <a:lnTo>
                  <a:pt x="4508" y="1120"/>
                </a:lnTo>
                <a:lnTo>
                  <a:pt x="1451" y="1120"/>
                </a:lnTo>
                <a:lnTo>
                  <a:pt x="0" y="567"/>
                </a:lnTo>
                <a:lnTo>
                  <a:pt x="1451" y="0"/>
                </a:lnTo>
                <a:lnTo>
                  <a:pt x="4508" y="0"/>
                </a:lnTo>
                <a:close/>
              </a:path>
            </a:pathLst>
          </a:custGeom>
          <a:solidFill>
            <a:schemeClr val="bg1">
              <a:lumMod val="85000"/>
            </a:schemeClr>
          </a:solidFill>
          <a:ln w="76200" cap="flat" cmpd="sng" algn="ctr">
            <a:solidFill>
              <a:schemeClr val="bg1"/>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a:solidFill>
                <a:prstClr val="black"/>
              </a:solidFill>
              <a:latin typeface="Arial" charset="0"/>
            </a:endParaRPr>
          </a:p>
        </p:txBody>
      </p:sp>
      <p:sp>
        <p:nvSpPr>
          <p:cNvPr id="15" name="Freeform 7"/>
          <p:cNvSpPr>
            <a:spLocks/>
          </p:cNvSpPr>
          <p:nvPr/>
        </p:nvSpPr>
        <p:spPr bwMode="auto">
          <a:xfrm>
            <a:off x="1666734" y="3116396"/>
            <a:ext cx="6969697" cy="1545733"/>
          </a:xfrm>
          <a:custGeom>
            <a:avLst/>
            <a:gdLst>
              <a:gd name="T0" fmla="*/ 4508 w 4508"/>
              <a:gd name="T1" fmla="*/ 553 h 1682"/>
              <a:gd name="T2" fmla="*/ 4508 w 4508"/>
              <a:gd name="T3" fmla="*/ 1682 h 1682"/>
              <a:gd name="T4" fmla="*/ 1451 w 4508"/>
              <a:gd name="T5" fmla="*/ 1682 h 1682"/>
              <a:gd name="T6" fmla="*/ 0 w 4508"/>
              <a:gd name="T7" fmla="*/ 0 h 1682"/>
              <a:gd name="T8" fmla="*/ 1451 w 4508"/>
              <a:gd name="T9" fmla="*/ 553 h 1682"/>
              <a:gd name="T10" fmla="*/ 4508 w 4508"/>
              <a:gd name="T11" fmla="*/ 553 h 1682"/>
            </a:gdLst>
            <a:ahLst/>
            <a:cxnLst>
              <a:cxn ang="0">
                <a:pos x="T0" y="T1"/>
              </a:cxn>
              <a:cxn ang="0">
                <a:pos x="T2" y="T3"/>
              </a:cxn>
              <a:cxn ang="0">
                <a:pos x="T4" y="T5"/>
              </a:cxn>
              <a:cxn ang="0">
                <a:pos x="T6" y="T7"/>
              </a:cxn>
              <a:cxn ang="0">
                <a:pos x="T8" y="T9"/>
              </a:cxn>
              <a:cxn ang="0">
                <a:pos x="T10" y="T11"/>
              </a:cxn>
            </a:cxnLst>
            <a:rect l="0" t="0" r="r" b="b"/>
            <a:pathLst>
              <a:path w="4508" h="1682">
                <a:moveTo>
                  <a:pt x="4508" y="553"/>
                </a:moveTo>
                <a:lnTo>
                  <a:pt x="4508" y="1682"/>
                </a:lnTo>
                <a:lnTo>
                  <a:pt x="1451" y="1682"/>
                </a:lnTo>
                <a:lnTo>
                  <a:pt x="0" y="0"/>
                </a:lnTo>
                <a:lnTo>
                  <a:pt x="1451" y="553"/>
                </a:lnTo>
                <a:lnTo>
                  <a:pt x="4508" y="553"/>
                </a:lnTo>
                <a:close/>
              </a:path>
            </a:pathLst>
          </a:custGeom>
          <a:solidFill>
            <a:schemeClr val="bg1">
              <a:lumMod val="85000"/>
            </a:schemeClr>
          </a:solidFill>
          <a:ln w="76200" cap="flat" cmpd="sng" algn="ctr">
            <a:solidFill>
              <a:schemeClr val="bg1"/>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a:solidFill>
                <a:prstClr val="black"/>
              </a:solidFill>
              <a:latin typeface="Arial" charset="0"/>
            </a:endParaRPr>
          </a:p>
        </p:txBody>
      </p:sp>
      <p:sp>
        <p:nvSpPr>
          <p:cNvPr id="2" name="Title 1"/>
          <p:cNvSpPr>
            <a:spLocks noGrp="1"/>
          </p:cNvSpPr>
          <p:nvPr>
            <p:ph type="title"/>
          </p:nvPr>
        </p:nvSpPr>
        <p:spPr>
          <a:xfrm>
            <a:off x="976393" y="932718"/>
            <a:ext cx="7562204" cy="518207"/>
          </a:xfrm>
        </p:spPr>
        <p:txBody>
          <a:bodyPr>
            <a:normAutofit fontScale="90000"/>
          </a:bodyPr>
          <a:lstStyle/>
          <a:p>
            <a:r>
              <a:rPr lang="en-US" dirty="0"/>
              <a:t>1) Blood Pressure </a:t>
            </a:r>
            <a:r>
              <a:rPr lang="en-US" b="0" dirty="0"/>
              <a:t>Strategies</a:t>
            </a:r>
            <a:endParaRPr lang="en-US" dirty="0"/>
          </a:p>
        </p:txBody>
      </p:sp>
      <p:graphicFrame>
        <p:nvGraphicFramePr>
          <p:cNvPr id="9" name="Table 8"/>
          <p:cNvGraphicFramePr>
            <a:graphicFrameLocks noGrp="1"/>
          </p:cNvGraphicFramePr>
          <p:nvPr>
            <p:extLst/>
          </p:nvPr>
        </p:nvGraphicFramePr>
        <p:xfrm>
          <a:off x="4053130" y="1522570"/>
          <a:ext cx="4485468" cy="891540"/>
        </p:xfrm>
        <a:graphic>
          <a:graphicData uri="http://schemas.openxmlformats.org/drawingml/2006/table">
            <a:tbl>
              <a:tblPr firstRow="1" bandRow="1">
                <a:tableStyleId>{2D5ABB26-0587-4C30-8999-92F81FD0307C}</a:tableStyleId>
              </a:tblPr>
              <a:tblGrid>
                <a:gridCol w="3567194">
                  <a:extLst>
                    <a:ext uri="{9D8B030D-6E8A-4147-A177-3AD203B41FA5}">
                      <a16:colId xmlns:a16="http://schemas.microsoft.com/office/drawing/2014/main" val="4251378696"/>
                    </a:ext>
                  </a:extLst>
                </a:gridCol>
                <a:gridCol w="918274">
                  <a:extLst>
                    <a:ext uri="{9D8B030D-6E8A-4147-A177-3AD203B41FA5}">
                      <a16:colId xmlns:a16="http://schemas.microsoft.com/office/drawing/2014/main" val="670044132"/>
                    </a:ext>
                  </a:extLst>
                </a:gridCol>
              </a:tblGrid>
              <a:tr h="891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Increase and sustain blood pressure control </a:t>
                      </a:r>
                      <a:r>
                        <a:rPr lang="en-US" sz="1400" dirty="0"/>
                        <a:t>from 54% to over 70% through healthcare system participation in Target BP</a:t>
                      </a:r>
                    </a:p>
                  </a:txBody>
                  <a:tcPr marL="68580" marR="68580" marT="34290" marB="34290" anchor="ctr">
                    <a:lnL>
                      <a:noFill/>
                    </a:lnL>
                    <a:lnR w="952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700" b="1" dirty="0"/>
                        <a:t>IMPACT: </a:t>
                      </a:r>
                    </a:p>
                    <a:p>
                      <a:pPr algn="ctr"/>
                      <a:r>
                        <a:rPr lang="en-US" sz="1700" dirty="0"/>
                        <a:t>7-12.5M</a:t>
                      </a:r>
                    </a:p>
                  </a:txBody>
                  <a:tcPr marL="68580" marR="68580" marT="34290" marB="34290" anchor="ctr">
                    <a:lnL w="952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9676365"/>
                  </a:ext>
                </a:extLst>
              </a:tr>
            </a:tbl>
          </a:graphicData>
        </a:graphic>
      </p:graphicFrame>
      <p:graphicFrame>
        <p:nvGraphicFramePr>
          <p:cNvPr id="10" name="Table 9"/>
          <p:cNvGraphicFramePr>
            <a:graphicFrameLocks noGrp="1"/>
          </p:cNvGraphicFramePr>
          <p:nvPr>
            <p:extLst/>
          </p:nvPr>
        </p:nvGraphicFramePr>
        <p:xfrm>
          <a:off x="4109068" y="3721257"/>
          <a:ext cx="4487405" cy="717552"/>
        </p:xfrm>
        <a:graphic>
          <a:graphicData uri="http://schemas.openxmlformats.org/drawingml/2006/table">
            <a:tbl>
              <a:tblPr firstRow="1" bandRow="1">
                <a:tableStyleId>{2D5ABB26-0587-4C30-8999-92F81FD0307C}</a:tableStyleId>
              </a:tblPr>
              <a:tblGrid>
                <a:gridCol w="4487405">
                  <a:extLst>
                    <a:ext uri="{9D8B030D-6E8A-4147-A177-3AD203B41FA5}">
                      <a16:colId xmlns:a16="http://schemas.microsoft.com/office/drawing/2014/main" val="4251378696"/>
                    </a:ext>
                  </a:extLst>
                </a:gridCol>
              </a:tblGrid>
              <a:tr h="717552">
                <a:tc>
                  <a:txBody>
                    <a:bodyPr/>
                    <a:lstStyle/>
                    <a:p>
                      <a:r>
                        <a:rPr lang="en-US" sz="1400" b="1" kern="1200" dirty="0">
                          <a:solidFill>
                            <a:schemeClr val="dk1"/>
                          </a:solidFill>
                          <a:effectLst/>
                          <a:latin typeface="+mn-lt"/>
                          <a:ea typeface="+mn-ea"/>
                          <a:cs typeface="+mn-cs"/>
                        </a:rPr>
                        <a:t>Implement policy agenda </a:t>
                      </a:r>
                      <a:r>
                        <a:rPr lang="en-US" sz="1400" kern="1200" dirty="0">
                          <a:solidFill>
                            <a:schemeClr val="dk1"/>
                          </a:solidFill>
                          <a:effectLst/>
                          <a:latin typeface="+mn-lt"/>
                          <a:ea typeface="+mn-ea"/>
                          <a:cs typeface="+mn-cs"/>
                        </a:rPr>
                        <a:t>to support increased hypertension control </a:t>
                      </a:r>
                      <a:r>
                        <a:rPr lang="en-US" sz="1400" i="1" kern="1200" dirty="0">
                          <a:solidFill>
                            <a:schemeClr val="dk1"/>
                          </a:solidFill>
                          <a:effectLst/>
                          <a:latin typeface="+mn-lt"/>
                          <a:ea typeface="+mn-ea"/>
                          <a:cs typeface="+mn-cs"/>
                        </a:rPr>
                        <a:t>(home monitor coverage, Y-BP coverage, etc.)</a:t>
                      </a:r>
                      <a:endParaRPr lang="en-US" sz="1400" dirty="0"/>
                    </a:p>
                  </a:txBody>
                  <a:tcPr marL="68580" marR="68580" marT="34290" marB="3429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9676365"/>
                  </a:ext>
                </a:extLst>
              </a:tr>
            </a:tbl>
          </a:graphicData>
        </a:graphic>
      </p:graphicFrame>
      <p:graphicFrame>
        <p:nvGraphicFramePr>
          <p:cNvPr id="12" name="Table 11"/>
          <p:cNvGraphicFramePr>
            <a:graphicFrameLocks noGrp="1"/>
          </p:cNvGraphicFramePr>
          <p:nvPr>
            <p:extLst/>
          </p:nvPr>
        </p:nvGraphicFramePr>
        <p:xfrm>
          <a:off x="4067659" y="2585949"/>
          <a:ext cx="4568771" cy="922020"/>
        </p:xfrm>
        <a:graphic>
          <a:graphicData uri="http://schemas.openxmlformats.org/drawingml/2006/table">
            <a:tbl>
              <a:tblPr firstRow="1" bandRow="1">
                <a:tableStyleId>{2D5ABB26-0587-4C30-8999-92F81FD0307C}</a:tableStyleId>
              </a:tblPr>
              <a:tblGrid>
                <a:gridCol w="3580755">
                  <a:extLst>
                    <a:ext uri="{9D8B030D-6E8A-4147-A177-3AD203B41FA5}">
                      <a16:colId xmlns:a16="http://schemas.microsoft.com/office/drawing/2014/main" val="4251378696"/>
                    </a:ext>
                  </a:extLst>
                </a:gridCol>
                <a:gridCol w="988016">
                  <a:extLst>
                    <a:ext uri="{9D8B030D-6E8A-4147-A177-3AD203B41FA5}">
                      <a16:colId xmlns:a16="http://schemas.microsoft.com/office/drawing/2014/main" val="670044132"/>
                    </a:ext>
                  </a:extLst>
                </a:gridCol>
              </a:tblGrid>
              <a:tr h="891540">
                <a:tc>
                  <a:txBody>
                    <a:bodyPr/>
                    <a:lstStyle/>
                    <a:p>
                      <a:r>
                        <a:rPr lang="en-US" sz="1400" b="1" kern="1200" dirty="0">
                          <a:solidFill>
                            <a:schemeClr val="dk1"/>
                          </a:solidFill>
                          <a:effectLst/>
                          <a:latin typeface="+mn-lt"/>
                          <a:ea typeface="+mn-ea"/>
                          <a:cs typeface="+mn-cs"/>
                        </a:rPr>
                        <a:t>Increase % of hypertensive patients that are </a:t>
                      </a:r>
                      <a:br>
                        <a:rPr lang="en-US" sz="1400" b="1" kern="1200" dirty="0">
                          <a:solidFill>
                            <a:schemeClr val="dk1"/>
                          </a:solidFill>
                          <a:effectLst/>
                          <a:latin typeface="+mn-lt"/>
                          <a:ea typeface="+mn-ea"/>
                          <a:cs typeface="+mn-cs"/>
                        </a:rPr>
                      </a:br>
                      <a:r>
                        <a:rPr lang="en-US" sz="1400" b="1" kern="1200" dirty="0">
                          <a:solidFill>
                            <a:schemeClr val="dk1"/>
                          </a:solidFill>
                          <a:effectLst/>
                          <a:latin typeface="+mn-lt"/>
                          <a:ea typeface="+mn-ea"/>
                          <a:cs typeface="+mn-cs"/>
                        </a:rPr>
                        <a:t>self-monitoring</a:t>
                      </a:r>
                      <a:r>
                        <a:rPr lang="en-US" sz="1400" kern="1200" dirty="0">
                          <a:solidFill>
                            <a:schemeClr val="dk1"/>
                          </a:solidFill>
                          <a:effectLst/>
                          <a:latin typeface="+mn-lt"/>
                          <a:ea typeface="+mn-ea"/>
                          <a:cs typeface="+mn-cs"/>
                        </a:rPr>
                        <a:t> through community and </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employer based SMBP programs </a:t>
                      </a:r>
                      <a:r>
                        <a:rPr lang="en-US" sz="1400" i="1" kern="1200" dirty="0">
                          <a:solidFill>
                            <a:schemeClr val="dk1"/>
                          </a:solidFill>
                          <a:effectLst/>
                          <a:latin typeface="+mn-lt"/>
                          <a:ea typeface="+mn-ea"/>
                          <a:cs typeface="+mn-cs"/>
                        </a:rPr>
                        <a:t>(Y-BP and CCC)</a:t>
                      </a:r>
                      <a:r>
                        <a:rPr lang="en-US" sz="1400" kern="1200" dirty="0">
                          <a:solidFill>
                            <a:schemeClr val="dk1"/>
                          </a:solidFill>
                          <a:effectLst/>
                          <a:latin typeface="+mn-lt"/>
                          <a:ea typeface="+mn-ea"/>
                          <a:cs typeface="+mn-cs"/>
                        </a:rPr>
                        <a:t> </a:t>
                      </a:r>
                      <a:endParaRPr lang="en-US" sz="1400" dirty="0"/>
                    </a:p>
                  </a:txBody>
                  <a:tcPr marL="68580" marR="68580" marT="34290" marB="3429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700" b="1" dirty="0"/>
                        <a:t>IMPACT: </a:t>
                      </a:r>
                    </a:p>
                    <a:p>
                      <a:pPr algn="ctr"/>
                      <a:r>
                        <a:rPr lang="en-US" sz="1700" dirty="0"/>
                        <a:t>500K</a:t>
                      </a:r>
                    </a:p>
                    <a:p>
                      <a:pPr algn="ctr"/>
                      <a:r>
                        <a:rPr lang="en-US" sz="900" dirty="0"/>
                        <a:t>(Complementary)</a:t>
                      </a:r>
                      <a:endParaRPr lang="en-US" sz="800" dirty="0"/>
                    </a:p>
                  </a:txBody>
                  <a:tcPr marL="68580" marR="68580" marT="34290" marB="3429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9676365"/>
                  </a:ext>
                </a:extLst>
              </a:tr>
            </a:tbl>
          </a:graphicData>
        </a:graphic>
      </p:graphicFrame>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909" t="2909" r="1559" b="1559"/>
          <a:stretch/>
        </p:blipFill>
        <p:spPr>
          <a:xfrm>
            <a:off x="104025" y="1639783"/>
            <a:ext cx="2368749" cy="2366892"/>
          </a:xfrm>
          <a:prstGeom prst="ellipse">
            <a:avLst/>
          </a:prstGeom>
          <a:ln w="76200">
            <a:solidFill>
              <a:schemeClr val="bg1"/>
            </a:solidFill>
          </a:ln>
          <a:effectLst>
            <a:outerShdw blurRad="50800" dist="38100" dir="2700000" algn="tl" rotWithShape="0">
              <a:prstClr val="black">
                <a:alpha val="40000"/>
              </a:prstClr>
            </a:outerShdw>
          </a:effectLst>
        </p:spPr>
      </p:pic>
      <p:sp>
        <p:nvSpPr>
          <p:cNvPr id="20" name="Slide Number Placeholder 19"/>
          <p:cNvSpPr>
            <a:spLocks noGrp="1"/>
          </p:cNvSpPr>
          <p:nvPr>
            <p:ph type="sldNum" sz="quarter" idx="12"/>
          </p:nvPr>
        </p:nvSpPr>
        <p:spPr/>
        <p:txBody>
          <a:bodyPr/>
          <a:lstStyle/>
          <a:p>
            <a:pPr defTabSz="685800"/>
            <a:fld id="{3A0C0484-1667-4875-8E06-300A73620B62}" type="slidenum">
              <a:rPr lang="en-US">
                <a:solidFill>
                  <a:prstClr val="black"/>
                </a:solidFill>
                <a:latin typeface="Calibri" panose="020F0502020204030204"/>
              </a:rPr>
              <a:pPr defTabSz="685800"/>
              <a:t>60</a:t>
            </a:fld>
            <a:endParaRPr lang="en-US">
              <a:solidFill>
                <a:prstClr val="black"/>
              </a:solidFill>
              <a:latin typeface="Calibri" panose="020F0502020204030204"/>
            </a:endParaRPr>
          </a:p>
        </p:txBody>
      </p:sp>
      <p:sp>
        <p:nvSpPr>
          <p:cNvPr id="17" name="TextBox 16"/>
          <p:cNvSpPr txBox="1"/>
          <p:nvPr/>
        </p:nvSpPr>
        <p:spPr>
          <a:xfrm>
            <a:off x="4109068" y="4676856"/>
            <a:ext cx="5034932" cy="1131079"/>
          </a:xfrm>
          <a:prstGeom prst="rect">
            <a:avLst/>
          </a:prstGeom>
          <a:noFill/>
        </p:spPr>
        <p:txBody>
          <a:bodyPr wrap="square" rtlCol="0">
            <a:spAutoFit/>
          </a:bodyPr>
          <a:lstStyle/>
          <a:p>
            <a:pPr defTabSz="685800"/>
            <a:r>
              <a:rPr lang="en-US" sz="1350" b="1" dirty="0">
                <a:solidFill>
                  <a:prstClr val="black"/>
                </a:solidFill>
                <a:latin typeface="Calibri" panose="020F0502020204030204"/>
              </a:rPr>
              <a:t>Health Equity Priority Populations</a:t>
            </a:r>
          </a:p>
          <a:p>
            <a:pPr marL="214313" indent="-214313" defTabSz="685800">
              <a:buFont typeface="Arial" panose="020B0604020202020204" pitchFamily="34" charset="0"/>
              <a:buChar char="•"/>
            </a:pPr>
            <a:r>
              <a:rPr lang="en-US" sz="1350" dirty="0">
                <a:solidFill>
                  <a:prstClr val="black"/>
                </a:solidFill>
                <a:latin typeface="Calibri" panose="020F0502020204030204"/>
              </a:rPr>
              <a:t>Highest prevalence: Black Adults (19% of total), Hispanic Adults (16% of total)</a:t>
            </a:r>
          </a:p>
          <a:p>
            <a:pPr marL="214313" indent="-214313" defTabSz="685800">
              <a:buFont typeface="Arial" panose="020B0604020202020204" pitchFamily="34" charset="0"/>
              <a:buChar char="•"/>
            </a:pPr>
            <a:r>
              <a:rPr lang="en-US" sz="1350" dirty="0">
                <a:solidFill>
                  <a:prstClr val="black"/>
                </a:solidFill>
                <a:latin typeface="Calibri" panose="020F0502020204030204"/>
              </a:rPr>
              <a:t>Impact on Health Disparities: Twin approach focus on FQHCs and community clinics</a:t>
            </a:r>
            <a:endParaRPr lang="en-US" sz="1350" dirty="0">
              <a:solidFill>
                <a:prstClr val="black"/>
              </a:solidFill>
              <a:highlight>
                <a:srgbClr val="FFFF00"/>
              </a:highlight>
              <a:latin typeface="Calibri" panose="020F0502020204030204"/>
            </a:endParaRPr>
          </a:p>
        </p:txBody>
      </p:sp>
      <p:sp>
        <p:nvSpPr>
          <p:cNvPr id="3" name="TextBox 2"/>
          <p:cNvSpPr txBox="1"/>
          <p:nvPr/>
        </p:nvSpPr>
        <p:spPr>
          <a:xfrm>
            <a:off x="394618" y="4464553"/>
            <a:ext cx="3441212" cy="1177245"/>
          </a:xfrm>
          <a:prstGeom prst="rect">
            <a:avLst/>
          </a:prstGeom>
          <a:noFill/>
        </p:spPr>
        <p:txBody>
          <a:bodyPr wrap="square" rtlCol="0">
            <a:spAutoFit/>
          </a:bodyPr>
          <a:lstStyle/>
          <a:p>
            <a:pPr defTabSz="685800"/>
            <a:r>
              <a:rPr lang="en-US" sz="3000" dirty="0">
                <a:solidFill>
                  <a:prstClr val="black"/>
                </a:solidFill>
                <a:latin typeface="Calibri" panose="020F0502020204030204"/>
              </a:rPr>
              <a:t>33 Million</a:t>
            </a:r>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Number of Adults 20+ with blood pressure &gt;140/90 and/or BP medication use </a:t>
            </a:r>
          </a:p>
          <a:p>
            <a:pPr defTabSz="685800"/>
            <a:r>
              <a:rPr lang="en-US" sz="1350" dirty="0">
                <a:solidFill>
                  <a:prstClr val="black"/>
                </a:solidFill>
                <a:latin typeface="Calibri" panose="020F0502020204030204"/>
              </a:rPr>
              <a:t>(NHANES 13-14)</a:t>
            </a:r>
          </a:p>
        </p:txBody>
      </p:sp>
      <p:sp>
        <p:nvSpPr>
          <p:cNvPr id="4" name="Rectangle 3"/>
          <p:cNvSpPr/>
          <p:nvPr/>
        </p:nvSpPr>
        <p:spPr>
          <a:xfrm>
            <a:off x="399158" y="4187554"/>
            <a:ext cx="1562607" cy="300082"/>
          </a:xfrm>
          <a:prstGeom prst="rect">
            <a:avLst/>
          </a:prstGeom>
        </p:spPr>
        <p:txBody>
          <a:bodyPr wrap="none">
            <a:spAutoFit/>
          </a:bodyPr>
          <a:lstStyle/>
          <a:p>
            <a:pPr defTabSz="685800"/>
            <a:r>
              <a:rPr lang="en-US" sz="1350" i="1" dirty="0">
                <a:solidFill>
                  <a:prstClr val="black"/>
                </a:solidFill>
                <a:latin typeface="Calibri" panose="020F0502020204030204"/>
              </a:rPr>
              <a:t>Current Prevalence:</a:t>
            </a:r>
          </a:p>
        </p:txBody>
      </p:sp>
    </p:spTree>
    <p:extLst>
      <p:ext uri="{BB962C8B-B14F-4D97-AF65-F5344CB8AC3E}">
        <p14:creationId xmlns:p14="http://schemas.microsoft.com/office/powerpoint/2010/main" val="202301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Arrow: Up 86"/>
          <p:cNvSpPr/>
          <p:nvPr/>
        </p:nvSpPr>
        <p:spPr>
          <a:xfrm>
            <a:off x="1353406" y="2051920"/>
            <a:ext cx="375782" cy="480060"/>
          </a:xfrm>
          <a:prstGeom prst="upArrow">
            <a:avLst>
              <a:gd name="adj1" fmla="val 45000"/>
              <a:gd name="adj2" fmla="val 625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8" name="Arrow: Up 87"/>
          <p:cNvSpPr/>
          <p:nvPr/>
        </p:nvSpPr>
        <p:spPr>
          <a:xfrm>
            <a:off x="7414813" y="2051920"/>
            <a:ext cx="375782" cy="480060"/>
          </a:xfrm>
          <a:prstGeom prst="upArrow">
            <a:avLst>
              <a:gd name="adj1" fmla="val 45000"/>
              <a:gd name="adj2" fmla="val 7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 name="Arrow: Up 12"/>
          <p:cNvSpPr/>
          <p:nvPr/>
        </p:nvSpPr>
        <p:spPr>
          <a:xfrm>
            <a:off x="1353406" y="5188124"/>
            <a:ext cx="375782" cy="480060"/>
          </a:xfrm>
          <a:prstGeom prst="upArrow">
            <a:avLst>
              <a:gd name="adj1" fmla="val 45000"/>
              <a:gd name="adj2" fmla="val 7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5" name="Arrow: Up 84"/>
          <p:cNvSpPr/>
          <p:nvPr/>
        </p:nvSpPr>
        <p:spPr>
          <a:xfrm>
            <a:off x="4384109" y="5188124"/>
            <a:ext cx="375782" cy="480060"/>
          </a:xfrm>
          <a:prstGeom prst="upArrow">
            <a:avLst>
              <a:gd name="adj1" fmla="val 45000"/>
              <a:gd name="adj2" fmla="val 7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6" name="Arrow: Up 85"/>
          <p:cNvSpPr/>
          <p:nvPr/>
        </p:nvSpPr>
        <p:spPr>
          <a:xfrm>
            <a:off x="7414813" y="5188124"/>
            <a:ext cx="375782" cy="480060"/>
          </a:xfrm>
          <a:prstGeom prst="upArrow">
            <a:avLst>
              <a:gd name="adj1" fmla="val 45000"/>
              <a:gd name="adj2" fmla="val 7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0" name="Slide Number Placeholder 69"/>
          <p:cNvSpPr>
            <a:spLocks noGrp="1"/>
          </p:cNvSpPr>
          <p:nvPr>
            <p:ph type="sldNum" sz="quarter" idx="12"/>
          </p:nvPr>
        </p:nvSpPr>
        <p:spPr>
          <a:xfrm>
            <a:off x="6879045" y="5718034"/>
            <a:ext cx="2057400" cy="273844"/>
          </a:xfrm>
        </p:spPr>
        <p:txBody>
          <a:bodyPr/>
          <a:lstStyle/>
          <a:p>
            <a:pPr defTabSz="685800">
              <a:defRPr/>
            </a:pPr>
            <a:fld id="{3A0C0484-1667-4875-8E06-300A73620B62}" type="slidenum">
              <a:rPr lang="en-US">
                <a:solidFill>
                  <a:prstClr val="black"/>
                </a:solidFill>
                <a:latin typeface="Calibri" panose="020F0502020204030204"/>
              </a:rPr>
              <a:pPr defTabSz="685800">
                <a:defRPr/>
              </a:pPr>
              <a:t>61</a:t>
            </a:fld>
            <a:endParaRPr lang="en-US">
              <a:solidFill>
                <a:prstClr val="black"/>
              </a:solidFill>
              <a:latin typeface="Calibri" panose="020F0502020204030204"/>
            </a:endParaRPr>
          </a:p>
        </p:txBody>
      </p:sp>
      <p:sp>
        <p:nvSpPr>
          <p:cNvPr id="4" name="Title 3"/>
          <p:cNvSpPr>
            <a:spLocks noGrp="1"/>
          </p:cNvSpPr>
          <p:nvPr>
            <p:ph type="title"/>
          </p:nvPr>
        </p:nvSpPr>
        <p:spPr/>
        <p:txBody>
          <a:bodyPr>
            <a:normAutofit/>
          </a:bodyPr>
          <a:lstStyle/>
          <a:p>
            <a:r>
              <a:rPr lang="en-US" dirty="0"/>
              <a:t>Blood Pressure Ecosystem</a:t>
            </a:r>
          </a:p>
        </p:txBody>
      </p:sp>
      <p:grpSp>
        <p:nvGrpSpPr>
          <p:cNvPr id="10" name="Group 9"/>
          <p:cNvGrpSpPr/>
          <p:nvPr/>
        </p:nvGrpSpPr>
        <p:grpSpPr>
          <a:xfrm>
            <a:off x="2630510" y="1894351"/>
            <a:ext cx="3882982" cy="3309952"/>
            <a:chOff x="2987899" y="1094704"/>
            <a:chExt cx="5177309" cy="5490095"/>
          </a:xfrm>
        </p:grpSpPr>
        <p:sp>
          <p:nvSpPr>
            <p:cNvPr id="80" name="Oval 5"/>
            <p:cNvSpPr/>
            <p:nvPr/>
          </p:nvSpPr>
          <p:spPr>
            <a:xfrm flipV="1">
              <a:off x="2987899" y="3638144"/>
              <a:ext cx="5177308" cy="2183107"/>
            </a:xfrm>
            <a:custGeom>
              <a:avLst/>
              <a:gdLst>
                <a:gd name="connsiteX0" fmla="*/ 0 w 5177307"/>
                <a:gd name="connsiteY0" fmla="*/ 2221606 h 4443212"/>
                <a:gd name="connsiteX1" fmla="*/ 2588654 w 5177307"/>
                <a:gd name="connsiteY1" fmla="*/ 0 h 4443212"/>
                <a:gd name="connsiteX2" fmla="*/ 5177308 w 5177307"/>
                <a:gd name="connsiteY2" fmla="*/ 2221606 h 4443212"/>
                <a:gd name="connsiteX3" fmla="*/ 2588654 w 5177307"/>
                <a:gd name="connsiteY3" fmla="*/ 4443212 h 4443212"/>
                <a:gd name="connsiteX4" fmla="*/ 0 w 5177307"/>
                <a:gd name="connsiteY4" fmla="*/ 2221606 h 4443212"/>
                <a:gd name="connsiteX0" fmla="*/ 0 w 5177308"/>
                <a:gd name="connsiteY0" fmla="*/ 2221606 h 4443212"/>
                <a:gd name="connsiteX1" fmla="*/ 2588654 w 5177308"/>
                <a:gd name="connsiteY1" fmla="*/ 0 h 4443212"/>
                <a:gd name="connsiteX2" fmla="*/ 5177308 w 5177308"/>
                <a:gd name="connsiteY2" fmla="*/ 2221606 h 4443212"/>
                <a:gd name="connsiteX3" fmla="*/ 2588654 w 5177308"/>
                <a:gd name="connsiteY3" fmla="*/ 4443212 h 4443212"/>
                <a:gd name="connsiteX4" fmla="*/ 91440 w 5177308"/>
                <a:gd name="connsiteY4" fmla="*/ 2313046 h 4443212"/>
                <a:gd name="connsiteX0" fmla="*/ 0 w 5177308"/>
                <a:gd name="connsiteY0" fmla="*/ 2221606 h 4443212"/>
                <a:gd name="connsiteX1" fmla="*/ 2588654 w 5177308"/>
                <a:gd name="connsiteY1" fmla="*/ 0 h 4443212"/>
                <a:gd name="connsiteX2" fmla="*/ 5177308 w 5177308"/>
                <a:gd name="connsiteY2" fmla="*/ 2221606 h 4443212"/>
                <a:gd name="connsiteX3" fmla="*/ 2588654 w 5177308"/>
                <a:gd name="connsiteY3" fmla="*/ 4443212 h 4443212"/>
                <a:gd name="connsiteX0" fmla="*/ 0 w 5177308"/>
                <a:gd name="connsiteY0" fmla="*/ 2221606 h 2221606"/>
                <a:gd name="connsiteX1" fmla="*/ 2588654 w 5177308"/>
                <a:gd name="connsiteY1" fmla="*/ 0 h 2221606"/>
                <a:gd name="connsiteX2" fmla="*/ 5177308 w 5177308"/>
                <a:gd name="connsiteY2" fmla="*/ 2221606 h 2221606"/>
              </a:gdLst>
              <a:ahLst/>
              <a:cxnLst>
                <a:cxn ang="0">
                  <a:pos x="connsiteX0" y="connsiteY0"/>
                </a:cxn>
                <a:cxn ang="0">
                  <a:pos x="connsiteX1" y="connsiteY1"/>
                </a:cxn>
                <a:cxn ang="0">
                  <a:pos x="connsiteX2" y="connsiteY2"/>
                </a:cxn>
              </a:cxnLst>
              <a:rect l="l" t="t" r="r" b="b"/>
              <a:pathLst>
                <a:path w="5177308" h="2221606">
                  <a:moveTo>
                    <a:pt x="0" y="2221606"/>
                  </a:moveTo>
                  <a:cubicBezTo>
                    <a:pt x="0" y="994647"/>
                    <a:pt x="1158980" y="0"/>
                    <a:pt x="2588654" y="0"/>
                  </a:cubicBezTo>
                  <a:cubicBezTo>
                    <a:pt x="4018328" y="0"/>
                    <a:pt x="5177308" y="994647"/>
                    <a:pt x="5177308" y="2221606"/>
                  </a:cubicBezTo>
                </a:path>
              </a:pathLst>
            </a:custGeom>
            <a:noFill/>
            <a:ln w="38100">
              <a:solidFill>
                <a:schemeClr val="bg1">
                  <a:lumMod val="50000"/>
                </a:schemeClr>
              </a:solidFill>
              <a:headEnd type="triangl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6" name="Oval 5"/>
            <p:cNvSpPr/>
            <p:nvPr/>
          </p:nvSpPr>
          <p:spPr>
            <a:xfrm flipH="1">
              <a:off x="2987900" y="1378040"/>
              <a:ext cx="5177308" cy="2162828"/>
            </a:xfrm>
            <a:custGeom>
              <a:avLst/>
              <a:gdLst>
                <a:gd name="connsiteX0" fmla="*/ 0 w 5177307"/>
                <a:gd name="connsiteY0" fmla="*/ 2221606 h 4443212"/>
                <a:gd name="connsiteX1" fmla="*/ 2588654 w 5177307"/>
                <a:gd name="connsiteY1" fmla="*/ 0 h 4443212"/>
                <a:gd name="connsiteX2" fmla="*/ 5177308 w 5177307"/>
                <a:gd name="connsiteY2" fmla="*/ 2221606 h 4443212"/>
                <a:gd name="connsiteX3" fmla="*/ 2588654 w 5177307"/>
                <a:gd name="connsiteY3" fmla="*/ 4443212 h 4443212"/>
                <a:gd name="connsiteX4" fmla="*/ 0 w 5177307"/>
                <a:gd name="connsiteY4" fmla="*/ 2221606 h 4443212"/>
                <a:gd name="connsiteX0" fmla="*/ 0 w 5177308"/>
                <a:gd name="connsiteY0" fmla="*/ 2221606 h 4443212"/>
                <a:gd name="connsiteX1" fmla="*/ 2588654 w 5177308"/>
                <a:gd name="connsiteY1" fmla="*/ 0 h 4443212"/>
                <a:gd name="connsiteX2" fmla="*/ 5177308 w 5177308"/>
                <a:gd name="connsiteY2" fmla="*/ 2221606 h 4443212"/>
                <a:gd name="connsiteX3" fmla="*/ 2588654 w 5177308"/>
                <a:gd name="connsiteY3" fmla="*/ 4443212 h 4443212"/>
                <a:gd name="connsiteX4" fmla="*/ 91440 w 5177308"/>
                <a:gd name="connsiteY4" fmla="*/ 2313046 h 4443212"/>
                <a:gd name="connsiteX0" fmla="*/ 0 w 5177308"/>
                <a:gd name="connsiteY0" fmla="*/ 2221606 h 4443212"/>
                <a:gd name="connsiteX1" fmla="*/ 2588654 w 5177308"/>
                <a:gd name="connsiteY1" fmla="*/ 0 h 4443212"/>
                <a:gd name="connsiteX2" fmla="*/ 5177308 w 5177308"/>
                <a:gd name="connsiteY2" fmla="*/ 2221606 h 4443212"/>
                <a:gd name="connsiteX3" fmla="*/ 2588654 w 5177308"/>
                <a:gd name="connsiteY3" fmla="*/ 4443212 h 4443212"/>
                <a:gd name="connsiteX0" fmla="*/ 0 w 5177308"/>
                <a:gd name="connsiteY0" fmla="*/ 2221606 h 2221606"/>
                <a:gd name="connsiteX1" fmla="*/ 2588654 w 5177308"/>
                <a:gd name="connsiteY1" fmla="*/ 0 h 2221606"/>
                <a:gd name="connsiteX2" fmla="*/ 5177308 w 5177308"/>
                <a:gd name="connsiteY2" fmla="*/ 2221606 h 2221606"/>
              </a:gdLst>
              <a:ahLst/>
              <a:cxnLst>
                <a:cxn ang="0">
                  <a:pos x="connsiteX0" y="connsiteY0"/>
                </a:cxn>
                <a:cxn ang="0">
                  <a:pos x="connsiteX1" y="connsiteY1"/>
                </a:cxn>
                <a:cxn ang="0">
                  <a:pos x="connsiteX2" y="connsiteY2"/>
                </a:cxn>
              </a:cxnLst>
              <a:rect l="l" t="t" r="r" b="b"/>
              <a:pathLst>
                <a:path w="5177308" h="2221606">
                  <a:moveTo>
                    <a:pt x="0" y="2221606"/>
                  </a:moveTo>
                  <a:cubicBezTo>
                    <a:pt x="0" y="994647"/>
                    <a:pt x="1158980" y="0"/>
                    <a:pt x="2588654" y="0"/>
                  </a:cubicBezTo>
                  <a:cubicBezTo>
                    <a:pt x="4018328" y="0"/>
                    <a:pt x="5177308" y="994647"/>
                    <a:pt x="5177308" y="2221606"/>
                  </a:cubicBezTo>
                </a:path>
              </a:pathLst>
            </a:custGeom>
            <a:noFill/>
            <a:ln w="38100">
              <a:solidFill>
                <a:schemeClr val="bg1">
                  <a:lumMod val="65000"/>
                </a:schemeClr>
              </a:solidFill>
              <a:headEnd type="triangl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76" name="Rectangle 75"/>
            <p:cNvSpPr/>
            <p:nvPr/>
          </p:nvSpPr>
          <p:spPr>
            <a:xfrm>
              <a:off x="4250028" y="5342585"/>
              <a:ext cx="2601533" cy="774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9" name="Rectangle 8"/>
            <p:cNvSpPr/>
            <p:nvPr/>
          </p:nvSpPr>
          <p:spPr>
            <a:xfrm>
              <a:off x="4507606" y="1094704"/>
              <a:ext cx="2021983" cy="618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2" name="TextBox 71"/>
            <p:cNvSpPr txBox="1"/>
            <p:nvPr/>
          </p:nvSpPr>
          <p:spPr>
            <a:xfrm>
              <a:off x="4005329" y="1440287"/>
              <a:ext cx="3142445" cy="1264277"/>
            </a:xfrm>
            <a:prstGeom prst="rect">
              <a:avLst/>
            </a:prstGeom>
            <a:solidFill>
              <a:schemeClr val="bg1"/>
            </a:solidFill>
          </p:spPr>
          <p:txBody>
            <a:bodyPr wrap="square" rtlCol="0" anchor="ctr">
              <a:prstTxWarp prst="textArchUp">
                <a:avLst/>
              </a:prstTxWarp>
              <a:spAutoFit/>
            </a:bodyPr>
            <a:lstStyle/>
            <a:p>
              <a:pPr algn="ctr" defTabSz="685800">
                <a:defRPr/>
              </a:pPr>
              <a:r>
                <a:rPr lang="en-US" sz="2400" b="1" dirty="0">
                  <a:solidFill>
                    <a:srgbClr val="009999"/>
                  </a:solidFill>
                  <a:latin typeface="Calibri" panose="020F0502020204030204"/>
                </a:rPr>
                <a:t>Healthcare System</a:t>
              </a:r>
            </a:p>
          </p:txBody>
        </p:sp>
        <p:sp>
          <p:nvSpPr>
            <p:cNvPr id="74" name="TextBox 73"/>
            <p:cNvSpPr txBox="1"/>
            <p:nvPr/>
          </p:nvSpPr>
          <p:spPr>
            <a:xfrm>
              <a:off x="4518338" y="1620591"/>
              <a:ext cx="2127163" cy="536022"/>
            </a:xfrm>
            <a:prstGeom prst="rect">
              <a:avLst/>
            </a:prstGeom>
            <a:noFill/>
          </p:spPr>
          <p:txBody>
            <a:bodyPr wrap="square" rtlCol="0">
              <a:spAutoFit/>
            </a:bodyPr>
            <a:lstStyle/>
            <a:p>
              <a:pPr algn="ctr" defTabSz="685800">
                <a:defRPr/>
              </a:pPr>
              <a:r>
                <a:rPr lang="en-US" sz="1500" dirty="0">
                  <a:solidFill>
                    <a:prstClr val="black"/>
                  </a:solidFill>
                  <a:latin typeface="Calibri Light" panose="020F0302020204030204"/>
                </a:rPr>
                <a:t>(Target: BP)</a:t>
              </a:r>
            </a:p>
          </p:txBody>
        </p:sp>
        <p:sp>
          <p:nvSpPr>
            <p:cNvPr id="75" name="TextBox 74"/>
            <p:cNvSpPr txBox="1"/>
            <p:nvPr/>
          </p:nvSpPr>
          <p:spPr>
            <a:xfrm>
              <a:off x="4172754" y="4649273"/>
              <a:ext cx="2715294" cy="925132"/>
            </a:xfrm>
            <a:prstGeom prst="rect">
              <a:avLst/>
            </a:prstGeom>
            <a:solidFill>
              <a:schemeClr val="bg1"/>
            </a:solidFill>
          </p:spPr>
          <p:txBody>
            <a:bodyPr wrap="square" rtlCol="0" anchor="ctr">
              <a:prstTxWarp prst="textArchDown">
                <a:avLst/>
              </a:prstTxWarp>
              <a:spAutoFit/>
            </a:bodyPr>
            <a:lstStyle/>
            <a:p>
              <a:pPr algn="ctr" defTabSz="685800">
                <a:lnSpc>
                  <a:spcPct val="80000"/>
                </a:lnSpc>
                <a:defRPr/>
              </a:pPr>
              <a:r>
                <a:rPr lang="en-US" sz="2400" b="1" dirty="0">
                  <a:solidFill>
                    <a:srgbClr val="E2231A"/>
                  </a:solidFill>
                  <a:latin typeface="Calibri" panose="020F0502020204030204"/>
                </a:rPr>
                <a:t>Self Monitoring</a:t>
              </a:r>
              <a:br>
                <a:rPr lang="en-US" sz="2400" b="1" dirty="0">
                  <a:solidFill>
                    <a:srgbClr val="E2231A"/>
                  </a:solidFill>
                  <a:latin typeface="Calibri" panose="020F0502020204030204"/>
                </a:rPr>
              </a:br>
              <a:r>
                <a:rPr lang="en-US" sz="2400" b="1" dirty="0">
                  <a:solidFill>
                    <a:srgbClr val="E2231A"/>
                  </a:solidFill>
                  <a:latin typeface="Calibri" panose="020F0502020204030204"/>
                </a:rPr>
                <a:t>Blood Pressure</a:t>
              </a:r>
              <a:r>
                <a:rPr lang="en-US" sz="1050" b="1" dirty="0">
                  <a:solidFill>
                    <a:srgbClr val="E2231A"/>
                  </a:solidFill>
                  <a:latin typeface="Calibri" panose="020F0502020204030204"/>
                </a:rPr>
                <a:t> </a:t>
              </a:r>
              <a:endParaRPr lang="en-US" sz="2400" b="1" dirty="0">
                <a:solidFill>
                  <a:srgbClr val="E2231A"/>
                </a:solidFill>
                <a:latin typeface="Calibri" panose="020F0502020204030204"/>
              </a:endParaRPr>
            </a:p>
          </p:txBody>
        </p:sp>
        <p:sp>
          <p:nvSpPr>
            <p:cNvPr id="77" name="TextBox 76"/>
            <p:cNvSpPr txBox="1"/>
            <p:nvPr/>
          </p:nvSpPr>
          <p:spPr>
            <a:xfrm>
              <a:off x="4518338" y="6048777"/>
              <a:ext cx="2127163" cy="536022"/>
            </a:xfrm>
            <a:prstGeom prst="rect">
              <a:avLst/>
            </a:prstGeom>
            <a:noFill/>
          </p:spPr>
          <p:txBody>
            <a:bodyPr wrap="square" rtlCol="0">
              <a:spAutoFit/>
            </a:bodyPr>
            <a:lstStyle/>
            <a:p>
              <a:pPr algn="ctr" defTabSz="685800">
                <a:defRPr/>
              </a:pPr>
              <a:r>
                <a:rPr lang="en-US" sz="1500" dirty="0">
                  <a:solidFill>
                    <a:prstClr val="black"/>
                  </a:solidFill>
                  <a:latin typeface="Calibri Light" panose="020F0302020204030204"/>
                </a:rPr>
                <a:t>(Y-BP, CCC, etc.)</a:t>
              </a:r>
            </a:p>
          </p:txBody>
        </p:sp>
      </p:grpSp>
      <p:sp>
        <p:nvSpPr>
          <p:cNvPr id="7" name="TextBox 6"/>
          <p:cNvSpPr txBox="1"/>
          <p:nvPr/>
        </p:nvSpPr>
        <p:spPr>
          <a:xfrm>
            <a:off x="6218203" y="2200667"/>
            <a:ext cx="2769002" cy="369332"/>
          </a:xfrm>
          <a:prstGeom prst="rect">
            <a:avLst/>
          </a:prstGeom>
          <a:noFill/>
        </p:spPr>
        <p:txBody>
          <a:bodyPr wrap="square" rtlCol="0">
            <a:spAutoFit/>
          </a:bodyPr>
          <a:lstStyle/>
          <a:p>
            <a:pPr algn="ctr" defTabSz="685800">
              <a:defRPr/>
            </a:pPr>
            <a:r>
              <a:rPr lang="en-US" dirty="0">
                <a:solidFill>
                  <a:srgbClr val="009999"/>
                </a:solidFill>
                <a:latin typeface="Calibri" panose="020F0502020204030204"/>
              </a:rPr>
              <a:t>Policy Agenda</a:t>
            </a:r>
          </a:p>
        </p:txBody>
      </p:sp>
      <p:sp>
        <p:nvSpPr>
          <p:cNvPr id="81" name="TextBox 80"/>
          <p:cNvSpPr txBox="1"/>
          <p:nvPr/>
        </p:nvSpPr>
        <p:spPr>
          <a:xfrm>
            <a:off x="156796" y="2200667"/>
            <a:ext cx="2769002" cy="369332"/>
          </a:xfrm>
          <a:prstGeom prst="rect">
            <a:avLst/>
          </a:prstGeom>
          <a:noFill/>
        </p:spPr>
        <p:txBody>
          <a:bodyPr wrap="square" rtlCol="0">
            <a:spAutoFit/>
          </a:bodyPr>
          <a:lstStyle/>
          <a:p>
            <a:pPr algn="ctr" defTabSz="685800">
              <a:defRPr/>
            </a:pPr>
            <a:r>
              <a:rPr lang="en-US" dirty="0">
                <a:solidFill>
                  <a:srgbClr val="009999"/>
                </a:solidFill>
                <a:latin typeface="Calibri" panose="020F0502020204030204"/>
              </a:rPr>
              <a:t>Million Hearts</a:t>
            </a:r>
          </a:p>
        </p:txBody>
      </p:sp>
      <p:sp>
        <p:nvSpPr>
          <p:cNvPr id="82" name="TextBox 81"/>
          <p:cNvSpPr txBox="1"/>
          <p:nvPr/>
        </p:nvSpPr>
        <p:spPr>
          <a:xfrm>
            <a:off x="6218203" y="5355660"/>
            <a:ext cx="2769002" cy="369332"/>
          </a:xfrm>
          <a:prstGeom prst="rect">
            <a:avLst/>
          </a:prstGeom>
          <a:noFill/>
        </p:spPr>
        <p:txBody>
          <a:bodyPr wrap="square" rtlCol="0">
            <a:spAutoFit/>
          </a:bodyPr>
          <a:lstStyle/>
          <a:p>
            <a:pPr algn="ctr" defTabSz="685800">
              <a:defRPr/>
            </a:pPr>
            <a:r>
              <a:rPr lang="en-US" dirty="0">
                <a:solidFill>
                  <a:srgbClr val="E2231A"/>
                </a:solidFill>
                <a:latin typeface="Calibri" panose="020F0502020204030204"/>
              </a:rPr>
              <a:t>Ad Council Hypertension</a:t>
            </a:r>
          </a:p>
        </p:txBody>
      </p:sp>
      <p:sp>
        <p:nvSpPr>
          <p:cNvPr id="83" name="TextBox 82"/>
          <p:cNvSpPr txBox="1"/>
          <p:nvPr/>
        </p:nvSpPr>
        <p:spPr>
          <a:xfrm>
            <a:off x="156796" y="5355660"/>
            <a:ext cx="2769002" cy="369332"/>
          </a:xfrm>
          <a:prstGeom prst="rect">
            <a:avLst/>
          </a:prstGeom>
          <a:noFill/>
        </p:spPr>
        <p:txBody>
          <a:bodyPr wrap="square" rtlCol="0">
            <a:spAutoFit/>
          </a:bodyPr>
          <a:lstStyle/>
          <a:p>
            <a:pPr algn="ctr" defTabSz="685800">
              <a:defRPr/>
            </a:pPr>
            <a:r>
              <a:rPr lang="en-US" dirty="0">
                <a:solidFill>
                  <a:srgbClr val="E2231A"/>
                </a:solidFill>
                <a:latin typeface="Calibri" panose="020F0502020204030204"/>
              </a:rPr>
              <a:t>Ad Council Stroke</a:t>
            </a:r>
          </a:p>
        </p:txBody>
      </p:sp>
      <p:sp>
        <p:nvSpPr>
          <p:cNvPr id="84" name="TextBox 83"/>
          <p:cNvSpPr txBox="1"/>
          <p:nvPr/>
        </p:nvSpPr>
        <p:spPr>
          <a:xfrm>
            <a:off x="3187499" y="5355660"/>
            <a:ext cx="2769002" cy="369332"/>
          </a:xfrm>
          <a:prstGeom prst="rect">
            <a:avLst/>
          </a:prstGeom>
          <a:noFill/>
        </p:spPr>
        <p:txBody>
          <a:bodyPr wrap="square" rtlCol="0">
            <a:spAutoFit/>
          </a:bodyPr>
          <a:lstStyle/>
          <a:p>
            <a:pPr algn="ctr" defTabSz="685800">
              <a:defRPr/>
            </a:pPr>
            <a:r>
              <a:rPr lang="en-US" dirty="0">
                <a:solidFill>
                  <a:srgbClr val="E2231A"/>
                </a:solidFill>
                <a:latin typeface="Calibri" panose="020F0502020204030204"/>
              </a:rPr>
              <a:t>AMA/AHA HCP Campaign</a:t>
            </a: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2909" t="2909" r="1559" b="1559"/>
          <a:stretch/>
        </p:blipFill>
        <p:spPr>
          <a:xfrm>
            <a:off x="3725784" y="2589805"/>
            <a:ext cx="1623205" cy="1621932"/>
          </a:xfrm>
          <a:prstGeom prst="ellipse">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09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299652" y="857251"/>
            <a:ext cx="1844348" cy="369332"/>
          </a:xfrm>
          <a:prstGeom prst="rect">
            <a:avLst/>
          </a:prstGeom>
          <a:solidFill>
            <a:schemeClr val="bg1"/>
          </a:solidFill>
        </p:spPr>
        <p:txBody>
          <a:bodyPr wrap="square" rtlCol="0">
            <a:spAutoFit/>
          </a:bodyPr>
          <a:lstStyle/>
          <a:p>
            <a:pPr defTabSz="685800"/>
            <a:endParaRPr lang="en-US" dirty="0">
              <a:solidFill>
                <a:prstClr val="black"/>
              </a:solidFill>
              <a:latin typeface="Calibri"/>
            </a:endParaRPr>
          </a:p>
        </p:txBody>
      </p:sp>
      <p:sp>
        <p:nvSpPr>
          <p:cNvPr id="2" name="Rectangle 1"/>
          <p:cNvSpPr/>
          <p:nvPr/>
        </p:nvSpPr>
        <p:spPr>
          <a:xfrm>
            <a:off x="1227752" y="3192964"/>
            <a:ext cx="7304313" cy="2154436"/>
          </a:xfrm>
          <a:prstGeom prst="rect">
            <a:avLst/>
          </a:prstGeom>
        </p:spPr>
        <p:txBody>
          <a:bodyPr wrap="square">
            <a:spAutoFit/>
          </a:bodyPr>
          <a:lstStyle/>
          <a:p>
            <a:pPr algn="ctr" defTabSz="685800">
              <a:defRPr/>
            </a:pPr>
            <a:r>
              <a:rPr lang="en-US" dirty="0">
                <a:solidFill>
                  <a:prstClr val="black"/>
                </a:solidFill>
                <a:latin typeface="Geogrotesque Regular"/>
              </a:rPr>
              <a:t>Nationally supported by Sanofi and Regeneron </a:t>
            </a:r>
            <a:br>
              <a:rPr lang="en-US" dirty="0">
                <a:solidFill>
                  <a:prstClr val="black"/>
                </a:solidFill>
                <a:latin typeface="Geogrotesque Regular"/>
              </a:rPr>
            </a:br>
            <a:r>
              <a:rPr lang="en-US" dirty="0">
                <a:solidFill>
                  <a:prstClr val="black"/>
                </a:solidFill>
                <a:latin typeface="Geogrotesque Regular"/>
              </a:rPr>
              <a:t>&amp; supporting the 2020 AHA/ASA Impact Goal, </a:t>
            </a:r>
          </a:p>
          <a:p>
            <a:pPr algn="ctr" defTabSz="685800">
              <a:defRPr/>
            </a:pPr>
            <a:r>
              <a:rPr lang="en-US" sz="2000" dirty="0">
                <a:solidFill>
                  <a:srgbClr val="FF0000"/>
                </a:solidFill>
                <a:latin typeface="Geogrotesque Regular"/>
              </a:rPr>
              <a:t>Check. Change. </a:t>
            </a:r>
            <a:r>
              <a:rPr lang="en-US" sz="2000" b="1" i="1" dirty="0">
                <a:solidFill>
                  <a:srgbClr val="FF0000"/>
                </a:solidFill>
                <a:latin typeface="Geogrotesque Regular"/>
              </a:rPr>
              <a:t>Control.</a:t>
            </a:r>
            <a:r>
              <a:rPr lang="en-US" sz="2000" b="1" dirty="0">
                <a:solidFill>
                  <a:srgbClr val="FF0000"/>
                </a:solidFill>
                <a:latin typeface="Geogrotesque Regular"/>
              </a:rPr>
              <a:t> </a:t>
            </a:r>
            <a:r>
              <a:rPr lang="en-US" sz="2000" dirty="0">
                <a:solidFill>
                  <a:srgbClr val="FF0000"/>
                </a:solidFill>
                <a:latin typeface="Geogrotesque Regular"/>
              </a:rPr>
              <a:t>Cholesterol ™ </a:t>
            </a:r>
          </a:p>
          <a:p>
            <a:pPr algn="ctr" defTabSz="685800">
              <a:defRPr/>
            </a:pPr>
            <a:r>
              <a:rPr lang="en-US" altLang="en-US" dirty="0">
                <a:solidFill>
                  <a:srgbClr val="FF0000"/>
                </a:solidFill>
                <a:latin typeface="Geogrotesque Regular"/>
              </a:rPr>
              <a:t>will empower all Americans to better manage their cholesterol</a:t>
            </a:r>
          </a:p>
          <a:p>
            <a:pPr algn="ctr" defTabSz="685800">
              <a:defRPr/>
            </a:pPr>
            <a:r>
              <a:rPr lang="en-US" altLang="en-US" dirty="0">
                <a:solidFill>
                  <a:srgbClr val="FF0000"/>
                </a:solidFill>
                <a:latin typeface="Geogrotesque Regular"/>
              </a:rPr>
              <a:t> </a:t>
            </a:r>
            <a:r>
              <a:rPr lang="en-US" altLang="en-US" dirty="0">
                <a:solidFill>
                  <a:prstClr val="black"/>
                </a:solidFill>
                <a:latin typeface="Geogrotesque Regular"/>
              </a:rPr>
              <a:t>through the knowledge, tools, and resources needed </a:t>
            </a:r>
          </a:p>
          <a:p>
            <a:pPr algn="ctr" defTabSz="685800">
              <a:defRPr/>
            </a:pPr>
            <a:r>
              <a:rPr lang="en-US" altLang="en-US" dirty="0">
                <a:solidFill>
                  <a:prstClr val="black"/>
                </a:solidFill>
                <a:latin typeface="Geogrotesque Regular"/>
              </a:rPr>
              <a:t> </a:t>
            </a:r>
            <a:r>
              <a:rPr lang="en-US" altLang="en-US" dirty="0">
                <a:solidFill>
                  <a:srgbClr val="FF0000"/>
                </a:solidFill>
                <a:latin typeface="Geogrotesque Regular"/>
              </a:rPr>
              <a:t>to reduce their risk for cardiovascular disease</a:t>
            </a:r>
            <a:r>
              <a:rPr lang="en-US" dirty="0">
                <a:solidFill>
                  <a:srgbClr val="FF0000"/>
                </a:solidFill>
                <a:latin typeface="Geogrotesque Regular"/>
              </a:rPr>
              <a:t>.</a:t>
            </a:r>
            <a:endParaRPr lang="en-US" altLang="en-US" dirty="0">
              <a:solidFill>
                <a:prstClr val="black"/>
              </a:solidFill>
              <a:latin typeface="Geogrotesque Regular"/>
            </a:endParaRPr>
          </a:p>
          <a:p>
            <a:pPr algn="ctr" defTabSz="685800" eaLnBrk="0" fontAlgn="ctr" hangingPunct="0">
              <a:spcAft>
                <a:spcPct val="0"/>
              </a:spcAft>
              <a:tabLst>
                <a:tab pos="900136" algn="l"/>
              </a:tabLst>
              <a:defRPr/>
            </a:pPr>
            <a:endParaRPr lang="en-US" sz="2400" dirty="0">
              <a:solidFill>
                <a:prstClr val="black"/>
              </a:solidFill>
              <a:latin typeface="Geogrotesque Regular"/>
            </a:endParaRPr>
          </a:p>
        </p:txBody>
      </p:sp>
      <p:pic>
        <p:nvPicPr>
          <p:cNvPr id="5" name="Picture 4">
            <a:extLst>
              <a:ext uri="{FF2B5EF4-FFF2-40B4-BE49-F238E27FC236}">
                <a16:creationId xmlns:a16="http://schemas.microsoft.com/office/drawing/2014/main" id="{A30AD2AE-DB69-4A11-831E-2E1C5A938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284" y="915735"/>
            <a:ext cx="6970542" cy="2277229"/>
          </a:xfrm>
          <a:prstGeom prst="rect">
            <a:avLst/>
          </a:prstGeom>
        </p:spPr>
      </p:pic>
      <p:pic>
        <p:nvPicPr>
          <p:cNvPr id="7" name="Picture 6">
            <a:extLst>
              <a:ext uri="{FF2B5EF4-FFF2-40B4-BE49-F238E27FC236}">
                <a16:creationId xmlns:a16="http://schemas.microsoft.com/office/drawing/2014/main" id="{CBEB81F4-6208-40F0-B9F5-4FA65A5D6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4856028"/>
            <a:ext cx="4126762" cy="1144723"/>
          </a:xfrm>
          <a:prstGeom prst="rect">
            <a:avLst/>
          </a:prstGeom>
        </p:spPr>
      </p:pic>
    </p:spTree>
    <p:extLst>
      <p:ext uri="{BB962C8B-B14F-4D97-AF65-F5344CB8AC3E}">
        <p14:creationId xmlns:p14="http://schemas.microsoft.com/office/powerpoint/2010/main" val="396339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a:stretch/>
        </p:blipFill>
        <p:spPr>
          <a:xfrm>
            <a:off x="4871401" y="2329120"/>
            <a:ext cx="4096154" cy="3359483"/>
          </a:xfrm>
          <a:prstGeom prst="rect">
            <a:avLst/>
          </a:prstGeom>
          <a:noFill/>
          <a:ln>
            <a:noFill/>
          </a:ln>
          <a:effectLst>
            <a:outerShdw blurRad="1130300" dist="38100" dir="9960000" algn="t" rotWithShape="0">
              <a:prstClr val="black">
                <a:alpha val="40000"/>
              </a:prstClr>
            </a:outerShdw>
          </a:effectLst>
          <a:scene3d>
            <a:camera prst="perspectiveFront" fov="3000000">
              <a:rot lat="0" lon="2100001" rev="0"/>
            </a:camera>
            <a:lightRig rig="threePt" dir="t"/>
          </a:scene3d>
        </p:spPr>
      </p:pic>
      <p:sp>
        <p:nvSpPr>
          <p:cNvPr id="4" name="Content Placeholder 3"/>
          <p:cNvSpPr>
            <a:spLocks noGrp="1"/>
          </p:cNvSpPr>
          <p:nvPr>
            <p:ph idx="4294967295"/>
          </p:nvPr>
        </p:nvSpPr>
        <p:spPr>
          <a:xfrm>
            <a:off x="1050600" y="2514627"/>
            <a:ext cx="4150051" cy="2988469"/>
          </a:xfrm>
          <a:prstGeom prst="rect">
            <a:avLst/>
          </a:prstGeom>
        </p:spPr>
        <p:txBody>
          <a:bodyPr vert="horz" lIns="34290" tIns="34290" rIns="34290" bIns="34290" rtlCol="0">
            <a:normAutofit/>
          </a:bodyPr>
          <a:lstStyle/>
          <a:p>
            <a:pPr>
              <a:spcBef>
                <a:spcPts val="450"/>
              </a:spcBef>
            </a:pPr>
            <a:r>
              <a:rPr lang="en-US" altLang="en-US" dirty="0">
                <a:latin typeface="Geogrotesque Regular"/>
                <a:ea typeface="Calibri" panose="020F0502020204030204" pitchFamily="34" charset="0"/>
                <a:cs typeface="Times New Roman" panose="02020603050405020304" pitchFamily="18" charset="0"/>
              </a:rPr>
              <a:t>Increase adoption and utilization of cholesterol management guidelines through professional education and quality improvement programs. </a:t>
            </a:r>
          </a:p>
          <a:p>
            <a:pPr marL="0" indent="0">
              <a:spcBef>
                <a:spcPts val="450"/>
              </a:spcBef>
              <a:buNone/>
            </a:pPr>
            <a:endParaRPr lang="en-US" altLang="en-US" dirty="0">
              <a:latin typeface="Geogrotesque Regular"/>
              <a:ea typeface="Calibri" panose="020F0502020204030204" pitchFamily="34" charset="0"/>
              <a:cs typeface="Times New Roman" panose="02020603050405020304" pitchFamily="18" charset="0"/>
            </a:endParaRPr>
          </a:p>
          <a:p>
            <a:pPr>
              <a:spcBef>
                <a:spcPts val="450"/>
              </a:spcBef>
            </a:pPr>
            <a:r>
              <a:rPr lang="en-US" altLang="en-US" dirty="0">
                <a:latin typeface="Geogrotesque Regular"/>
                <a:cs typeface="Times New Roman" panose="02020603050405020304" pitchFamily="18" charset="0"/>
              </a:rPr>
              <a:t>Increase understanding of and adherence to evidence-based treatment guidelines through public and patient education.</a:t>
            </a:r>
          </a:p>
          <a:p>
            <a:pPr>
              <a:spcBef>
                <a:spcPts val="450"/>
              </a:spcBef>
            </a:pPr>
            <a:endParaRPr lang="en-US" b="1" dirty="0">
              <a:latin typeface="Geogrotesque Regular"/>
            </a:endParaRPr>
          </a:p>
        </p:txBody>
      </p:sp>
      <p:sp>
        <p:nvSpPr>
          <p:cNvPr id="6" name="Title 1"/>
          <p:cNvSpPr txBox="1">
            <a:spLocks/>
          </p:cNvSpPr>
          <p:nvPr/>
        </p:nvSpPr>
        <p:spPr>
          <a:xfrm>
            <a:off x="1074132" y="1428751"/>
            <a:ext cx="2832239" cy="591854"/>
          </a:xfrm>
          <a:prstGeom prst="rect">
            <a:avLst/>
          </a:prstGeom>
        </p:spPr>
        <p:txBody>
          <a:bodyPr vert="horz" lIns="68580" tIns="34290" rIns="68580" bIns="34290" rtlCol="0" anchor="ctr">
            <a:noAutofit/>
          </a:bodyPr>
          <a:lstStyle>
            <a:defPPr>
              <a:defRPr lang="en-US"/>
            </a:defPPr>
            <a:lvl1pPr defTabSz="685834">
              <a:lnSpc>
                <a:spcPct val="90000"/>
              </a:lnSpc>
              <a:spcBef>
                <a:spcPct val="0"/>
              </a:spcBef>
              <a:buNone/>
              <a:defRPr sz="3600" b="1">
                <a:solidFill>
                  <a:schemeClr val="bg1"/>
                </a:solidFill>
                <a:latin typeface="Century Gothic" panose="020B0502020202020204" pitchFamily="34" charset="0"/>
                <a:ea typeface="+mj-ea"/>
                <a:cs typeface="+mj-cs"/>
              </a:defRPr>
            </a:lvl1pPr>
          </a:lstStyle>
          <a:p>
            <a:pPr defTabSz="514376"/>
            <a:r>
              <a:rPr lang="en-US" sz="4050" dirty="0">
                <a:solidFill>
                  <a:prstClr val="white"/>
                </a:solidFill>
                <a:latin typeface="Geogrotesque Regular"/>
              </a:rPr>
              <a:t>Objectives</a:t>
            </a:r>
          </a:p>
        </p:txBody>
      </p:sp>
    </p:spTree>
    <p:extLst>
      <p:ext uri="{BB962C8B-B14F-4D97-AF65-F5344CB8AC3E}">
        <p14:creationId xmlns:p14="http://schemas.microsoft.com/office/powerpoint/2010/main" val="290597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43000" y="1310324"/>
            <a:ext cx="7139373" cy="1508522"/>
          </a:xfrm>
        </p:spPr>
        <p:txBody>
          <a:bodyPr>
            <a:noAutofit/>
          </a:bodyPr>
          <a:lstStyle/>
          <a:p>
            <a:pPr>
              <a:lnSpc>
                <a:spcPct val="100000"/>
              </a:lnSpc>
            </a:pPr>
            <a:r>
              <a:rPr lang="en-US" sz="1350" dirty="0"/>
              <a:t>To set up a </a:t>
            </a:r>
            <a:r>
              <a:rPr lang="en-US" sz="1350" b="1" dirty="0"/>
              <a:t>pilot program in an Integrated Delivery Network with 50 healthcare providers </a:t>
            </a:r>
            <a:r>
              <a:rPr lang="en-US" sz="1350" dirty="0"/>
              <a:t>by summer 2018.  </a:t>
            </a:r>
          </a:p>
          <a:p>
            <a:pPr>
              <a:lnSpc>
                <a:spcPct val="100000"/>
              </a:lnSpc>
            </a:pPr>
            <a:r>
              <a:rPr lang="en-US" sz="1350" dirty="0"/>
              <a:t>Within the pilot program, achieve a 10% improvement in </a:t>
            </a:r>
            <a:r>
              <a:rPr lang="en-US" sz="1350" b="1" dirty="0"/>
              <a:t>clinical management</a:t>
            </a:r>
            <a:r>
              <a:rPr lang="en-US" sz="1350" dirty="0"/>
              <a:t> of cholesterol and a 10% improvement in </a:t>
            </a:r>
            <a:r>
              <a:rPr lang="en-US" sz="1350" b="1" dirty="0"/>
              <a:t>perceptions of self-management</a:t>
            </a:r>
            <a:r>
              <a:rPr lang="en-US" sz="1350" dirty="0"/>
              <a:t> of cholesterol in patients with </a:t>
            </a:r>
            <a:r>
              <a:rPr lang="en-US" sz="1350" b="1" dirty="0"/>
              <a:t>existing cardiovascular disease</a:t>
            </a:r>
            <a:r>
              <a:rPr lang="en-US" sz="1350" dirty="0"/>
              <a:t> (CVD) and patients </a:t>
            </a:r>
            <a:r>
              <a:rPr lang="en-US" sz="1350" b="1" dirty="0"/>
              <a:t>at high risk for CVD</a:t>
            </a:r>
            <a:r>
              <a:rPr lang="en-US" sz="1350" dirty="0"/>
              <a:t> by November 2018. </a:t>
            </a:r>
          </a:p>
        </p:txBody>
      </p:sp>
      <p:sp>
        <p:nvSpPr>
          <p:cNvPr id="8" name="Title 1"/>
          <p:cNvSpPr txBox="1">
            <a:spLocks/>
          </p:cNvSpPr>
          <p:nvPr/>
        </p:nvSpPr>
        <p:spPr>
          <a:xfrm>
            <a:off x="1253939" y="900280"/>
            <a:ext cx="7886700" cy="591854"/>
          </a:xfrm>
          <a:prstGeom prst="rect">
            <a:avLst/>
          </a:prstGeom>
        </p:spPr>
        <p:txBody>
          <a:bodyPr vert="horz" lIns="68580" tIns="34290" rIns="68580" bIns="34290" rtlCol="0" anchor="ctr">
            <a:normAutofit/>
          </a:bodyPr>
          <a:lstStyle>
            <a:lvl1pPr algn="ctr" defTabSz="685834" rtl="0" eaLnBrk="1" latinLnBrk="0" hangingPunct="1">
              <a:lnSpc>
                <a:spcPct val="90000"/>
              </a:lnSpc>
              <a:spcBef>
                <a:spcPct val="0"/>
              </a:spcBef>
              <a:buNone/>
              <a:defRPr sz="2700" b="1" kern="1200">
                <a:solidFill>
                  <a:schemeClr val="tx1"/>
                </a:solidFill>
                <a:latin typeface="Century Gothic" panose="020B0502020202020204" pitchFamily="34" charset="0"/>
                <a:ea typeface="+mj-ea"/>
                <a:cs typeface="+mj-cs"/>
              </a:defRPr>
            </a:lvl1pPr>
          </a:lstStyle>
          <a:p>
            <a:pPr algn="l" defTabSz="514376"/>
            <a:r>
              <a:rPr lang="en-US" dirty="0">
                <a:solidFill>
                  <a:srgbClr val="C00000"/>
                </a:solidFill>
              </a:rPr>
              <a:t>National Cholesterol Initiative Goals</a:t>
            </a:r>
          </a:p>
        </p:txBody>
      </p:sp>
      <p:graphicFrame>
        <p:nvGraphicFramePr>
          <p:cNvPr id="6" name="Table 5"/>
          <p:cNvGraphicFramePr>
            <a:graphicFrameLocks noGrp="1"/>
          </p:cNvGraphicFramePr>
          <p:nvPr>
            <p:extLst/>
          </p:nvPr>
        </p:nvGraphicFramePr>
        <p:xfrm>
          <a:off x="194759" y="2586249"/>
          <a:ext cx="8671560" cy="2098524"/>
        </p:xfrm>
        <a:graphic>
          <a:graphicData uri="http://schemas.openxmlformats.org/drawingml/2006/table">
            <a:tbl>
              <a:tblPr firstRow="1" bandRow="1">
                <a:tableStyleId>{93296810-A885-4BE3-A3E7-6D5BEEA58F35}</a:tableStyleId>
              </a:tblPr>
              <a:tblGrid>
                <a:gridCol w="4335780">
                  <a:extLst>
                    <a:ext uri="{9D8B030D-6E8A-4147-A177-3AD203B41FA5}">
                      <a16:colId xmlns:a16="http://schemas.microsoft.com/office/drawing/2014/main" val="1617023488"/>
                    </a:ext>
                  </a:extLst>
                </a:gridCol>
                <a:gridCol w="4335780">
                  <a:extLst>
                    <a:ext uri="{9D8B030D-6E8A-4147-A177-3AD203B41FA5}">
                      <a16:colId xmlns:a16="http://schemas.microsoft.com/office/drawing/2014/main" val="3904696104"/>
                    </a:ext>
                  </a:extLst>
                </a:gridCol>
              </a:tblGrid>
              <a:tr h="310364">
                <a:tc>
                  <a:txBody>
                    <a:bodyPr/>
                    <a:lstStyle/>
                    <a:p>
                      <a:r>
                        <a:rPr lang="en-US" sz="1400" dirty="0"/>
                        <a:t>10% improvement in clinical management</a:t>
                      </a:r>
                    </a:p>
                  </a:txBody>
                  <a:tcPr marL="68580" marR="68580" marT="34290" marB="34290">
                    <a:solidFill>
                      <a:schemeClr val="accent1">
                        <a:lumMod val="75000"/>
                      </a:schemeClr>
                    </a:solidFill>
                  </a:tcPr>
                </a:tc>
                <a:tc>
                  <a:txBody>
                    <a:bodyPr/>
                    <a:lstStyle/>
                    <a:p>
                      <a:r>
                        <a:rPr lang="en-US" sz="1400" dirty="0"/>
                        <a:t>10% improvement in perceptions of self-management</a:t>
                      </a:r>
                    </a:p>
                  </a:txBody>
                  <a:tcPr marL="68580" marR="68580" marT="34290" marB="34290">
                    <a:solidFill>
                      <a:schemeClr val="accent1">
                        <a:lumMod val="75000"/>
                      </a:schemeClr>
                    </a:solidFill>
                  </a:tcPr>
                </a:tc>
                <a:extLst>
                  <a:ext uri="{0D108BD9-81ED-4DB2-BD59-A6C34878D82A}">
                    <a16:rowId xmlns:a16="http://schemas.microsoft.com/office/drawing/2014/main" val="3640924311"/>
                  </a:ext>
                </a:extLst>
              </a:tr>
              <a:tr h="1724025">
                <a:tc>
                  <a:txBody>
                    <a:bodyPr/>
                    <a:lstStyle/>
                    <a:p>
                      <a:pPr marL="0" indent="0" defTabSz="385782">
                        <a:spcBef>
                          <a:spcPts val="506"/>
                        </a:spcBef>
                        <a:spcAft>
                          <a:spcPts val="85"/>
                        </a:spcAft>
                        <a:buClr>
                          <a:srgbClr val="C00000"/>
                        </a:buClr>
                        <a:buNone/>
                      </a:pPr>
                      <a:r>
                        <a:rPr lang="en-US" sz="1400" b="1" dirty="0"/>
                        <a:t>Sub-goal 1: </a:t>
                      </a:r>
                      <a:r>
                        <a:rPr lang="en-US" sz="1400" dirty="0"/>
                        <a:t>Achieve a 10% increase in percentage of adult patients with existing atherosclerotic cardiovascular disease (ASCVD) or at high risk for the development of ASCVD who are prescribed statin therapy. (PQRS #438 + additional reporting for groups with ASCVD risk &gt; 7.5%)</a:t>
                      </a:r>
                    </a:p>
                    <a:p>
                      <a:pPr marL="0" indent="0">
                        <a:lnSpc>
                          <a:spcPct val="100000"/>
                        </a:lnSpc>
                        <a:buNone/>
                      </a:pPr>
                      <a:r>
                        <a:rPr lang="en-US" sz="1400" b="1" dirty="0"/>
                        <a:t>Sub-goal 2: </a:t>
                      </a:r>
                      <a:r>
                        <a:rPr lang="en-US" sz="1400" dirty="0"/>
                        <a:t>Achieve a 10% improvement in provider-reported utilization of lifestyle-based treatment practices for cholesterol management. </a:t>
                      </a:r>
                    </a:p>
                  </a:txBody>
                  <a:tcPr marL="68580" marR="68580" marT="34290" marB="34290">
                    <a:solidFill>
                      <a:schemeClr val="accent1">
                        <a:lumMod val="20000"/>
                        <a:lumOff val="80000"/>
                      </a:schemeClr>
                    </a:solidFill>
                  </a:tcPr>
                </a:tc>
                <a:tc>
                  <a:txBody>
                    <a:bodyPr/>
                    <a:lstStyle/>
                    <a:p>
                      <a:r>
                        <a:rPr lang="en-US" sz="1400" b="1" dirty="0"/>
                        <a:t>Sub-goal 3: </a:t>
                      </a:r>
                      <a:r>
                        <a:rPr lang="en-US" sz="1400" dirty="0"/>
                        <a:t>Achieve a 10% improvement in self-reported patient outcomes focused on self-management of health conditions, including cholesterol. </a:t>
                      </a:r>
                    </a:p>
                    <a:p>
                      <a:endParaRPr lang="en-US" sz="1400" dirty="0"/>
                    </a:p>
                  </a:txBody>
                  <a:tcPr marL="68580" marR="68580" marT="34290" marB="34290">
                    <a:solidFill>
                      <a:schemeClr val="accent1">
                        <a:lumMod val="20000"/>
                        <a:lumOff val="80000"/>
                      </a:schemeClr>
                    </a:solidFill>
                  </a:tcPr>
                </a:tc>
                <a:extLst>
                  <a:ext uri="{0D108BD9-81ED-4DB2-BD59-A6C34878D82A}">
                    <a16:rowId xmlns:a16="http://schemas.microsoft.com/office/drawing/2014/main" val="3163439219"/>
                  </a:ext>
                </a:extLst>
              </a:tr>
            </a:tbl>
          </a:graphicData>
        </a:graphic>
      </p:graphicFrame>
      <p:sp>
        <p:nvSpPr>
          <p:cNvPr id="5" name="Content Placeholder 2"/>
          <p:cNvSpPr txBox="1">
            <a:spLocks/>
          </p:cNvSpPr>
          <p:nvPr/>
        </p:nvSpPr>
        <p:spPr>
          <a:xfrm>
            <a:off x="1253939" y="5025792"/>
            <a:ext cx="7612380" cy="871264"/>
          </a:xfrm>
          <a:prstGeom prst="rect">
            <a:avLst/>
          </a:prstGeom>
          <a:ln w="28575">
            <a:solidFill>
              <a:srgbClr val="FF0000"/>
            </a:solidFill>
          </a:ln>
        </p:spPr>
        <p:txBody>
          <a:bodyPr vert="horz" lIns="68580" tIns="34290" rIns="68580" bIns="34290" rtlCol="0">
            <a:noAutofit/>
          </a:bodyPr>
          <a:lstStyle>
            <a:lvl1pPr marL="171458" indent="-171458" algn="l" defTabSz="685834" rtl="0" eaLnBrk="1" latinLnBrk="0" hangingPunct="1">
              <a:lnSpc>
                <a:spcPct val="90000"/>
              </a:lnSpc>
              <a:spcBef>
                <a:spcPts val="750"/>
              </a:spcBef>
              <a:buFont typeface="Arial" panose="020B0604020202020204" pitchFamily="34" charset="0"/>
              <a:buChar char="•"/>
              <a:defRPr sz="2100" kern="1200">
                <a:solidFill>
                  <a:schemeClr val="tx1"/>
                </a:solidFill>
                <a:latin typeface="Century Gothic" panose="020B0502020202020204" pitchFamily="34" charset="0"/>
                <a:ea typeface="+mn-ea"/>
                <a:cs typeface="+mn-cs"/>
              </a:defRPr>
            </a:lvl1pPr>
            <a:lvl2pPr marL="514376" indent="-171458" algn="l" defTabSz="685834" rtl="0" eaLnBrk="1" latinLnBrk="0" hangingPunct="1">
              <a:lnSpc>
                <a:spcPct val="90000"/>
              </a:lnSpc>
              <a:spcBef>
                <a:spcPts val="376"/>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92" indent="-171458" algn="l" defTabSz="685834" rtl="0" eaLnBrk="1" latinLnBrk="0" hangingPunct="1">
              <a:lnSpc>
                <a:spcPct val="90000"/>
              </a:lnSpc>
              <a:spcBef>
                <a:spcPts val="376"/>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210"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4pPr>
            <a:lvl5pPr marL="1543127"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5pPr>
            <a:lvl6pPr marL="1886044"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8961"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4795"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a:lstStyle>
          <a:p>
            <a:pPr marL="0" indent="0" defTabSz="514376">
              <a:lnSpc>
                <a:spcPct val="100000"/>
              </a:lnSpc>
              <a:spcBef>
                <a:spcPts val="563"/>
              </a:spcBef>
              <a:buNone/>
            </a:pPr>
            <a:r>
              <a:rPr lang="en-US" sz="1350" b="1" i="1" dirty="0">
                <a:solidFill>
                  <a:prstClr val="black"/>
                </a:solidFill>
                <a:latin typeface="Calibri"/>
              </a:rPr>
              <a:t>2020 Goal &amp; Plan Alignment:  </a:t>
            </a:r>
            <a:r>
              <a:rPr lang="en-US" sz="1350" dirty="0">
                <a:solidFill>
                  <a:prstClr val="black"/>
                </a:solidFill>
                <a:latin typeface="Calibri"/>
              </a:rPr>
              <a:t>Based on the pilot settings, the Center for Health Metrics &amp; Evaluation is advising on scenarios to extrapolate the potential for impact of this clinical management measure nationally.  This will guide our national scale strategy in alignment with the 2020 goal measure (total cholesterol) and the 2017-2020 plan.</a:t>
            </a:r>
            <a:endParaRPr lang="en-US" sz="1350" b="1" i="1" dirty="0">
              <a:solidFill>
                <a:prstClr val="black"/>
              </a:solidFill>
              <a:latin typeface="Calibri"/>
            </a:endParaRPr>
          </a:p>
        </p:txBody>
      </p:sp>
      <p:sp>
        <p:nvSpPr>
          <p:cNvPr id="7" name="Content Placeholder 2"/>
          <p:cNvSpPr txBox="1">
            <a:spLocks/>
          </p:cNvSpPr>
          <p:nvPr/>
        </p:nvSpPr>
        <p:spPr>
          <a:xfrm>
            <a:off x="1253938" y="4743450"/>
            <a:ext cx="7147112" cy="435049"/>
          </a:xfrm>
          <a:prstGeom prst="rect">
            <a:avLst/>
          </a:prstGeom>
        </p:spPr>
        <p:txBody>
          <a:bodyPr vert="horz" lIns="68580" tIns="34290" rIns="68580" bIns="34290" rtlCol="0">
            <a:noAutofit/>
          </a:bodyPr>
          <a:lstStyle>
            <a:lvl1pPr marL="171458" indent="-171458" algn="l" defTabSz="685834" rtl="0" eaLnBrk="1" latinLnBrk="0" hangingPunct="1">
              <a:lnSpc>
                <a:spcPct val="90000"/>
              </a:lnSpc>
              <a:spcBef>
                <a:spcPts val="750"/>
              </a:spcBef>
              <a:buFont typeface="Arial" panose="020B0604020202020204" pitchFamily="34" charset="0"/>
              <a:buChar char="•"/>
              <a:defRPr sz="2100" kern="1200">
                <a:solidFill>
                  <a:schemeClr val="tx1"/>
                </a:solidFill>
                <a:latin typeface="Century Gothic" panose="020B0502020202020204" pitchFamily="34" charset="0"/>
                <a:ea typeface="+mn-ea"/>
                <a:cs typeface="+mn-cs"/>
              </a:defRPr>
            </a:lvl1pPr>
            <a:lvl2pPr marL="514376" indent="-171458" algn="l" defTabSz="685834" rtl="0" eaLnBrk="1" latinLnBrk="0" hangingPunct="1">
              <a:lnSpc>
                <a:spcPct val="90000"/>
              </a:lnSpc>
              <a:spcBef>
                <a:spcPts val="376"/>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92" indent="-171458" algn="l" defTabSz="685834" rtl="0" eaLnBrk="1" latinLnBrk="0" hangingPunct="1">
              <a:lnSpc>
                <a:spcPct val="90000"/>
              </a:lnSpc>
              <a:spcBef>
                <a:spcPts val="376"/>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210"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4pPr>
            <a:lvl5pPr marL="1543127"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5pPr>
            <a:lvl6pPr marL="1886044"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8961"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4795" indent="-171458" algn="l" defTabSz="68583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a:lstStyle>
          <a:p>
            <a:pPr marL="128594" indent="-128594" defTabSz="514376">
              <a:lnSpc>
                <a:spcPct val="100000"/>
              </a:lnSpc>
              <a:spcBef>
                <a:spcPts val="563"/>
              </a:spcBef>
            </a:pPr>
            <a:r>
              <a:rPr lang="en-US" sz="1350" dirty="0">
                <a:solidFill>
                  <a:prstClr val="black"/>
                </a:solidFill>
                <a:latin typeface="Calibri"/>
              </a:rPr>
              <a:t>Concurrent to the pilot effort, prepare for </a:t>
            </a:r>
            <a:r>
              <a:rPr lang="en-US" sz="1350" b="1" dirty="0">
                <a:solidFill>
                  <a:prstClr val="black"/>
                </a:solidFill>
                <a:latin typeface="Calibri"/>
              </a:rPr>
              <a:t>national population roll out </a:t>
            </a:r>
            <a:r>
              <a:rPr lang="en-US" sz="1350" dirty="0">
                <a:solidFill>
                  <a:prstClr val="black"/>
                </a:solidFill>
                <a:latin typeface="Calibri"/>
              </a:rPr>
              <a:t>launching in Spring 2018.</a:t>
            </a:r>
          </a:p>
        </p:txBody>
      </p:sp>
    </p:spTree>
    <p:extLst>
      <p:ext uri="{BB962C8B-B14F-4D97-AF65-F5344CB8AC3E}">
        <p14:creationId xmlns:p14="http://schemas.microsoft.com/office/powerpoint/2010/main" val="384475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87897" y="926451"/>
            <a:ext cx="7886700" cy="775998"/>
          </a:xfrm>
          <a:prstGeom prst="rect">
            <a:avLst/>
          </a:prstGeom>
        </p:spPr>
        <p:txBody>
          <a:bodyPr vert="horz" lIns="68580" tIns="34290" rIns="68580" bIns="34290" rtlCol="0" anchor="ctr">
            <a:normAutofit lnSpcReduction="10000"/>
          </a:bodyPr>
          <a:lstStyle>
            <a:defPPr>
              <a:defRPr lang="en-US"/>
            </a:defPPr>
            <a:lvl1pPr defTabSz="685834">
              <a:lnSpc>
                <a:spcPct val="90000"/>
              </a:lnSpc>
              <a:spcBef>
                <a:spcPct val="0"/>
              </a:spcBef>
              <a:buNone/>
              <a:defRPr sz="3600" b="1">
                <a:solidFill>
                  <a:schemeClr val="bg1"/>
                </a:solidFill>
                <a:latin typeface="Century Gothic" panose="020B0502020202020204" pitchFamily="34" charset="0"/>
                <a:ea typeface="+mj-ea"/>
                <a:cs typeface="+mj-cs"/>
              </a:defRPr>
            </a:lvl1pPr>
          </a:lstStyle>
          <a:p>
            <a:pPr defTabSz="514376"/>
            <a:r>
              <a:rPr lang="en-US" sz="2700" dirty="0">
                <a:solidFill>
                  <a:srgbClr val="C00000"/>
                </a:solidFill>
                <a:latin typeface="Geogrotesque Regular"/>
              </a:rPr>
              <a:t>Public Awareness, Patient Engagement &amp; Empowerment</a:t>
            </a:r>
          </a:p>
        </p:txBody>
      </p:sp>
      <p:sp>
        <p:nvSpPr>
          <p:cNvPr id="9" name="Title 1"/>
          <p:cNvSpPr>
            <a:spLocks noGrp="1"/>
          </p:cNvSpPr>
          <p:nvPr>
            <p:ph type="title" idx="4294967295"/>
          </p:nvPr>
        </p:nvSpPr>
        <p:spPr>
          <a:xfrm>
            <a:off x="1187897" y="1508613"/>
            <a:ext cx="8087916" cy="1200150"/>
          </a:xfrm>
        </p:spPr>
        <p:txBody>
          <a:bodyPr vert="horz" lIns="68580" tIns="34290" rIns="68580" bIns="34290" rtlCol="0" anchor="ctr">
            <a:normAutofit/>
          </a:bodyPr>
          <a:lstStyle/>
          <a:p>
            <a:pPr algn="l"/>
            <a:r>
              <a:rPr lang="en-US" sz="2100" i="1" dirty="0">
                <a:latin typeface="Geogrotesque Regular"/>
              </a:rPr>
              <a:t>Strategy: Increase public awareness, education and engagement of patients and family caregivers to improve understanding of cholesterol treatment and management.</a:t>
            </a:r>
          </a:p>
        </p:txBody>
      </p:sp>
      <p:sp>
        <p:nvSpPr>
          <p:cNvPr id="10" name="Content Placeholder 2"/>
          <p:cNvSpPr>
            <a:spLocks noGrp="1"/>
          </p:cNvSpPr>
          <p:nvPr>
            <p:ph idx="4294967295"/>
          </p:nvPr>
        </p:nvSpPr>
        <p:spPr>
          <a:xfrm>
            <a:off x="1187897" y="2628900"/>
            <a:ext cx="7777929" cy="3771900"/>
          </a:xfrm>
        </p:spPr>
        <p:txBody>
          <a:bodyPr>
            <a:noAutofit/>
          </a:bodyPr>
          <a:lstStyle/>
          <a:p>
            <a:pPr marL="0" indent="0">
              <a:buNone/>
            </a:pPr>
            <a:r>
              <a:rPr lang="en-US" sz="1350" b="1" dirty="0">
                <a:latin typeface="Geogrotesque Regular"/>
              </a:rPr>
              <a:t>Actions Taken:</a:t>
            </a:r>
          </a:p>
          <a:p>
            <a:pPr>
              <a:buFont typeface="Wingdings" panose="05000000000000000000" pitchFamily="2" charset="2"/>
              <a:buChar char="ü"/>
            </a:pPr>
            <a:r>
              <a:rPr lang="en-US" sz="1350" dirty="0">
                <a:latin typeface="Geogrotesque Regular"/>
              </a:rPr>
              <a:t>Conducted market research with patients to understand gaps in perceived understanding and knowledge to inform educational efforts, as well as to identify news hooks for media launch, ongoing media outreach and new content.</a:t>
            </a:r>
          </a:p>
          <a:p>
            <a:pPr>
              <a:buFont typeface="Wingdings" panose="05000000000000000000" pitchFamily="2" charset="2"/>
              <a:buChar char="ü"/>
            </a:pPr>
            <a:r>
              <a:rPr lang="en-US" sz="1350" dirty="0">
                <a:latin typeface="Geogrotesque Regular"/>
              </a:rPr>
              <a:t>Planning is underway for consumer education campaign launch. </a:t>
            </a:r>
          </a:p>
          <a:p>
            <a:pPr>
              <a:buFont typeface="Wingdings" panose="05000000000000000000" pitchFamily="2" charset="2"/>
              <a:buChar char="ü"/>
            </a:pPr>
            <a:r>
              <a:rPr lang="en-US" sz="1350" dirty="0">
                <a:latin typeface="Geogrotesque Regular"/>
              </a:rPr>
              <a:t>Conducted content audit of Heart.org/Cholesterol and began refresh of content and tools.</a:t>
            </a:r>
          </a:p>
          <a:p>
            <a:pPr marL="0" indent="0">
              <a:buNone/>
            </a:pPr>
            <a:r>
              <a:rPr lang="en-US" sz="1350" b="1" dirty="0">
                <a:latin typeface="Geogrotesque Regular"/>
              </a:rPr>
              <a:t>Next Steps:</a:t>
            </a:r>
          </a:p>
          <a:p>
            <a:r>
              <a:rPr lang="en-US" sz="1350" dirty="0">
                <a:latin typeface="Geogrotesque Regular"/>
              </a:rPr>
              <a:t>Release refreshed content on Heart.org/Cholesterol in April 2017.</a:t>
            </a:r>
          </a:p>
          <a:p>
            <a:r>
              <a:rPr lang="en-US" sz="1350" dirty="0">
                <a:latin typeface="Geogrotesque Regular"/>
              </a:rPr>
              <a:t>Conduct consumer media campaign launch and begin continuous outreach via owned, earned and paid media channels in April 2017.</a:t>
            </a:r>
          </a:p>
          <a:p>
            <a:r>
              <a:rPr lang="en-US" sz="1350" dirty="0">
                <a:latin typeface="Geogrotesque Regular"/>
              </a:rPr>
              <a:t>Conduct Public Health Summit on April 11</a:t>
            </a:r>
            <a:r>
              <a:rPr lang="en-US" sz="1350" baseline="30000" dirty="0">
                <a:latin typeface="Geogrotesque Regular"/>
              </a:rPr>
              <a:t>th</a:t>
            </a:r>
            <a:r>
              <a:rPr lang="en-US" sz="1350" dirty="0">
                <a:latin typeface="Geogrotesque Regular"/>
              </a:rPr>
              <a:t> 2017.</a:t>
            </a:r>
          </a:p>
          <a:p>
            <a:r>
              <a:rPr lang="en-US" sz="1350" dirty="0">
                <a:latin typeface="Geogrotesque Regular"/>
              </a:rPr>
              <a:t>Develop post-summit action plan, distribute to summit participants and conduct ongoing follow-up with participants to inform future efforts and further reach and impact of the initiative.</a:t>
            </a:r>
          </a:p>
          <a:p>
            <a:pPr marL="0" indent="0">
              <a:buNone/>
            </a:pPr>
            <a:endParaRPr lang="en-US" sz="1350" dirty="0">
              <a:latin typeface="Geogrotesque Regular"/>
            </a:endParaRPr>
          </a:p>
          <a:p>
            <a:pPr marL="0" indent="0">
              <a:buNone/>
            </a:pPr>
            <a:endParaRPr lang="en-US" sz="1350" dirty="0">
              <a:latin typeface="Geogrotesque Regular"/>
            </a:endParaRPr>
          </a:p>
          <a:p>
            <a:endParaRPr lang="en-US" sz="1350" dirty="0">
              <a:latin typeface="Geogrotesque Regular"/>
            </a:endParaRPr>
          </a:p>
          <a:p>
            <a:pPr marL="0" indent="0">
              <a:buNone/>
            </a:pPr>
            <a:endParaRPr lang="en-US" sz="1350" dirty="0">
              <a:latin typeface="Geogrotesque Regular"/>
            </a:endParaRPr>
          </a:p>
        </p:txBody>
      </p:sp>
    </p:spTree>
    <p:extLst>
      <p:ext uri="{BB962C8B-B14F-4D97-AF65-F5344CB8AC3E}">
        <p14:creationId xmlns:p14="http://schemas.microsoft.com/office/powerpoint/2010/main" val="12436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70858" y="907632"/>
            <a:ext cx="8273143" cy="703750"/>
          </a:xfrm>
          <a:prstGeom prst="rect">
            <a:avLst/>
          </a:prstGeom>
        </p:spPr>
        <p:txBody>
          <a:bodyPr vert="horz" lIns="68580" tIns="34290" rIns="68580" bIns="34290" rtlCol="0" anchor="ctr">
            <a:normAutofit/>
          </a:bodyPr>
          <a:lstStyle>
            <a:lvl1pPr algn="l" defTabSz="685834" rtl="0" eaLnBrk="1" latinLnBrk="0" hangingPunct="1">
              <a:lnSpc>
                <a:spcPct val="80000"/>
              </a:lnSpc>
              <a:spcBef>
                <a:spcPct val="0"/>
              </a:spcBef>
              <a:buNone/>
              <a:defRPr sz="3750" kern="1200" cap="all" spc="76" baseline="0">
                <a:solidFill>
                  <a:schemeClr val="tx1">
                    <a:lumMod val="85000"/>
                    <a:lumOff val="15000"/>
                  </a:schemeClr>
                </a:solidFill>
                <a:latin typeface="Myriad Pro" panose="020B0503030403020204" pitchFamily="34" charset="0"/>
                <a:ea typeface="+mj-ea"/>
                <a:cs typeface="+mj-cs"/>
              </a:defRPr>
            </a:lvl1pPr>
          </a:lstStyle>
          <a:p>
            <a:pPr algn="ctr" defTabSz="514364">
              <a:lnSpc>
                <a:spcPct val="100000"/>
              </a:lnSpc>
            </a:pPr>
            <a:r>
              <a:rPr lang="en-US" sz="4000" b="1" cap="none" spc="57" dirty="0">
                <a:solidFill>
                  <a:srgbClr val="0668AF"/>
                </a:solidFill>
                <a:latin typeface="Geogrotesque Regular"/>
              </a:rPr>
              <a:t>Strategic Approach</a:t>
            </a:r>
            <a:endParaRPr lang="en-US" sz="4000" b="1" cap="none" spc="113" dirty="0">
              <a:solidFill>
                <a:srgbClr val="0668AF"/>
              </a:solidFill>
              <a:latin typeface="Geogrotesque Regular"/>
            </a:endParaRPr>
          </a:p>
        </p:txBody>
      </p:sp>
      <p:sp>
        <p:nvSpPr>
          <p:cNvPr id="14" name="Content Placeholder 2"/>
          <p:cNvSpPr txBox="1">
            <a:spLocks/>
          </p:cNvSpPr>
          <p:nvPr/>
        </p:nvSpPr>
        <p:spPr>
          <a:xfrm>
            <a:off x="1444908" y="1733859"/>
            <a:ext cx="7264193" cy="608588"/>
          </a:xfrm>
          <a:prstGeom prst="rect">
            <a:avLst/>
          </a:prstGeom>
          <a:solidFill>
            <a:schemeClr val="bg1">
              <a:lumMod val="85000"/>
            </a:schemeClr>
          </a:solidFill>
          <a:ln w="5715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68580" tIns="137160" rIns="68580" bIns="34290" rtlCol="0" anchor="ctr">
            <a:normAutofit/>
          </a:bodyPr>
          <a:lstStyle>
            <a:lvl1pPr marL="171458" indent="-171458" algn="l" defTabSz="685834" rtl="0" eaLnBrk="1" latinLnBrk="0" hangingPunct="1">
              <a:lnSpc>
                <a:spcPct val="90000"/>
              </a:lnSpc>
              <a:spcBef>
                <a:spcPts val="750"/>
              </a:spcBef>
              <a:buFont typeface="Arial" panose="020B0604020202020204" pitchFamily="34" charset="0"/>
              <a:buChar char="•"/>
              <a:defRPr sz="2100" kern="1200">
                <a:solidFill>
                  <a:schemeClr val="dk1"/>
                </a:solidFill>
                <a:latin typeface="Century Gothic" panose="020B0502020202020204" pitchFamily="34" charset="0"/>
                <a:ea typeface="+mn-ea"/>
                <a:cs typeface="+mn-cs"/>
              </a:defRPr>
            </a:lvl1pPr>
            <a:lvl2pPr marL="514376" indent="-171458" algn="l" defTabSz="685834" rtl="0" eaLnBrk="1" latinLnBrk="0" hangingPunct="1">
              <a:lnSpc>
                <a:spcPct val="90000"/>
              </a:lnSpc>
              <a:spcBef>
                <a:spcPts val="376"/>
              </a:spcBef>
              <a:buFont typeface="Arial" panose="020B0604020202020204" pitchFamily="34" charset="0"/>
              <a:buChar char="•"/>
              <a:defRPr sz="1800" kern="1200">
                <a:solidFill>
                  <a:schemeClr val="dk1"/>
                </a:solidFill>
                <a:latin typeface="Century Gothic" panose="020B0502020202020204" pitchFamily="34" charset="0"/>
                <a:ea typeface="+mn-ea"/>
                <a:cs typeface="+mn-cs"/>
              </a:defRPr>
            </a:lvl2pPr>
            <a:lvl3pPr marL="857292" indent="-171458" algn="l" defTabSz="685834" rtl="0" eaLnBrk="1" latinLnBrk="0" hangingPunct="1">
              <a:lnSpc>
                <a:spcPct val="90000"/>
              </a:lnSpc>
              <a:spcBef>
                <a:spcPts val="376"/>
              </a:spcBef>
              <a:buFont typeface="Arial" panose="020B0604020202020204" pitchFamily="34" charset="0"/>
              <a:buChar char="•"/>
              <a:defRPr sz="1500" kern="1200">
                <a:solidFill>
                  <a:schemeClr val="dk1"/>
                </a:solidFill>
                <a:latin typeface="Century Gothic" panose="020B0502020202020204" pitchFamily="34" charset="0"/>
                <a:ea typeface="+mn-ea"/>
                <a:cs typeface="+mn-cs"/>
              </a:defRPr>
            </a:lvl3pPr>
            <a:lvl4pPr marL="1200210"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Century Gothic" panose="020B0502020202020204" pitchFamily="34" charset="0"/>
                <a:ea typeface="+mn-ea"/>
                <a:cs typeface="+mn-cs"/>
              </a:defRPr>
            </a:lvl4pPr>
            <a:lvl5pPr marL="1543127"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Century Gothic" panose="020B0502020202020204" pitchFamily="34" charset="0"/>
                <a:ea typeface="+mn-ea"/>
                <a:cs typeface="+mn-cs"/>
              </a:defRPr>
            </a:lvl5pPr>
            <a:lvl6pPr marL="1886044"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6pPr>
            <a:lvl7pPr marL="2228961"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7pPr>
            <a:lvl8pPr marL="2571878"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8pPr>
            <a:lvl9pPr marL="2914795"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9pPr>
          </a:lstStyle>
          <a:p>
            <a:pPr marL="0" indent="0" defTabSz="385754">
              <a:lnSpc>
                <a:spcPct val="120000"/>
              </a:lnSpc>
              <a:spcBef>
                <a:spcPts val="0"/>
              </a:spcBef>
              <a:buNone/>
            </a:pPr>
            <a:endParaRPr lang="en-US" altLang="en-US" sz="1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2542477" y="1806916"/>
            <a:ext cx="6144323" cy="486287"/>
          </a:xfrm>
          <a:prstGeom prst="rect">
            <a:avLst/>
          </a:prstGeom>
        </p:spPr>
        <p:txBody>
          <a:bodyPr wrap="square">
            <a:spAutoFit/>
          </a:bodyPr>
          <a:lstStyle/>
          <a:p>
            <a:pPr defTabSz="385754">
              <a:lnSpc>
                <a:spcPct val="80000"/>
              </a:lnSpc>
            </a:pPr>
            <a:r>
              <a:rPr lang="en-US" altLang="en-US" sz="1600" b="1" dirty="0">
                <a:solidFill>
                  <a:prstClr val="black"/>
                </a:solidFill>
                <a:latin typeface="Geogrotesque Regular"/>
                <a:ea typeface="Calibri" panose="020F0502020204030204" pitchFamily="34" charset="0"/>
                <a:cs typeface="Times New Roman" panose="02020603050405020304" pitchFamily="18" charset="0"/>
              </a:rPr>
              <a:t>Public Health Summit: </a:t>
            </a:r>
            <a:r>
              <a:rPr lang="en-US" altLang="en-US" sz="1600" dirty="0">
                <a:solidFill>
                  <a:prstClr val="black"/>
                </a:solidFill>
                <a:latin typeface="Geogrotesque Regular"/>
                <a:ea typeface="Calibri" panose="020F0502020204030204" pitchFamily="34" charset="0"/>
                <a:cs typeface="Times New Roman" panose="02020603050405020304" pitchFamily="18" charset="0"/>
              </a:rPr>
              <a:t>Convene thought-leaders to discuss gaps in care to drive better cholesterol management.  </a:t>
            </a:r>
          </a:p>
        </p:txBody>
      </p:sp>
      <p:pic>
        <p:nvPicPr>
          <p:cNvPr id="16" name="Graphic 15" descr="Users"/>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6320" y="1611382"/>
            <a:ext cx="862343" cy="862343"/>
          </a:xfrm>
          <a:prstGeom prst="rect">
            <a:avLst/>
          </a:prstGeom>
        </p:spPr>
      </p:pic>
      <p:sp>
        <p:nvSpPr>
          <p:cNvPr id="18" name="Content Placeholder 2"/>
          <p:cNvSpPr txBox="1">
            <a:spLocks/>
          </p:cNvSpPr>
          <p:nvPr/>
        </p:nvSpPr>
        <p:spPr>
          <a:xfrm>
            <a:off x="1444908" y="3593549"/>
            <a:ext cx="3606595" cy="1931697"/>
          </a:xfrm>
          <a:prstGeom prst="rect">
            <a:avLst/>
          </a:prstGeom>
          <a:solidFill>
            <a:schemeClr val="bg1">
              <a:lumMod val="95000"/>
            </a:schemeClr>
          </a:solidFill>
          <a:ln w="38100" cap="flat" cmpd="sng" algn="ctr">
            <a:solidFill>
              <a:srgbClr val="C00000"/>
            </a:solidFill>
            <a:prstDash val="solid"/>
            <a:miter lim="800000"/>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t">
            <a:noAutofit/>
          </a:bodyPr>
          <a:lstStyle>
            <a:lvl1pPr marL="171458" indent="-171458" algn="l" defTabSz="685834" rtl="0" eaLnBrk="1" latinLnBrk="0" hangingPunct="1">
              <a:lnSpc>
                <a:spcPct val="90000"/>
              </a:lnSpc>
              <a:spcBef>
                <a:spcPts val="750"/>
              </a:spcBef>
              <a:buFont typeface="Arial" panose="020B0604020202020204" pitchFamily="34" charset="0"/>
              <a:buChar char="•"/>
              <a:defRPr sz="2100" kern="1200">
                <a:solidFill>
                  <a:schemeClr val="dk1"/>
                </a:solidFill>
                <a:latin typeface="Century Gothic" panose="020B0502020202020204" pitchFamily="34" charset="0"/>
                <a:ea typeface="+mn-ea"/>
                <a:cs typeface="+mn-cs"/>
              </a:defRPr>
            </a:lvl1pPr>
            <a:lvl2pPr marL="514376" indent="-171458" algn="l" defTabSz="685834" rtl="0" eaLnBrk="1" latinLnBrk="0" hangingPunct="1">
              <a:lnSpc>
                <a:spcPct val="90000"/>
              </a:lnSpc>
              <a:spcBef>
                <a:spcPts val="376"/>
              </a:spcBef>
              <a:buFont typeface="Arial" panose="020B0604020202020204" pitchFamily="34" charset="0"/>
              <a:buChar char="•"/>
              <a:defRPr sz="1800" kern="1200">
                <a:solidFill>
                  <a:schemeClr val="dk1"/>
                </a:solidFill>
                <a:latin typeface="Century Gothic" panose="020B0502020202020204" pitchFamily="34" charset="0"/>
                <a:ea typeface="+mn-ea"/>
                <a:cs typeface="+mn-cs"/>
              </a:defRPr>
            </a:lvl2pPr>
            <a:lvl3pPr marL="857292" indent="-171458" algn="l" defTabSz="685834" rtl="0" eaLnBrk="1" latinLnBrk="0" hangingPunct="1">
              <a:lnSpc>
                <a:spcPct val="90000"/>
              </a:lnSpc>
              <a:spcBef>
                <a:spcPts val="376"/>
              </a:spcBef>
              <a:buFont typeface="Arial" panose="020B0604020202020204" pitchFamily="34" charset="0"/>
              <a:buChar char="•"/>
              <a:defRPr sz="1500" kern="1200">
                <a:solidFill>
                  <a:schemeClr val="dk1"/>
                </a:solidFill>
                <a:latin typeface="Century Gothic" panose="020B0502020202020204" pitchFamily="34" charset="0"/>
                <a:ea typeface="+mn-ea"/>
                <a:cs typeface="+mn-cs"/>
              </a:defRPr>
            </a:lvl3pPr>
            <a:lvl4pPr marL="1200210"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Century Gothic" panose="020B0502020202020204" pitchFamily="34" charset="0"/>
                <a:ea typeface="+mn-ea"/>
                <a:cs typeface="+mn-cs"/>
              </a:defRPr>
            </a:lvl4pPr>
            <a:lvl5pPr marL="1543127"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Century Gothic" panose="020B0502020202020204" pitchFamily="34" charset="0"/>
                <a:ea typeface="+mn-ea"/>
                <a:cs typeface="+mn-cs"/>
              </a:defRPr>
            </a:lvl5pPr>
            <a:lvl6pPr marL="1886044"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6pPr>
            <a:lvl7pPr marL="2228961"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7pPr>
            <a:lvl8pPr marL="2571878"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8pPr>
            <a:lvl9pPr marL="2914795"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9pPr>
          </a:lstStyle>
          <a:p>
            <a:pPr marL="0" indent="0" algn="ctr" defTabSz="514364" eaLnBrk="0" fontAlgn="base" hangingPunct="0">
              <a:spcBef>
                <a:spcPct val="0"/>
              </a:spcBef>
              <a:spcAft>
                <a:spcPct val="0"/>
              </a:spcAft>
              <a:buNone/>
              <a:tabLst>
                <a:tab pos="900134" algn="l"/>
              </a:tabLst>
            </a:pPr>
            <a:r>
              <a:rPr lang="en-US" altLang="en-US" sz="1800" b="1" dirty="0">
                <a:solidFill>
                  <a:srgbClr val="C00000"/>
                </a:solidFill>
                <a:latin typeface="Geogrotesque Regular"/>
                <a:cs typeface="Times New Roman" panose="02020603050405020304" pitchFamily="18" charset="0"/>
              </a:rPr>
              <a:t>Quality Improvement &amp; </a:t>
            </a:r>
            <a:br>
              <a:rPr lang="en-US" altLang="en-US" sz="1800" b="1" dirty="0">
                <a:solidFill>
                  <a:srgbClr val="C00000"/>
                </a:solidFill>
                <a:latin typeface="Geogrotesque Regular"/>
                <a:cs typeface="Times New Roman" panose="02020603050405020304" pitchFamily="18" charset="0"/>
              </a:rPr>
            </a:br>
            <a:r>
              <a:rPr lang="en-US" altLang="en-US" sz="1800" b="1" dirty="0">
                <a:solidFill>
                  <a:srgbClr val="C00000"/>
                </a:solidFill>
                <a:latin typeface="Geogrotesque Regular"/>
                <a:cs typeface="Times New Roman" panose="02020603050405020304" pitchFamily="18" charset="0"/>
              </a:rPr>
              <a:t>Professional Education</a:t>
            </a:r>
            <a:endParaRPr lang="en-US" altLang="en-US" sz="1800" dirty="0">
              <a:solidFill>
                <a:srgbClr val="C00000"/>
              </a:solidFill>
              <a:latin typeface="Geogrotesque Regular"/>
              <a:cs typeface="Times New Roman" panose="02020603050405020304" pitchFamily="18" charset="0"/>
            </a:endParaRPr>
          </a:p>
          <a:p>
            <a:pPr marL="234944" indent="-166684" defTabSz="514364" eaLnBrk="0" fontAlgn="base" hangingPunct="0">
              <a:spcBef>
                <a:spcPct val="0"/>
              </a:spcBef>
              <a:tabLst>
                <a:tab pos="900134" algn="l"/>
              </a:tabLst>
            </a:pPr>
            <a:r>
              <a:rPr lang="en-US" altLang="en-US" sz="1400" dirty="0">
                <a:solidFill>
                  <a:prstClr val="black"/>
                </a:solidFill>
                <a:latin typeface="Geogrotesque Regular"/>
                <a:cs typeface="Times New Roman" panose="02020603050405020304" pitchFamily="18" charset="0"/>
              </a:rPr>
              <a:t>eCQM &amp; PROM development</a:t>
            </a:r>
          </a:p>
          <a:p>
            <a:pPr marL="234944" indent="-166684" defTabSz="514364" eaLnBrk="0" fontAlgn="base" hangingPunct="0">
              <a:spcBef>
                <a:spcPct val="0"/>
              </a:spcBef>
              <a:tabLst>
                <a:tab pos="900134" algn="l"/>
              </a:tabLst>
            </a:pPr>
            <a:r>
              <a:rPr lang="en-US" altLang="en-US" sz="1400" dirty="0">
                <a:solidFill>
                  <a:prstClr val="black"/>
                </a:solidFill>
                <a:latin typeface="Geogrotesque Regular"/>
                <a:cs typeface="Times New Roman" panose="02020603050405020304" pitchFamily="18" charset="0"/>
              </a:rPr>
              <a:t>Pilot measures and quality improvement program in an Integrated Delivery Network</a:t>
            </a:r>
          </a:p>
          <a:p>
            <a:pPr marL="234944" indent="-166684" defTabSz="514364" eaLnBrk="0" fontAlgn="base" hangingPunct="0">
              <a:spcBef>
                <a:spcPct val="0"/>
              </a:spcBef>
              <a:tabLst>
                <a:tab pos="900134" algn="l"/>
              </a:tabLst>
            </a:pPr>
            <a:r>
              <a:rPr lang="en-US" altLang="en-US" sz="1400" dirty="0">
                <a:solidFill>
                  <a:prstClr val="black"/>
                </a:solidFill>
                <a:latin typeface="Geogrotesque Regular"/>
                <a:cs typeface="Times New Roman" panose="02020603050405020304" pitchFamily="18" charset="0"/>
              </a:rPr>
              <a:t>National rollout of measures and quality improvement program </a:t>
            </a:r>
          </a:p>
          <a:p>
            <a:pPr marL="234944" indent="-166684" defTabSz="514364" eaLnBrk="0" fontAlgn="base" hangingPunct="0">
              <a:spcBef>
                <a:spcPct val="0"/>
              </a:spcBef>
              <a:tabLst>
                <a:tab pos="900134" algn="l"/>
              </a:tabLst>
            </a:pPr>
            <a:r>
              <a:rPr lang="en-US" altLang="en-US" sz="1400" dirty="0">
                <a:solidFill>
                  <a:prstClr val="black"/>
                </a:solidFill>
                <a:latin typeface="Geogrotesque Regular"/>
                <a:cs typeface="Times New Roman" panose="02020603050405020304" pitchFamily="18" charset="0"/>
              </a:rPr>
              <a:t>Continuing education</a:t>
            </a:r>
            <a:endParaRPr lang="en-US" altLang="en-US" sz="1600" dirty="0">
              <a:solidFill>
                <a:prstClr val="black"/>
              </a:solidFill>
              <a:latin typeface="Geogrotesque Regular"/>
              <a:cs typeface="Times New Roman" panose="02020603050405020304" pitchFamily="18" charset="0"/>
            </a:endParaRPr>
          </a:p>
        </p:txBody>
      </p:sp>
      <p:sp>
        <p:nvSpPr>
          <p:cNvPr id="20" name="Content Placeholder 2"/>
          <p:cNvSpPr txBox="1">
            <a:spLocks/>
          </p:cNvSpPr>
          <p:nvPr/>
        </p:nvSpPr>
        <p:spPr>
          <a:xfrm>
            <a:off x="5296830" y="3593549"/>
            <a:ext cx="3389970" cy="1931697"/>
          </a:xfrm>
          <a:prstGeom prst="rect">
            <a:avLst/>
          </a:prstGeom>
          <a:solidFill>
            <a:schemeClr val="bg1">
              <a:lumMod val="95000"/>
            </a:schemeClr>
          </a:solidFill>
          <a:ln w="38100" cap="flat" cmpd="sng" algn="ctr">
            <a:solidFill>
              <a:srgbClr val="0668AF"/>
            </a:solidFill>
            <a:prstDash val="solid"/>
            <a:miter lim="800000"/>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t">
            <a:noAutofit/>
          </a:bodyPr>
          <a:lstStyle>
            <a:lvl1pPr marL="171458" indent="-171458" algn="l" defTabSz="685834" rtl="0" eaLnBrk="1" latinLnBrk="0" hangingPunct="1">
              <a:lnSpc>
                <a:spcPct val="90000"/>
              </a:lnSpc>
              <a:spcBef>
                <a:spcPts val="750"/>
              </a:spcBef>
              <a:buFont typeface="Arial" panose="020B0604020202020204" pitchFamily="34" charset="0"/>
              <a:buChar char="•"/>
              <a:defRPr sz="2100" kern="1200">
                <a:solidFill>
                  <a:schemeClr val="dk1"/>
                </a:solidFill>
                <a:latin typeface="Century Gothic" panose="020B0502020202020204" pitchFamily="34" charset="0"/>
                <a:ea typeface="+mn-ea"/>
                <a:cs typeface="+mn-cs"/>
              </a:defRPr>
            </a:lvl1pPr>
            <a:lvl2pPr marL="514376" indent="-171458" algn="l" defTabSz="685834" rtl="0" eaLnBrk="1" latinLnBrk="0" hangingPunct="1">
              <a:lnSpc>
                <a:spcPct val="90000"/>
              </a:lnSpc>
              <a:spcBef>
                <a:spcPts val="376"/>
              </a:spcBef>
              <a:buFont typeface="Arial" panose="020B0604020202020204" pitchFamily="34" charset="0"/>
              <a:buChar char="•"/>
              <a:defRPr sz="1800" kern="1200">
                <a:solidFill>
                  <a:schemeClr val="dk1"/>
                </a:solidFill>
                <a:latin typeface="Century Gothic" panose="020B0502020202020204" pitchFamily="34" charset="0"/>
                <a:ea typeface="+mn-ea"/>
                <a:cs typeface="+mn-cs"/>
              </a:defRPr>
            </a:lvl2pPr>
            <a:lvl3pPr marL="857292" indent="-171458" algn="l" defTabSz="685834" rtl="0" eaLnBrk="1" latinLnBrk="0" hangingPunct="1">
              <a:lnSpc>
                <a:spcPct val="90000"/>
              </a:lnSpc>
              <a:spcBef>
                <a:spcPts val="376"/>
              </a:spcBef>
              <a:buFont typeface="Arial" panose="020B0604020202020204" pitchFamily="34" charset="0"/>
              <a:buChar char="•"/>
              <a:defRPr sz="1500" kern="1200">
                <a:solidFill>
                  <a:schemeClr val="dk1"/>
                </a:solidFill>
                <a:latin typeface="Century Gothic" panose="020B0502020202020204" pitchFamily="34" charset="0"/>
                <a:ea typeface="+mn-ea"/>
                <a:cs typeface="+mn-cs"/>
              </a:defRPr>
            </a:lvl3pPr>
            <a:lvl4pPr marL="1200210"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Century Gothic" panose="020B0502020202020204" pitchFamily="34" charset="0"/>
                <a:ea typeface="+mn-ea"/>
                <a:cs typeface="+mn-cs"/>
              </a:defRPr>
            </a:lvl4pPr>
            <a:lvl5pPr marL="1543127"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Century Gothic" panose="020B0502020202020204" pitchFamily="34" charset="0"/>
                <a:ea typeface="+mn-ea"/>
                <a:cs typeface="+mn-cs"/>
              </a:defRPr>
            </a:lvl5pPr>
            <a:lvl6pPr marL="1886044"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6pPr>
            <a:lvl7pPr marL="2228961"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7pPr>
            <a:lvl8pPr marL="2571878"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8pPr>
            <a:lvl9pPr marL="2914795"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9pPr>
          </a:lstStyle>
          <a:p>
            <a:pPr marL="0" indent="0" algn="ctr" defTabSz="514364" eaLnBrk="0" fontAlgn="base" hangingPunct="0">
              <a:spcBef>
                <a:spcPct val="0"/>
              </a:spcBef>
              <a:spcAft>
                <a:spcPct val="0"/>
              </a:spcAft>
              <a:buNone/>
              <a:tabLst>
                <a:tab pos="900134" algn="l"/>
              </a:tabLst>
            </a:pPr>
            <a:r>
              <a:rPr lang="en-US" altLang="en-US" sz="1800" b="1" dirty="0">
                <a:solidFill>
                  <a:srgbClr val="0668AF"/>
                </a:solidFill>
                <a:latin typeface="Geogrotesque Regular"/>
                <a:cs typeface="Times New Roman" panose="02020603050405020304" pitchFamily="18" charset="0"/>
              </a:rPr>
              <a:t>Public Awareness &amp; Patient Education/Empowerment</a:t>
            </a:r>
            <a:endParaRPr lang="en-US" altLang="en-US" sz="1800" dirty="0">
              <a:solidFill>
                <a:srgbClr val="0668AF"/>
              </a:solidFill>
              <a:latin typeface="Geogrotesque Regular"/>
              <a:cs typeface="Times New Roman" panose="02020603050405020304" pitchFamily="18" charset="0"/>
            </a:endParaRPr>
          </a:p>
          <a:p>
            <a:pPr marL="290506" indent="-166684" defTabSz="514364" eaLnBrk="0" fontAlgn="base" hangingPunct="0">
              <a:spcBef>
                <a:spcPct val="0"/>
              </a:spcBef>
              <a:tabLst>
                <a:tab pos="900134" algn="l"/>
              </a:tabLst>
            </a:pPr>
            <a:r>
              <a:rPr lang="en-US" altLang="en-US" sz="1400" dirty="0">
                <a:solidFill>
                  <a:prstClr val="black"/>
                </a:solidFill>
                <a:latin typeface="Geogrotesque Regular"/>
                <a:cs typeface="Times New Roman" panose="02020603050405020304" pitchFamily="18" charset="0"/>
              </a:rPr>
              <a:t>Informed by patient and provider market research</a:t>
            </a:r>
          </a:p>
          <a:p>
            <a:pPr marL="290506" indent="-166684" defTabSz="514364" eaLnBrk="0" fontAlgn="base" hangingPunct="0">
              <a:spcBef>
                <a:spcPct val="0"/>
              </a:spcBef>
              <a:tabLst>
                <a:tab pos="900134" algn="l"/>
              </a:tabLst>
            </a:pPr>
            <a:r>
              <a:rPr lang="en-US" altLang="en-US" sz="1400" dirty="0">
                <a:solidFill>
                  <a:prstClr val="black"/>
                </a:solidFill>
                <a:latin typeface="Geogrotesque Regular"/>
                <a:cs typeface="Times New Roman" panose="02020603050405020304" pitchFamily="18" charset="0"/>
              </a:rPr>
              <a:t>Awareness and educational messages deployed via a robust campaign</a:t>
            </a:r>
          </a:p>
        </p:txBody>
      </p:sp>
      <p:sp>
        <p:nvSpPr>
          <p:cNvPr id="21" name="Content Placeholder 2"/>
          <p:cNvSpPr txBox="1">
            <a:spLocks/>
          </p:cNvSpPr>
          <p:nvPr/>
        </p:nvSpPr>
        <p:spPr>
          <a:xfrm>
            <a:off x="1454872" y="2473724"/>
            <a:ext cx="3596630" cy="936769"/>
          </a:xfrm>
          <a:prstGeom prst="rect">
            <a:avLst/>
          </a:prstGeom>
          <a:solidFill>
            <a:srgbClr val="C00000"/>
          </a:solidFill>
          <a:ln w="57150" cap="flat" cmpd="sng" algn="ctr">
            <a:solidFill>
              <a:srgbClr val="C00000"/>
            </a:solidFill>
            <a:prstDash val="solid"/>
          </a:ln>
        </p:spPr>
        <p:style>
          <a:lnRef idx="2">
            <a:schemeClr val="accent1"/>
          </a:lnRef>
          <a:fillRef idx="1">
            <a:schemeClr val="lt1"/>
          </a:fillRef>
          <a:effectRef idx="0">
            <a:schemeClr val="accent1"/>
          </a:effectRef>
          <a:fontRef idx="minor">
            <a:schemeClr val="dk1"/>
          </a:fontRef>
        </p:style>
        <p:txBody>
          <a:bodyPr anchor="ctr">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defTabSz="342900" eaLnBrk="0" fontAlgn="base" hangingPunct="0">
              <a:spcBef>
                <a:spcPct val="0"/>
              </a:spcBef>
              <a:spcAft>
                <a:spcPct val="0"/>
              </a:spcAft>
              <a:buNone/>
              <a:tabLst>
                <a:tab pos="900134" algn="l"/>
              </a:tabLst>
            </a:pPr>
            <a:r>
              <a:rPr lang="en-US" altLang="en-US" sz="165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16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5296829" y="2459641"/>
            <a:ext cx="3412272" cy="987788"/>
          </a:xfrm>
          <a:prstGeom prst="rect">
            <a:avLst/>
          </a:prstGeom>
          <a:solidFill>
            <a:srgbClr val="0070C0"/>
          </a:solidFill>
          <a:ln w="57150">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rmAutofit/>
          </a:bodyPr>
          <a:lstStyle/>
          <a:p>
            <a:pPr algn="r" defTabSz="514364" eaLnBrk="0" fontAlgn="base" hangingPunct="0">
              <a:lnSpc>
                <a:spcPct val="90000"/>
              </a:lnSpc>
              <a:spcBef>
                <a:spcPct val="0"/>
              </a:spcBef>
              <a:spcAft>
                <a:spcPct val="0"/>
              </a:spcAft>
              <a:tabLst>
                <a:tab pos="900134" algn="l"/>
              </a:tabLst>
            </a:pPr>
            <a:endParaRPr lang="en-US" altLang="en-US" dirty="0">
              <a:solidFill>
                <a:prstClr val="black"/>
              </a:solidFill>
              <a:latin typeface="Calibri" panose="020F0502020204030204" pitchFamily="34" charset="0"/>
              <a:cs typeface="Times New Roman" panose="02020603050405020304" pitchFamily="18" charset="0"/>
            </a:endParaRPr>
          </a:p>
        </p:txBody>
      </p:sp>
      <p:pic>
        <p:nvPicPr>
          <p:cNvPr id="23" name="Graphic 22" descr="Group"/>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5253" y="2494977"/>
            <a:ext cx="869430" cy="854197"/>
          </a:xfrm>
          <a:prstGeom prst="rect">
            <a:avLst/>
          </a:prstGeom>
        </p:spPr>
      </p:pic>
      <p:pic>
        <p:nvPicPr>
          <p:cNvPr id="24" name="Graphic 23" descr="Stethoscope"/>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44836" y="2541085"/>
            <a:ext cx="802502" cy="802502"/>
          </a:xfrm>
          <a:prstGeom prst="rect">
            <a:avLst/>
          </a:prstGeom>
        </p:spPr>
      </p:pic>
      <p:sp>
        <p:nvSpPr>
          <p:cNvPr id="25" name="Content Placeholder 2"/>
          <p:cNvSpPr txBox="1">
            <a:spLocks/>
          </p:cNvSpPr>
          <p:nvPr/>
        </p:nvSpPr>
        <p:spPr>
          <a:xfrm>
            <a:off x="2403094" y="2380148"/>
            <a:ext cx="2557718" cy="1165860"/>
          </a:xfrm>
          <a:prstGeom prst="rect">
            <a:avLst/>
          </a:prstGeom>
          <a:noFill/>
          <a:ln w="5715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a:bodyPr>
          <a:lstStyle>
            <a:lvl1pPr marL="171458" indent="-171458" algn="l" defTabSz="685834" rtl="0" eaLnBrk="1" latinLnBrk="0" hangingPunct="1">
              <a:lnSpc>
                <a:spcPct val="90000"/>
              </a:lnSpc>
              <a:spcBef>
                <a:spcPts val="750"/>
              </a:spcBef>
              <a:buFont typeface="Arial" panose="020B0604020202020204" pitchFamily="34" charset="0"/>
              <a:buChar char="•"/>
              <a:defRPr sz="2100" kern="1200">
                <a:solidFill>
                  <a:schemeClr val="dk1"/>
                </a:solidFill>
                <a:latin typeface="Century Gothic" panose="020B0502020202020204" pitchFamily="34" charset="0"/>
                <a:ea typeface="+mn-ea"/>
                <a:cs typeface="+mn-cs"/>
              </a:defRPr>
            </a:lvl1pPr>
            <a:lvl2pPr marL="514376" indent="-171458" algn="l" defTabSz="685834" rtl="0" eaLnBrk="1" latinLnBrk="0" hangingPunct="1">
              <a:lnSpc>
                <a:spcPct val="90000"/>
              </a:lnSpc>
              <a:spcBef>
                <a:spcPts val="376"/>
              </a:spcBef>
              <a:buFont typeface="Arial" panose="020B0604020202020204" pitchFamily="34" charset="0"/>
              <a:buChar char="•"/>
              <a:defRPr sz="1800" kern="1200">
                <a:solidFill>
                  <a:schemeClr val="dk1"/>
                </a:solidFill>
                <a:latin typeface="Century Gothic" panose="020B0502020202020204" pitchFamily="34" charset="0"/>
                <a:ea typeface="+mn-ea"/>
                <a:cs typeface="+mn-cs"/>
              </a:defRPr>
            </a:lvl2pPr>
            <a:lvl3pPr marL="857292" indent="-171458" algn="l" defTabSz="685834" rtl="0" eaLnBrk="1" latinLnBrk="0" hangingPunct="1">
              <a:lnSpc>
                <a:spcPct val="90000"/>
              </a:lnSpc>
              <a:spcBef>
                <a:spcPts val="376"/>
              </a:spcBef>
              <a:buFont typeface="Arial" panose="020B0604020202020204" pitchFamily="34" charset="0"/>
              <a:buChar char="•"/>
              <a:defRPr sz="1500" kern="1200">
                <a:solidFill>
                  <a:schemeClr val="dk1"/>
                </a:solidFill>
                <a:latin typeface="Century Gothic" panose="020B0502020202020204" pitchFamily="34" charset="0"/>
                <a:ea typeface="+mn-ea"/>
                <a:cs typeface="+mn-cs"/>
              </a:defRPr>
            </a:lvl3pPr>
            <a:lvl4pPr marL="1200210"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Century Gothic" panose="020B0502020202020204" pitchFamily="34" charset="0"/>
                <a:ea typeface="+mn-ea"/>
                <a:cs typeface="+mn-cs"/>
              </a:defRPr>
            </a:lvl4pPr>
            <a:lvl5pPr marL="1543127"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Century Gothic" panose="020B0502020202020204" pitchFamily="34" charset="0"/>
                <a:ea typeface="+mn-ea"/>
                <a:cs typeface="+mn-cs"/>
              </a:defRPr>
            </a:lvl5pPr>
            <a:lvl6pPr marL="1886044"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6pPr>
            <a:lvl7pPr marL="2228961"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7pPr>
            <a:lvl8pPr marL="2571878"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8pPr>
            <a:lvl9pPr marL="2914795" indent="-171458" algn="l" defTabSz="685834" rtl="0" eaLnBrk="1" latinLnBrk="0" hangingPunct="1">
              <a:lnSpc>
                <a:spcPct val="90000"/>
              </a:lnSpc>
              <a:spcBef>
                <a:spcPts val="376"/>
              </a:spcBef>
              <a:buFont typeface="Arial" panose="020B0604020202020204" pitchFamily="34" charset="0"/>
              <a:buChar char="•"/>
              <a:defRPr sz="1350" kern="1200">
                <a:solidFill>
                  <a:schemeClr val="dk1"/>
                </a:solidFill>
                <a:latin typeface="+mn-lt"/>
                <a:ea typeface="+mn-ea"/>
                <a:cs typeface="+mn-cs"/>
              </a:defRPr>
            </a:lvl9pPr>
          </a:lstStyle>
          <a:p>
            <a:pPr marL="0" indent="0" defTabSz="514364" eaLnBrk="0" fontAlgn="base" hangingPunct="0">
              <a:lnSpc>
                <a:spcPct val="80000"/>
              </a:lnSpc>
              <a:spcBef>
                <a:spcPct val="0"/>
              </a:spcBef>
              <a:spcAft>
                <a:spcPct val="0"/>
              </a:spcAft>
              <a:buNone/>
              <a:tabLst>
                <a:tab pos="900134" algn="l"/>
              </a:tabLst>
            </a:pPr>
            <a:r>
              <a:rPr lang="en-US" altLang="en-US" sz="1400" dirty="0">
                <a:solidFill>
                  <a:prstClr val="white"/>
                </a:solidFill>
                <a:latin typeface="Geogrotesque Regular"/>
                <a:ea typeface="Calibri" panose="020F0502020204030204" pitchFamily="34" charset="0"/>
                <a:cs typeface="Times New Roman" panose="02020603050405020304" pitchFamily="18" charset="0"/>
              </a:rPr>
              <a:t>Increase adoption and utilization of treatment guidelines through quality improvement programs and professional education.  </a:t>
            </a:r>
          </a:p>
        </p:txBody>
      </p:sp>
      <p:sp>
        <p:nvSpPr>
          <p:cNvPr id="26" name="Rectangle 25"/>
          <p:cNvSpPr/>
          <p:nvPr/>
        </p:nvSpPr>
        <p:spPr>
          <a:xfrm>
            <a:off x="6278136" y="2387050"/>
            <a:ext cx="2442118" cy="1165860"/>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rmAutofit/>
          </a:bodyPr>
          <a:lstStyle/>
          <a:p>
            <a:pPr defTabSz="514364" eaLnBrk="0" fontAlgn="base" hangingPunct="0">
              <a:lnSpc>
                <a:spcPct val="80000"/>
              </a:lnSpc>
              <a:spcBef>
                <a:spcPct val="0"/>
              </a:spcBef>
              <a:spcAft>
                <a:spcPct val="0"/>
              </a:spcAft>
              <a:tabLst>
                <a:tab pos="900134" algn="l"/>
              </a:tabLst>
            </a:pPr>
            <a:r>
              <a:rPr lang="en-US" altLang="en-US" sz="1400" dirty="0">
                <a:solidFill>
                  <a:prstClr val="white"/>
                </a:solidFill>
                <a:latin typeface="Geogrotesque Regular"/>
                <a:cs typeface="Times New Roman" panose="02020603050405020304" pitchFamily="18" charset="0"/>
              </a:rPr>
              <a:t>Increase understanding of and adherence to evidence-based treatment guidelines through public and patient awareness and education.</a:t>
            </a:r>
          </a:p>
        </p:txBody>
      </p:sp>
    </p:spTree>
    <p:extLst>
      <p:ext uri="{BB962C8B-B14F-4D97-AF65-F5344CB8AC3E}">
        <p14:creationId xmlns:p14="http://schemas.microsoft.com/office/powerpoint/2010/main" val="151650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26606" y="2065955"/>
            <a:ext cx="4114800" cy="854080"/>
          </a:xfrm>
          <a:prstGeom prst="rect">
            <a:avLst/>
          </a:prstGeom>
          <a:noFill/>
        </p:spPr>
        <p:txBody>
          <a:bodyPr wrap="square" rtlCol="0">
            <a:spAutoFit/>
          </a:bodyPr>
          <a:lstStyle/>
          <a:p>
            <a:pPr algn="ctr" defTabSz="685800"/>
            <a:r>
              <a:rPr lang="en-US" sz="4950" b="1" dirty="0">
                <a:solidFill>
                  <a:prstClr val="white"/>
                </a:solidFill>
                <a:latin typeface="Geogrotesque Regular"/>
              </a:rPr>
              <a:t>THANK YOU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57350"/>
            <a:ext cx="5045120" cy="1648207"/>
          </a:xfrm>
          <a:prstGeom prst="rect">
            <a:avLst/>
          </a:prstGeom>
        </p:spPr>
      </p:pic>
      <p:sp>
        <p:nvSpPr>
          <p:cNvPr id="7" name="TextBox 6"/>
          <p:cNvSpPr txBox="1"/>
          <p:nvPr/>
        </p:nvSpPr>
        <p:spPr>
          <a:xfrm>
            <a:off x="4826606" y="3295472"/>
            <a:ext cx="4114800" cy="830997"/>
          </a:xfrm>
          <a:prstGeom prst="rect">
            <a:avLst/>
          </a:prstGeom>
          <a:noFill/>
        </p:spPr>
        <p:txBody>
          <a:bodyPr wrap="square" rtlCol="0">
            <a:spAutoFit/>
          </a:bodyPr>
          <a:lstStyle/>
          <a:p>
            <a:pPr algn="ctr" defTabSz="685800"/>
            <a:r>
              <a:rPr lang="en-US" sz="2400" b="1" dirty="0">
                <a:solidFill>
                  <a:prstClr val="white"/>
                </a:solidFill>
                <a:latin typeface="Geogrotesque Regular"/>
              </a:rPr>
              <a:t>AHA Contact:</a:t>
            </a:r>
            <a:br>
              <a:rPr lang="en-US" sz="2400" b="1" dirty="0">
                <a:solidFill>
                  <a:prstClr val="white"/>
                </a:solidFill>
                <a:latin typeface="Geogrotesque Regular"/>
              </a:rPr>
            </a:br>
            <a:r>
              <a:rPr lang="en-US" sz="2400" b="1" dirty="0">
                <a:solidFill>
                  <a:prstClr val="white"/>
                </a:solidFill>
                <a:latin typeface="Geogrotesque Regular"/>
              </a:rPr>
              <a:t>toni.ford@heart.org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8726"/>
            <a:ext cx="4120551" cy="1143000"/>
          </a:xfrm>
          <a:prstGeom prst="rect">
            <a:avLst/>
          </a:prstGeom>
        </p:spPr>
      </p:pic>
    </p:spTree>
    <p:extLst>
      <p:ext uri="{BB962C8B-B14F-4D97-AF65-F5344CB8AC3E}">
        <p14:creationId xmlns:p14="http://schemas.microsoft.com/office/powerpoint/2010/main" val="189063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C23D20E2-8B2C-4F3D-BA2D-C71D7E092A8F}"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269" rtl="0" eaLnBrk="1" fontAlgn="auto" latinLnBrk="0" hangingPunct="1">
                <a:lnSpc>
                  <a:spcPct val="100000"/>
                </a:lnSpc>
                <a:spcBef>
                  <a:spcPct val="0"/>
                </a:spcBef>
                <a:spcAft>
                  <a:spcPts val="0"/>
                </a:spcAft>
                <a:buClrTx/>
                <a:buSzTx/>
                <a:buFontTx/>
                <a:buNone/>
                <a:tabLst/>
                <a:defRPr/>
              </a:pPr>
              <a:t>68</a:t>
            </a:fld>
            <a:endPar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82947" name="Title 1"/>
          <p:cNvSpPr>
            <a:spLocks noGrp="1"/>
          </p:cNvSpPr>
          <p:nvPr>
            <p:ph type="title"/>
          </p:nvPr>
        </p:nvSpPr>
        <p:spPr>
          <a:xfrm>
            <a:off x="537883" y="822232"/>
            <a:ext cx="8068235" cy="739588"/>
          </a:xfrm>
        </p:spPr>
        <p:txBody>
          <a:bodyPr/>
          <a:lstStyle/>
          <a:p>
            <a:r>
              <a:rPr lang="en-US" altLang="en-US" sz="3530" b="1" dirty="0">
                <a:solidFill>
                  <a:schemeClr val="tx1"/>
                </a:solidFill>
                <a:latin typeface="Times New Roman" panose="02020603050405020304" pitchFamily="18" charset="0"/>
                <a:cs typeface="Times New Roman" panose="02020603050405020304" pitchFamily="18" charset="0"/>
              </a:rPr>
              <a:t>Tools and Resources</a:t>
            </a:r>
          </a:p>
        </p:txBody>
      </p:sp>
      <p:sp>
        <p:nvSpPr>
          <p:cNvPr id="82948" name="Content Placeholder 2"/>
          <p:cNvSpPr>
            <a:spLocks noGrp="1"/>
          </p:cNvSpPr>
          <p:nvPr>
            <p:ph idx="1"/>
          </p:nvPr>
        </p:nvSpPr>
        <p:spPr>
          <a:xfrm>
            <a:off x="675154" y="1561821"/>
            <a:ext cx="7783045" cy="5094474"/>
          </a:xfrm>
        </p:spPr>
        <p:txBody>
          <a:bodyPr/>
          <a:lstStyle/>
          <a:p>
            <a:pPr marL="0" marR="0" indent="0">
              <a:spcBef>
                <a:spcPts val="0"/>
              </a:spcBef>
              <a:spcAft>
                <a:spcPts val="0"/>
              </a:spcAft>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Online Tools</a:t>
            </a:r>
          </a:p>
          <a:p>
            <a:pPr>
              <a:spcBef>
                <a:spcPts val="0"/>
              </a:spcBef>
              <a:spcAft>
                <a:spcPts val="0"/>
              </a:spcAft>
            </a:pPr>
            <a:r>
              <a:rPr lang="en-US" sz="2200">
                <a:latin typeface="Times New Roman" panose="02020603050405020304" pitchFamily="18" charset="0"/>
                <a:ea typeface="Calibri" panose="020F0502020204030204" pitchFamily="34" charset="0"/>
                <a:cs typeface="Times New Roman" panose="02020603050405020304" pitchFamily="18" charset="0"/>
              </a:rPr>
              <a:t>My </a:t>
            </a:r>
            <a:r>
              <a:rPr lang="en-US" sz="2200" dirty="0">
                <a:latin typeface="Times New Roman" panose="02020603050405020304" pitchFamily="18" charset="0"/>
                <a:ea typeface="Calibri" panose="020F0502020204030204" pitchFamily="34" charset="0"/>
                <a:cs typeface="Times New Roman" panose="02020603050405020304" pitchFamily="18" charset="0"/>
              </a:rPr>
              <a:t>Life Check</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Heart Attack Risk Calculator</a:t>
            </a:r>
          </a:p>
          <a:p>
            <a:pPr>
              <a:spcBef>
                <a:spcPts val="0"/>
              </a:spcBef>
              <a:spcAft>
                <a:spcPts val="0"/>
              </a:spcAft>
            </a:pPr>
            <a:r>
              <a:rPr lang="en-US" sz="2200" dirty="0">
                <a:latin typeface="Times New Roman" panose="02020603050405020304" pitchFamily="18" charset="0"/>
                <a:cs typeface="Times New Roman" panose="02020603050405020304" pitchFamily="18" charset="0"/>
              </a:rPr>
              <a:t>AHA’s Smoking Cessation Tools and Resources</a:t>
            </a:r>
          </a:p>
          <a:p>
            <a:pPr>
              <a:spcBef>
                <a:spcPts val="0"/>
              </a:spcBef>
              <a:spcAft>
                <a:spcPts val="0"/>
              </a:spcAft>
            </a:pPr>
            <a:r>
              <a:rPr lang="en-US" sz="2200" dirty="0">
                <a:latin typeface="Times New Roman" panose="02020603050405020304" pitchFamily="18" charset="0"/>
                <a:cs typeface="Times New Roman" panose="02020603050405020304" pitchFamily="18" charset="0"/>
              </a:rPr>
              <a:t>AHA Healthy Workplace Food and Beverage Toolkit July 2016</a:t>
            </a:r>
          </a:p>
          <a:p>
            <a:pPr marL="0" indent="0">
              <a:spcBef>
                <a:spcPct val="0"/>
              </a:spcBef>
              <a:buNone/>
            </a:pPr>
            <a:endParaRPr lang="en-US" altLang="en-US" sz="2294" dirty="0">
              <a:latin typeface="Times New Roman" panose="02020603050405020304" pitchFamily="18" charset="0"/>
              <a:cs typeface="Times New Roman" panose="02020603050405020304" pitchFamily="18" charset="0"/>
            </a:endParaRPr>
          </a:p>
          <a:p>
            <a:pPr marL="0" indent="0">
              <a:spcBef>
                <a:spcPct val="0"/>
              </a:spcBef>
              <a:buNone/>
            </a:pPr>
            <a:r>
              <a:rPr lang="en-US" altLang="en-US" sz="2400" b="1" dirty="0">
                <a:latin typeface="Times New Roman" panose="02020603050405020304" pitchFamily="18" charset="0"/>
                <a:cs typeface="Times New Roman" panose="02020603050405020304" pitchFamily="18" charset="0"/>
              </a:rPr>
              <a:t>Resources</a:t>
            </a:r>
          </a:p>
          <a:p>
            <a:pPr>
              <a:spcBef>
                <a:spcPct val="0"/>
              </a:spcBef>
            </a:pPr>
            <a:r>
              <a:rPr lang="en-US" altLang="en-US" sz="2294" dirty="0">
                <a:latin typeface="Times New Roman" panose="02020603050405020304" pitchFamily="18" charset="0"/>
                <a:cs typeface="Times New Roman" panose="02020603050405020304" pitchFamily="18" charset="0"/>
              </a:rPr>
              <a:t>EmPowered to Serve</a:t>
            </a:r>
          </a:p>
          <a:p>
            <a:pPr>
              <a:spcBef>
                <a:spcPct val="0"/>
              </a:spcBef>
            </a:pPr>
            <a:r>
              <a:rPr lang="en-US" altLang="en-US" sz="2294" dirty="0">
                <a:latin typeface="Times New Roman" panose="02020603050405020304" pitchFamily="18" charset="0"/>
                <a:cs typeface="Times New Roman" panose="02020603050405020304" pitchFamily="18" charset="0"/>
              </a:rPr>
              <a:t>Get With The Guidelines </a:t>
            </a:r>
          </a:p>
          <a:p>
            <a:pPr>
              <a:spcBef>
                <a:spcPct val="0"/>
              </a:spcBef>
            </a:pPr>
            <a:r>
              <a:rPr lang="en-US" altLang="en-US" sz="2294" dirty="0">
                <a:latin typeface="Times New Roman" panose="02020603050405020304" pitchFamily="18" charset="0"/>
                <a:cs typeface="Times New Roman" panose="02020603050405020304" pitchFamily="18" charset="0"/>
              </a:rPr>
              <a:t>Check.Change.Control</a:t>
            </a:r>
          </a:p>
          <a:p>
            <a:pPr>
              <a:spcBef>
                <a:spcPct val="0"/>
              </a:spcBef>
            </a:pPr>
            <a:r>
              <a:rPr lang="en-US" altLang="en-US" sz="2294" dirty="0">
                <a:latin typeface="Times New Roman" panose="02020603050405020304" pitchFamily="18" charset="0"/>
                <a:cs typeface="Times New Roman" panose="02020603050405020304" pitchFamily="18" charset="0"/>
              </a:rPr>
              <a:t>Target: BP</a:t>
            </a:r>
          </a:p>
          <a:p>
            <a:pPr>
              <a:spcBef>
                <a:spcPct val="0"/>
              </a:spcBef>
            </a:pPr>
            <a:endParaRPr lang="en-US" altLang="en-US" sz="2294" dirty="0"/>
          </a:p>
          <a:p>
            <a:pPr marL="1159871" lvl="2" indent="-403433">
              <a:spcBef>
                <a:spcPct val="0"/>
              </a:spcBef>
              <a:buFont typeface="Courier New" panose="02070309020205020404" pitchFamily="49" charset="0"/>
              <a:buChar char="o"/>
            </a:pPr>
            <a:endParaRPr lang="en-US" altLang="en-US" sz="2294"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7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23875" y="819431"/>
            <a:ext cx="8068235" cy="739588"/>
          </a:xfrm>
        </p:spPr>
        <p:txBody>
          <a:bodyPr/>
          <a:lstStyle/>
          <a:p>
            <a:r>
              <a:rPr lang="en-US" altLang="en-US" sz="3530" b="1">
                <a:solidFill>
                  <a:schemeClr val="tx1"/>
                </a:solidFill>
                <a:latin typeface="Times New Roman" panose="02020603050405020304" pitchFamily="18" charset="0"/>
                <a:cs typeface="Times New Roman" panose="02020603050405020304" pitchFamily="18" charset="0"/>
              </a:rPr>
              <a:t>Discussion</a:t>
            </a:r>
          </a:p>
        </p:txBody>
      </p:sp>
      <p:sp>
        <p:nvSpPr>
          <p:cNvPr id="808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marL="0" marR="0" lvl="0" indent="0" algn="r" defTabSz="914269" rtl="0" eaLnBrk="1" fontAlgn="auto" latinLnBrk="0" hangingPunct="1">
              <a:lnSpc>
                <a:spcPct val="100000"/>
              </a:lnSpc>
              <a:spcBef>
                <a:spcPct val="0"/>
              </a:spcBef>
              <a:spcAft>
                <a:spcPts val="0"/>
              </a:spcAft>
              <a:buClrTx/>
              <a:buSzTx/>
              <a:buFontTx/>
              <a:buNone/>
              <a:tabLst/>
              <a:defRPr/>
            </a:pPr>
            <a:fld id="{75A611C4-EC85-43A4-90FF-D41E327CB555}" type="slidenum">
              <a:rPr kumimoji="0" lang="en-US" altLang="en-US" sz="1059" b="0" i="0" u="none" strike="noStrike" kern="1200" cap="none" spc="0" normalizeH="0" baseline="0" noProof="0">
                <a:ln>
                  <a:noFill/>
                </a:ln>
                <a:solidFill>
                  <a:srgbClr val="898989"/>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269" rtl="0" eaLnBrk="1" fontAlgn="auto" latinLnBrk="0" hangingPunct="1">
                <a:lnSpc>
                  <a:spcPct val="100000"/>
                </a:lnSpc>
                <a:spcBef>
                  <a:spcPct val="0"/>
                </a:spcBef>
                <a:spcAft>
                  <a:spcPts val="0"/>
                </a:spcAft>
                <a:buClrTx/>
                <a:buSzTx/>
                <a:buFontTx/>
                <a:buNone/>
                <a:tabLst/>
                <a:defRPr/>
              </a:pPr>
              <a:t>69</a:t>
            </a:fld>
            <a:endParaRPr kumimoji="0" lang="en-US" altLang="en-US" sz="1059" b="0" i="0" u="none" strike="noStrike" kern="1200" cap="none" spc="0" normalizeH="0" baseline="0" noProof="0">
              <a:ln>
                <a:noFill/>
              </a:ln>
              <a:solidFill>
                <a:srgbClr val="898989"/>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80900" name="Content Placeholder 4"/>
          <p:cNvSpPr>
            <a:spLocks noGrp="1"/>
          </p:cNvSpPr>
          <p:nvPr>
            <p:ph idx="1"/>
          </p:nvPr>
        </p:nvSpPr>
        <p:spPr>
          <a:xfrm>
            <a:off x="537883" y="1613647"/>
            <a:ext cx="8068235" cy="4303059"/>
          </a:xfrm>
        </p:spPr>
        <p:txBody>
          <a:bodyPr/>
          <a:lstStyle/>
          <a:p>
            <a:pPr marL="453862" indent="-453862">
              <a:spcBef>
                <a:spcPts val="1059"/>
              </a:spcBef>
              <a:buFont typeface="Calibri" panose="020F0502020204030204" pitchFamily="34" charset="0"/>
              <a:buAutoNum type="arabicPeriod"/>
              <a:defRPr/>
            </a:pPr>
            <a:r>
              <a:rPr lang="en-US" altLang="en-US" sz="2647" dirty="0">
                <a:latin typeface="Times New Roman" panose="02020603050405020304" pitchFamily="18" charset="0"/>
                <a:cs typeface="Times New Roman" panose="02020603050405020304" pitchFamily="18" charset="0"/>
              </a:rPr>
              <a:t>Is there a program you were unaware of that you would like to explore further for implementation or application in the state?</a:t>
            </a:r>
          </a:p>
          <a:p>
            <a:pPr marL="453862" indent="-453862">
              <a:spcBef>
                <a:spcPts val="1059"/>
              </a:spcBef>
              <a:buFont typeface="Calibri" panose="020F0502020204030204" pitchFamily="34" charset="0"/>
              <a:buAutoNum type="arabicPeriod"/>
              <a:defRPr/>
            </a:pPr>
            <a:r>
              <a:rPr lang="en-US" altLang="en-US" sz="2647" dirty="0">
                <a:latin typeface="Times New Roman" panose="02020603050405020304" pitchFamily="18" charset="0"/>
                <a:cs typeface="Times New Roman" panose="02020603050405020304" pitchFamily="18" charset="0"/>
              </a:rPr>
              <a:t>On which topics would you like additional information?</a:t>
            </a:r>
          </a:p>
          <a:p>
            <a:pPr marL="453862" indent="-453862">
              <a:spcBef>
                <a:spcPts val="1059"/>
              </a:spcBef>
              <a:buFont typeface="Calibri" panose="020F0502020204030204" pitchFamily="34" charset="0"/>
              <a:buAutoNum type="arabicPeriod"/>
              <a:defRPr/>
            </a:pPr>
            <a:r>
              <a:rPr lang="en-US" altLang="en-US" sz="2647" dirty="0">
                <a:latin typeface="Times New Roman" panose="02020603050405020304" pitchFamily="18" charset="0"/>
                <a:cs typeface="Times New Roman" panose="02020603050405020304" pitchFamily="18" charset="0"/>
              </a:rPr>
              <a:t>Other questions</a:t>
            </a:r>
          </a:p>
          <a:p>
            <a:pPr marL="0" indent="0">
              <a:spcBef>
                <a:spcPts val="1059"/>
              </a:spcBef>
              <a:buNone/>
              <a:defRPr/>
            </a:pPr>
            <a:endParaRPr lang="en-US" altLang="en-US" sz="264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8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7886700" cy="4015617"/>
          </a:xfrm>
        </p:spPr>
        <p:txBody>
          <a:bodyPr>
            <a:normAutofit/>
          </a:bodyPr>
          <a:lstStyle/>
          <a:p>
            <a:r>
              <a:rPr lang="en-US" sz="3600" dirty="0">
                <a:latin typeface="Arial" panose="020B0604020202020204" pitchFamily="34" charset="0"/>
                <a:cs typeface="Arial" panose="020B0604020202020204" pitchFamily="34" charset="0"/>
              </a:rPr>
              <a:t>“We’re all Arrows”</a:t>
            </a:r>
          </a:p>
          <a:p>
            <a:r>
              <a:rPr lang="en-US" sz="3600" dirty="0">
                <a:latin typeface="Arial" panose="020B0604020202020204" pitchFamily="34" charset="0"/>
                <a:cs typeface="Arial" panose="020B0604020202020204" pitchFamily="34" charset="0"/>
              </a:rPr>
              <a:t>Look around the room.</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Identify something to focus on.</a:t>
            </a:r>
          </a:p>
          <a:p>
            <a:r>
              <a:rPr lang="en-US" sz="3600" dirty="0">
                <a:latin typeface="Arial" panose="020B0604020202020204" pitchFamily="34" charset="0"/>
                <a:cs typeface="Arial" panose="020B0604020202020204" pitchFamily="34" charset="0"/>
              </a:rPr>
              <a:t>Close your eyes.</a:t>
            </a:r>
          </a:p>
          <a:p>
            <a:r>
              <a:rPr lang="en-US" sz="3600" dirty="0">
                <a:latin typeface="Arial" panose="020B0604020202020204" pitchFamily="34" charset="0"/>
                <a:cs typeface="Arial" panose="020B0604020202020204" pitchFamily="34" charset="0"/>
              </a:rPr>
              <a:t>Fully extend your arm to point at it.</a:t>
            </a:r>
            <a:br>
              <a:rPr lang="en-US" sz="3600" dirty="0">
                <a:latin typeface="Arial" panose="020B0604020202020204" pitchFamily="34" charset="0"/>
                <a:cs typeface="Arial" panose="020B0604020202020204" pitchFamily="34" charset="0"/>
              </a:rPr>
            </a:br>
            <a:r>
              <a:rPr lang="en-US" sz="3200" i="1" dirty="0">
                <a:latin typeface="Arial" panose="020B0604020202020204" pitchFamily="34" charset="0"/>
                <a:cs typeface="Arial" panose="020B0604020202020204" pitchFamily="34" charset="0"/>
              </a:rPr>
              <a:t>(Watch out for your neighbors)</a:t>
            </a:r>
            <a:endParaRPr lang="en-US" sz="3600" i="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chor="t" anchorCtr="0">
            <a:noAutofit/>
          </a:bodyPr>
          <a:lstStyle/>
          <a:p>
            <a:pPr algn="ctr"/>
            <a:r>
              <a:rPr lang="en-US" sz="3600" b="1" dirty="0">
                <a:solidFill>
                  <a:schemeClr val="bg1"/>
                </a:solidFill>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109307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075765" y="744071"/>
            <a:ext cx="7261412" cy="1008529"/>
          </a:xfrm>
        </p:spPr>
        <p:txBody>
          <a:bodyPr/>
          <a:lstStyle/>
          <a:p>
            <a:r>
              <a:rPr lang="en-US" altLang="en-US" sz="353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Contact Information</a:t>
            </a:r>
          </a:p>
        </p:txBody>
      </p:sp>
      <p:sp>
        <p:nvSpPr>
          <p:cNvPr id="24579" name="Content Placeholder 2"/>
          <p:cNvSpPr>
            <a:spLocks noGrp="1"/>
          </p:cNvSpPr>
          <p:nvPr>
            <p:ph idx="1"/>
          </p:nvPr>
        </p:nvSpPr>
        <p:spPr>
          <a:xfrm>
            <a:off x="941295" y="1676400"/>
            <a:ext cx="7669306" cy="1743635"/>
          </a:xfrm>
        </p:spPr>
        <p:txBody>
          <a:bodyPr/>
          <a:lstStyle/>
          <a:p>
            <a:pPr>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Megan Myers, SD Government Relations Director</a:t>
            </a:r>
          </a:p>
          <a:p>
            <a:pPr lvl="1">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Sioux Falls</a:t>
            </a:r>
          </a:p>
          <a:p>
            <a:pPr lvl="1">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605-261-7717</a:t>
            </a:r>
          </a:p>
          <a:p>
            <a:pPr lvl="1">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hlinkClick r:id="rId2"/>
              </a:rPr>
              <a:t>megan.myers@heart.org</a:t>
            </a: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@MeganAtHeart</a:t>
            </a:r>
          </a:p>
          <a:p>
            <a:pPr marL="403433" lvl="1" indent="0">
              <a:buClr>
                <a:srgbClr val="FF0000"/>
              </a:buClr>
              <a:buNone/>
              <a:defRPr/>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Pam Miller, Regional Grassroots Advocacy Director</a:t>
            </a:r>
          </a:p>
          <a:p>
            <a:pPr lvl="1">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Brookings</a:t>
            </a:r>
          </a:p>
          <a:p>
            <a:pPr lvl="1">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605-310-3170</a:t>
            </a:r>
          </a:p>
          <a:p>
            <a:pPr lvl="1">
              <a:buClr>
                <a:srgbClr val="FF0000"/>
              </a:buClr>
              <a:buFont typeface="Arial" panose="020B0604020202020204" pitchFamily="34" charset="0"/>
              <a:buChar char="♥"/>
              <a:defRPr/>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hlinkClick r:id="rId2"/>
              </a:rPr>
              <a:t>pamela.miller@heart.org</a:t>
            </a: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buClr>
                <a:srgbClr val="FF0000"/>
              </a:buClr>
              <a:buFont typeface="Arial" panose="020B0604020202020204" pitchFamily="34" charset="0"/>
              <a:buChar char="♥"/>
              <a:defRPr/>
            </a:pPr>
            <a:endParaRPr lang="en-US" altLang="en-US" sz="1765" dirty="0">
              <a:latin typeface="Arial" panose="020B0604020202020204" pitchFamily="34" charset="0"/>
              <a:ea typeface="ＭＳ Ｐゴシック" panose="020B0600070205080204" pitchFamily="34" charset="-128"/>
              <a:cs typeface="Arial" panose="020B0604020202020204" pitchFamily="34" charset="0"/>
            </a:endParaRPr>
          </a:p>
          <a:p>
            <a:pPr marL="403433" lvl="1" indent="0">
              <a:buClr>
                <a:srgbClr val="FF0000"/>
              </a:buClr>
              <a:buNone/>
              <a:defRPr/>
            </a:pPr>
            <a:endParaRPr lang="en-US" altLang="en-US" sz="1765"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66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ＭＳ Ｐゴシック"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ＭＳ Ｐゴシック"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ＭＳ Ｐゴシック"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ＭＳ Ｐゴシック"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ＭＳ Ｐゴシック"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ＭＳ Ｐゴシック"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ＭＳ Ｐゴシック"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ＭＳ Ｐゴシック"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ＭＳ Ｐゴシック" panose="020B0600070205080204" pitchFamily="34" charset="-128"/>
              </a:defRPr>
            </a:lvl9pPr>
          </a:lstStyle>
          <a:p>
            <a:pPr marL="0" marR="0" lvl="0" indent="0" algn="r" defTabSz="806867" rtl="0" eaLnBrk="1" fontAlgn="base" latinLnBrk="0" hangingPunct="1">
              <a:lnSpc>
                <a:spcPct val="100000"/>
              </a:lnSpc>
              <a:spcBef>
                <a:spcPct val="0"/>
              </a:spcBef>
              <a:spcAft>
                <a:spcPct val="0"/>
              </a:spcAft>
              <a:buClrTx/>
              <a:buSzTx/>
              <a:buFont typeface="Arial" panose="020B0604020202020204" pitchFamily="34" charset="0"/>
              <a:buNone/>
              <a:tabLst/>
              <a:defRPr/>
            </a:pPr>
            <a:fld id="{A67BE140-80CC-43C1-9A8F-30A6F0CE4FE4}" type="slidenum">
              <a:rPr kumimoji="0" lang="en-US" altLang="en-US" sz="1059"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806867" rtl="0" eaLnBrk="1" fontAlgn="base" latinLnBrk="0" hangingPunct="1">
                <a:lnSpc>
                  <a:spcPct val="100000"/>
                </a:lnSpc>
                <a:spcBef>
                  <a:spcPct val="0"/>
                </a:spcBef>
                <a:spcAft>
                  <a:spcPct val="0"/>
                </a:spcAft>
                <a:buClrTx/>
                <a:buSzTx/>
                <a:buFont typeface="Arial" panose="020B0604020202020204" pitchFamily="34" charset="0"/>
                <a:buNone/>
                <a:tabLst/>
                <a:defRPr/>
              </a:pPr>
              <a:t>70</a:t>
            </a:fld>
            <a:endParaRPr kumimoji="0" lang="en-US" altLang="en-US" sz="1059" b="0" i="0" u="none" strike="noStrike" kern="1200" cap="none" spc="0" normalizeH="0" baseline="0" noProof="0" dirty="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pic>
        <p:nvPicPr>
          <p:cNvPr id="2662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8353" y="5419165"/>
            <a:ext cx="448235" cy="4482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8353" y="6104965"/>
            <a:ext cx="448235" cy="44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5"/>
          <p:cNvSpPr txBox="1">
            <a:spLocks noChangeArrowheads="1"/>
          </p:cNvSpPr>
          <p:nvPr/>
        </p:nvSpPr>
        <p:spPr bwMode="auto">
          <a:xfrm>
            <a:off x="3025588" y="5509968"/>
            <a:ext cx="4975412"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03433" marR="0" lvl="1" indent="0" algn="l" defTabSz="806867" rtl="0" eaLnBrk="0" fontAlgn="base" latinLnBrk="0" hangingPunct="0">
              <a:lnSpc>
                <a:spcPct val="100000"/>
              </a:lnSpc>
              <a:spcBef>
                <a:spcPct val="0"/>
              </a:spcBef>
              <a:spcAft>
                <a:spcPct val="0"/>
              </a:spcAft>
              <a:buClr>
                <a:srgbClr val="FF0000"/>
              </a:buClr>
              <a:buSzTx/>
              <a:buFont typeface="Arial" panose="020B0604020202020204" pitchFamily="34" charset="0"/>
              <a:buNone/>
              <a:tabLst/>
              <a:defRPr/>
            </a:pPr>
            <a:r>
              <a:rPr kumimoji="0" lang="en-US" altLang="en-US" sz="1765"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Facebook.com/</a:t>
            </a:r>
            <a:r>
              <a:rPr kumimoji="0" lang="en-US" altLang="en-US" sz="1765"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southdakotaheart</a:t>
            </a:r>
            <a:endParaRPr kumimoji="0" lang="en-US" altLang="en-US" sz="1588"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6632" name="TextBox 9"/>
          <p:cNvSpPr txBox="1">
            <a:spLocks noChangeArrowheads="1"/>
          </p:cNvSpPr>
          <p:nvPr/>
        </p:nvSpPr>
        <p:spPr bwMode="auto">
          <a:xfrm>
            <a:off x="3025588" y="6189254"/>
            <a:ext cx="2554941"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03433" marR="0" lvl="1" indent="0" algn="l" defTabSz="806867" rtl="0" eaLnBrk="0" fontAlgn="base" latinLnBrk="0" hangingPunct="0">
              <a:lnSpc>
                <a:spcPct val="100000"/>
              </a:lnSpc>
              <a:spcBef>
                <a:spcPct val="0"/>
              </a:spcBef>
              <a:spcAft>
                <a:spcPct val="0"/>
              </a:spcAft>
              <a:buClr>
                <a:srgbClr val="FF0000"/>
              </a:buClr>
              <a:buSzTx/>
              <a:buFont typeface="Arial" panose="020B0604020202020204" pitchFamily="34" charset="0"/>
              <a:buNone/>
              <a:tabLst/>
              <a:defRPr/>
            </a:pPr>
            <a:r>
              <a:rPr kumimoji="0" lang="en-US" altLang="en-US" sz="1765"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765"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sdakotaheart</a:t>
            </a:r>
            <a:endParaRPr kumimoji="0" lang="en-US" altLang="en-US" sz="1765"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68785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422429"/>
            <a:ext cx="7433102" cy="2462213"/>
          </a:xfrm>
          <a:prstGeom prst="rect">
            <a:avLst/>
          </a:prstGeom>
          <a:noFill/>
        </p:spPr>
        <p:txBody>
          <a:bodyPr wrap="square" rtlCol="0">
            <a:spAutoFit/>
          </a:bodyPr>
          <a:lstStyle/>
          <a:p>
            <a:pPr lvl="0" algn="ctr" defTabSz="685800"/>
            <a:endParaRPr lang="en-US" sz="3200" dirty="0">
              <a:solidFill>
                <a:prstClr val="white"/>
              </a:solidFill>
              <a:latin typeface="Arial Black" panose="020B0A04020102020204" pitchFamily="34" charset="0"/>
              <a:cs typeface="Arial" panose="020B0604020202020204" pitchFamily="34" charset="0"/>
            </a:endParaRPr>
          </a:p>
          <a:p>
            <a:pPr lvl="0" algn="ctr" defTabSz="685800"/>
            <a:r>
              <a:rPr lang="en-US" sz="3200" dirty="0">
                <a:solidFill>
                  <a:prstClr val="white"/>
                </a:solidFill>
                <a:latin typeface="Arial Black" panose="020B0A04020102020204" pitchFamily="34" charset="0"/>
                <a:cs typeface="Arial" panose="020B0604020202020204" pitchFamily="34" charset="0"/>
              </a:rPr>
              <a:t>CATERED LUNCH</a:t>
            </a:r>
          </a:p>
          <a:p>
            <a:pPr lvl="0" algn="ctr" defTabSz="685800"/>
            <a:endParaRPr lang="en-US" sz="3200" dirty="0">
              <a:solidFill>
                <a:prstClr val="white"/>
              </a:solidFill>
              <a:latin typeface="Arial Black" panose="020B0A04020102020204" pitchFamily="34" charset="0"/>
              <a:cs typeface="Arial" panose="020B0604020202020204" pitchFamily="34" charset="0"/>
            </a:endParaRPr>
          </a:p>
          <a:p>
            <a:pPr lvl="0" algn="ctr" defTabSz="685800"/>
            <a:r>
              <a:rPr lang="en-US" sz="3200" dirty="0">
                <a:solidFill>
                  <a:prstClr val="white"/>
                </a:solidFill>
                <a:latin typeface="Arial Black" panose="020B0A04020102020204" pitchFamily="34" charset="0"/>
                <a:cs typeface="Arial" panose="020B0604020202020204" pitchFamily="34" charset="0"/>
              </a:rPr>
              <a:t>Resume at 12:10pm </a:t>
            </a:r>
            <a:endParaRPr kumimoji="0" lang="en-US" sz="28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83745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107119"/>
            <a:ext cx="7433102" cy="3170099"/>
          </a:xfrm>
          <a:prstGeom prst="rect">
            <a:avLst/>
          </a:prstGeom>
          <a:noFill/>
        </p:spPr>
        <p:txBody>
          <a:bodyPr wrap="square" rtlCol="0">
            <a:spAutoFit/>
          </a:bodyPr>
          <a:lstStyle/>
          <a:p>
            <a:pPr lvl="0" algn="ctr" defTabSz="685800"/>
            <a:r>
              <a:rPr lang="en-US" sz="2000" dirty="0">
                <a:solidFill>
                  <a:prstClr val="white"/>
                </a:solidFill>
                <a:latin typeface="Arial Black" panose="020B0A04020102020204" pitchFamily="34" charset="0"/>
                <a:cs typeface="Arial" panose="020B0604020202020204" pitchFamily="34" charset="0"/>
              </a:rPr>
              <a:t>AFTERNOON BREAKOUTS</a:t>
            </a:r>
          </a:p>
          <a:p>
            <a:pPr lvl="0" algn="ctr" defTabSz="685800"/>
            <a:r>
              <a:rPr lang="en-US" sz="2000" dirty="0">
                <a:solidFill>
                  <a:prstClr val="white"/>
                </a:solidFill>
                <a:latin typeface="Arial Black" panose="020B0A04020102020204" pitchFamily="34" charset="0"/>
                <a:cs typeface="Arial" panose="020B0604020202020204" pitchFamily="34" charset="0"/>
              </a:rPr>
              <a:t>FACILITATED DISCUSSIONS </a:t>
            </a:r>
            <a:br>
              <a:rPr lang="en-US" sz="2400" dirty="0">
                <a:solidFill>
                  <a:prstClr val="white"/>
                </a:solidFill>
                <a:latin typeface="Arial Black" panose="020B0A04020102020204" pitchFamily="34" charset="0"/>
                <a:cs typeface="Arial" panose="020B0604020202020204" pitchFamily="34" charset="0"/>
              </a:rPr>
            </a:br>
            <a:r>
              <a:rPr lang="en-US" sz="1600" i="1" dirty="0">
                <a:solidFill>
                  <a:prstClr val="white"/>
                </a:solidFill>
                <a:latin typeface="Arial" panose="020B0604020202020204" pitchFamily="34" charset="0"/>
                <a:cs typeface="Arial" panose="020B0604020202020204" pitchFamily="34" charset="0"/>
              </a:rPr>
              <a:t>John Bartkus </a:t>
            </a:r>
            <a:br>
              <a:rPr lang="en-US" sz="1600" dirty="0">
                <a:solidFill>
                  <a:prstClr val="white"/>
                </a:solidFill>
                <a:latin typeface="Arial" panose="020B0604020202020204" pitchFamily="34" charset="0"/>
                <a:cs typeface="Arial" panose="020B0604020202020204" pitchFamily="34" charset="0"/>
              </a:rPr>
            </a:br>
            <a:endParaRPr lang="en-US" sz="1600" dirty="0">
              <a:solidFill>
                <a:prstClr val="white"/>
              </a:solidFill>
              <a:latin typeface="Arial" panose="020B0604020202020204" pitchFamily="34" charset="0"/>
              <a:cs typeface="Arial" panose="020B0604020202020204" pitchFamily="34" charset="0"/>
            </a:endParaRPr>
          </a:p>
          <a:p>
            <a:pPr lvl="0" algn="ctr" defTabSz="685800"/>
            <a:r>
              <a:rPr lang="en-US" sz="1400" dirty="0">
                <a:solidFill>
                  <a:prstClr val="white"/>
                </a:solidFill>
                <a:latin typeface="Arial" panose="020B0604020202020204" pitchFamily="34" charset="0"/>
                <a:cs typeface="Arial" panose="020B0604020202020204" pitchFamily="34" charset="0"/>
              </a:rPr>
              <a:t>SOUTH DAKOTA CARDIOVASCULAR COLLABORATIVE STRATEGIC PLAN 2017-2022, PARTNERS, PROGRAMS AND PERSONS THAT ALIGN </a:t>
            </a:r>
          </a:p>
          <a:p>
            <a:pPr lvl="0" defTabSz="685800"/>
            <a:br>
              <a:rPr lang="en-US" sz="1400" dirty="0">
                <a:solidFill>
                  <a:prstClr val="white"/>
                </a:solidFill>
                <a:latin typeface="Arial" panose="020B0604020202020204" pitchFamily="34" charset="0"/>
                <a:cs typeface="Arial" panose="020B0604020202020204" pitchFamily="34" charset="0"/>
              </a:rPr>
            </a:br>
            <a:r>
              <a:rPr lang="en-US" sz="1400" dirty="0">
                <a:solidFill>
                  <a:prstClr val="white"/>
                </a:solidFill>
                <a:latin typeface="Arial" panose="020B0604020202020204" pitchFamily="34" charset="0"/>
                <a:cs typeface="Arial" panose="020B0604020202020204" pitchFamily="34" charset="0"/>
              </a:rPr>
              <a:t>Group 1. Improve data collection </a:t>
            </a:r>
            <a:br>
              <a:rPr lang="en-US" sz="1400" dirty="0">
                <a:solidFill>
                  <a:prstClr val="white"/>
                </a:solidFill>
                <a:latin typeface="Arial" panose="020B0604020202020204" pitchFamily="34" charset="0"/>
                <a:cs typeface="Arial" panose="020B0604020202020204" pitchFamily="34" charset="0"/>
              </a:rPr>
            </a:br>
            <a:r>
              <a:rPr lang="en-US" sz="1400" dirty="0">
                <a:solidFill>
                  <a:prstClr val="white"/>
                </a:solidFill>
                <a:latin typeface="Arial" panose="020B0604020202020204" pitchFamily="34" charset="0"/>
                <a:cs typeface="Arial" panose="020B0604020202020204" pitchFamily="34" charset="0"/>
              </a:rPr>
              <a:t>Group 2. Priority populations </a:t>
            </a:r>
            <a:br>
              <a:rPr lang="en-US" sz="1400" dirty="0">
                <a:solidFill>
                  <a:prstClr val="white"/>
                </a:solidFill>
                <a:latin typeface="Arial" panose="020B0604020202020204" pitchFamily="34" charset="0"/>
                <a:cs typeface="Arial" panose="020B0604020202020204" pitchFamily="34" charset="0"/>
              </a:rPr>
            </a:br>
            <a:r>
              <a:rPr lang="en-US" sz="1400" dirty="0">
                <a:solidFill>
                  <a:prstClr val="white"/>
                </a:solidFill>
                <a:latin typeface="Arial" panose="020B0604020202020204" pitchFamily="34" charset="0"/>
                <a:cs typeface="Arial" panose="020B0604020202020204" pitchFamily="34" charset="0"/>
              </a:rPr>
              <a:t>Group 3. Continuum of care </a:t>
            </a:r>
            <a:br>
              <a:rPr lang="en-US" sz="1400" dirty="0">
                <a:solidFill>
                  <a:prstClr val="white"/>
                </a:solidFill>
                <a:latin typeface="Arial" panose="020B0604020202020204" pitchFamily="34" charset="0"/>
                <a:cs typeface="Arial" panose="020B0604020202020204" pitchFamily="34" charset="0"/>
              </a:rPr>
            </a:br>
            <a:r>
              <a:rPr lang="en-US" sz="1400" dirty="0">
                <a:solidFill>
                  <a:prstClr val="white"/>
                </a:solidFill>
                <a:latin typeface="Arial" panose="020B0604020202020204" pitchFamily="34" charset="0"/>
                <a:cs typeface="Arial" panose="020B0604020202020204" pitchFamily="34" charset="0"/>
              </a:rPr>
              <a:t>Group 4. Prevention &amp; management </a:t>
            </a:r>
            <a:endParaRPr kumimoji="0" lang="en-US" sz="1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8968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5" name="Picture 14">
            <a:extLst>
              <a:ext uri="{FF2B5EF4-FFF2-40B4-BE49-F238E27FC236}">
                <a16:creationId xmlns:a16="http://schemas.microsoft.com/office/drawing/2014/main" id="{D262E002-77D8-4944-9B6E-47C7BF04F6E0}"/>
              </a:ext>
            </a:extLst>
          </p:cNvPr>
          <p:cNvPicPr>
            <a:picLocks noChangeAspect="1"/>
          </p:cNvPicPr>
          <p:nvPr/>
        </p:nvPicPr>
        <p:blipFill>
          <a:blip r:embed="rId3"/>
          <a:stretch>
            <a:fillRect/>
          </a:stretch>
        </p:blipFill>
        <p:spPr>
          <a:xfrm>
            <a:off x="0" y="192566"/>
            <a:ext cx="9144000" cy="6472868"/>
          </a:xfrm>
          <a:prstGeom prst="rect">
            <a:avLst/>
          </a:prstGeom>
        </p:spPr>
      </p:pic>
      <p:pic>
        <p:nvPicPr>
          <p:cNvPr id="2052" name="Picture 4" descr="C:\Users\John\AppData\Local\Temp\SNAGHTML5d1ad2d.PNG">
            <a:extLst>
              <a:ext uri="{FF2B5EF4-FFF2-40B4-BE49-F238E27FC236}">
                <a16:creationId xmlns:a16="http://schemas.microsoft.com/office/drawing/2014/main" id="{153C8272-CCB9-404D-890A-1070552C7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2088"/>
            <a:ext cx="9144000" cy="64722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EA6C1A-F098-4408-899E-9F544CB705EC}"/>
              </a:ext>
            </a:extLst>
          </p:cNvPr>
          <p:cNvPicPr>
            <a:picLocks noChangeAspect="1"/>
          </p:cNvPicPr>
          <p:nvPr/>
        </p:nvPicPr>
        <p:blipFill>
          <a:blip r:embed="rId5"/>
          <a:stretch>
            <a:fillRect/>
          </a:stretch>
        </p:blipFill>
        <p:spPr>
          <a:xfrm>
            <a:off x="-3" y="192088"/>
            <a:ext cx="9144000" cy="2031264"/>
          </a:xfrm>
          <a:prstGeom prst="rect">
            <a:avLst/>
          </a:prstGeom>
        </p:spPr>
      </p:pic>
      <p:pic>
        <p:nvPicPr>
          <p:cNvPr id="5" name="Picture 4">
            <a:extLst>
              <a:ext uri="{FF2B5EF4-FFF2-40B4-BE49-F238E27FC236}">
                <a16:creationId xmlns:a16="http://schemas.microsoft.com/office/drawing/2014/main" id="{59978E94-D3DF-4865-98DC-9E0E775B9D31}"/>
              </a:ext>
            </a:extLst>
          </p:cNvPr>
          <p:cNvPicPr>
            <a:picLocks noChangeAspect="1"/>
          </p:cNvPicPr>
          <p:nvPr/>
        </p:nvPicPr>
        <p:blipFill>
          <a:blip r:embed="rId6"/>
          <a:stretch>
            <a:fillRect/>
          </a:stretch>
        </p:blipFill>
        <p:spPr>
          <a:xfrm>
            <a:off x="0" y="4049889"/>
            <a:ext cx="9144000" cy="952776"/>
          </a:xfrm>
          <a:prstGeom prst="rect">
            <a:avLst/>
          </a:prstGeom>
        </p:spPr>
      </p:pic>
      <p:sp>
        <p:nvSpPr>
          <p:cNvPr id="3" name="Rectangle: Rounded Corners 2">
            <a:extLst>
              <a:ext uri="{FF2B5EF4-FFF2-40B4-BE49-F238E27FC236}">
                <a16:creationId xmlns:a16="http://schemas.microsoft.com/office/drawing/2014/main" id="{3930C493-D1AC-415E-97C8-29485C74E880}"/>
              </a:ext>
            </a:extLst>
          </p:cNvPr>
          <p:cNvSpPr/>
          <p:nvPr/>
        </p:nvSpPr>
        <p:spPr>
          <a:xfrm>
            <a:off x="253999" y="1546167"/>
            <a:ext cx="2115127" cy="648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3054B36-312D-4F8C-92F0-623811704E0B}"/>
              </a:ext>
            </a:extLst>
          </p:cNvPr>
          <p:cNvSpPr/>
          <p:nvPr/>
        </p:nvSpPr>
        <p:spPr>
          <a:xfrm>
            <a:off x="2443942" y="1546167"/>
            <a:ext cx="2099483" cy="648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1C1C580-2B4E-4A17-B9D1-B0EA04253334}"/>
              </a:ext>
            </a:extLst>
          </p:cNvPr>
          <p:cNvSpPr/>
          <p:nvPr/>
        </p:nvSpPr>
        <p:spPr>
          <a:xfrm>
            <a:off x="4618241" y="1546167"/>
            <a:ext cx="2103234" cy="648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7E20B34-51E7-4D3C-9B9F-DB1BC0B184FA}"/>
              </a:ext>
            </a:extLst>
          </p:cNvPr>
          <p:cNvSpPr/>
          <p:nvPr/>
        </p:nvSpPr>
        <p:spPr>
          <a:xfrm>
            <a:off x="6802641" y="1546167"/>
            <a:ext cx="2099483" cy="648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43B75F0-0922-46C3-8313-7C3E388D8403}"/>
              </a:ext>
            </a:extLst>
          </p:cNvPr>
          <p:cNvSpPr/>
          <p:nvPr/>
        </p:nvSpPr>
        <p:spPr>
          <a:xfrm>
            <a:off x="256772" y="4366952"/>
            <a:ext cx="2115127" cy="648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1CDC2ED-E9BB-491D-805A-3F872DEEA98F}"/>
              </a:ext>
            </a:extLst>
          </p:cNvPr>
          <p:cNvSpPr/>
          <p:nvPr/>
        </p:nvSpPr>
        <p:spPr>
          <a:xfrm>
            <a:off x="2446715" y="4366952"/>
            <a:ext cx="2099483" cy="648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44A88EEB-C46B-41DA-9B1E-B641E5945C45}"/>
              </a:ext>
            </a:extLst>
          </p:cNvPr>
          <p:cNvSpPr/>
          <p:nvPr/>
        </p:nvSpPr>
        <p:spPr>
          <a:xfrm>
            <a:off x="4621014" y="4366952"/>
            <a:ext cx="2103234" cy="648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51743671-C404-4C76-ABEC-3A39A3945C46}"/>
              </a:ext>
            </a:extLst>
          </p:cNvPr>
          <p:cNvSpPr/>
          <p:nvPr/>
        </p:nvSpPr>
        <p:spPr>
          <a:xfrm>
            <a:off x="6805414" y="4366952"/>
            <a:ext cx="2099483" cy="648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14955D-B8FB-4170-B495-9F18CE1ADE2E}"/>
              </a:ext>
            </a:extLst>
          </p:cNvPr>
          <p:cNvSpPr txBox="1"/>
          <p:nvPr/>
        </p:nvSpPr>
        <p:spPr>
          <a:xfrm>
            <a:off x="3905593" y="4084834"/>
            <a:ext cx="1332807" cy="169277"/>
          </a:xfrm>
          <a:prstGeom prst="rect">
            <a:avLst/>
          </a:prstGeom>
          <a:solidFill>
            <a:srgbClr val="D1D3D4"/>
          </a:solidFill>
        </p:spPr>
        <p:txBody>
          <a:bodyPr wrap="square" tIns="0" bIns="0" rtlCol="0">
            <a:spAutoFit/>
          </a:bodyPr>
          <a:lstStyle/>
          <a:p>
            <a:r>
              <a:rPr lang="en-US" sz="1100" b="1" dirty="0">
                <a:latin typeface="Arial" panose="020B0604020202020204" pitchFamily="34" charset="0"/>
                <a:cs typeface="Arial" panose="020B0604020202020204" pitchFamily="34" charset="0"/>
              </a:rPr>
              <a:t>Priority Strategy</a:t>
            </a:r>
          </a:p>
        </p:txBody>
      </p:sp>
    </p:spTree>
    <p:extLst>
      <p:ext uri="{BB962C8B-B14F-4D97-AF65-F5344CB8AC3E}">
        <p14:creationId xmlns:p14="http://schemas.microsoft.com/office/powerpoint/2010/main" val="28479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27" grpId="0" animBg="1"/>
      <p:bldP spid="28" grpId="0" animBg="1"/>
      <p:bldP spid="29" grpId="0" animBg="1"/>
      <p:bldP spid="30"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AACC63-DFCF-45F1-9958-DEFCFA444C42}"/>
              </a:ext>
            </a:extLst>
          </p:cNvPr>
          <p:cNvPicPr>
            <a:picLocks noChangeAspect="1"/>
          </p:cNvPicPr>
          <p:nvPr/>
        </p:nvPicPr>
        <p:blipFill>
          <a:blip r:embed="rId3"/>
          <a:stretch>
            <a:fillRect/>
          </a:stretch>
        </p:blipFill>
        <p:spPr>
          <a:xfrm>
            <a:off x="548189" y="381381"/>
            <a:ext cx="8047619" cy="6095238"/>
          </a:xfrm>
          <a:prstGeom prst="rect">
            <a:avLst/>
          </a:prstGeom>
        </p:spPr>
      </p:pic>
      <p:pic>
        <p:nvPicPr>
          <p:cNvPr id="2" name="Picture 1">
            <a:extLst>
              <a:ext uri="{FF2B5EF4-FFF2-40B4-BE49-F238E27FC236}">
                <a16:creationId xmlns:a16="http://schemas.microsoft.com/office/drawing/2014/main" id="{24009EB2-BC6B-4D5D-A30D-2648C9A486CD}"/>
              </a:ext>
            </a:extLst>
          </p:cNvPr>
          <p:cNvPicPr>
            <a:picLocks noChangeAspect="1"/>
          </p:cNvPicPr>
          <p:nvPr/>
        </p:nvPicPr>
        <p:blipFill>
          <a:blip r:embed="rId4"/>
          <a:stretch>
            <a:fillRect/>
          </a:stretch>
        </p:blipFill>
        <p:spPr>
          <a:xfrm>
            <a:off x="548190" y="381381"/>
            <a:ext cx="8047619" cy="6095238"/>
          </a:xfrm>
          <a:prstGeom prst="rect">
            <a:avLst/>
          </a:prstGeom>
        </p:spPr>
      </p:pic>
      <p:sp>
        <p:nvSpPr>
          <p:cNvPr id="7" name="Right Brace 6">
            <a:extLst>
              <a:ext uri="{FF2B5EF4-FFF2-40B4-BE49-F238E27FC236}">
                <a16:creationId xmlns:a16="http://schemas.microsoft.com/office/drawing/2014/main" id="{E61026BC-1C3D-4985-B5D0-7A90C281B40E}"/>
              </a:ext>
            </a:extLst>
          </p:cNvPr>
          <p:cNvSpPr/>
          <p:nvPr/>
        </p:nvSpPr>
        <p:spPr>
          <a:xfrm>
            <a:off x="6781800" y="238126"/>
            <a:ext cx="409575" cy="311467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7756FE2B-65B1-42BD-B924-4B907B7830E4}"/>
              </a:ext>
            </a:extLst>
          </p:cNvPr>
          <p:cNvSpPr/>
          <p:nvPr/>
        </p:nvSpPr>
        <p:spPr>
          <a:xfrm>
            <a:off x="6772275" y="3467480"/>
            <a:ext cx="409575" cy="297142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FC7B5DA-7928-4CCD-9D59-45BFCCA81BE4}"/>
              </a:ext>
            </a:extLst>
          </p:cNvPr>
          <p:cNvSpPr txBox="1"/>
          <p:nvPr/>
        </p:nvSpPr>
        <p:spPr>
          <a:xfrm>
            <a:off x="7277100" y="1503075"/>
            <a:ext cx="1866900" cy="584775"/>
          </a:xfrm>
          <a:prstGeom prst="rect">
            <a:avLst/>
          </a:prstGeom>
          <a:noFill/>
        </p:spPr>
        <p:txBody>
          <a:bodyPr wrap="square" rtlCol="0">
            <a:spAutoFit/>
          </a:bodyPr>
          <a:lstStyle/>
          <a:p>
            <a:r>
              <a:rPr lang="en-US" sz="3200" b="1" dirty="0"/>
              <a:t>Defining</a:t>
            </a:r>
          </a:p>
        </p:txBody>
      </p:sp>
      <p:sp>
        <p:nvSpPr>
          <p:cNvPr id="15" name="TextBox 14">
            <a:extLst>
              <a:ext uri="{FF2B5EF4-FFF2-40B4-BE49-F238E27FC236}">
                <a16:creationId xmlns:a16="http://schemas.microsoft.com/office/drawing/2014/main" id="{68DB6064-9C73-412E-9643-58F85049B33A}"/>
              </a:ext>
            </a:extLst>
          </p:cNvPr>
          <p:cNvSpPr txBox="1"/>
          <p:nvPr/>
        </p:nvSpPr>
        <p:spPr>
          <a:xfrm>
            <a:off x="7267575" y="4660802"/>
            <a:ext cx="1866900" cy="584775"/>
          </a:xfrm>
          <a:prstGeom prst="rect">
            <a:avLst/>
          </a:prstGeom>
          <a:noFill/>
        </p:spPr>
        <p:txBody>
          <a:bodyPr wrap="square" rtlCol="0">
            <a:spAutoFit/>
          </a:bodyPr>
          <a:lstStyle/>
          <a:p>
            <a:r>
              <a:rPr lang="en-US" sz="3200" b="1" dirty="0"/>
              <a:t>Executing</a:t>
            </a:r>
          </a:p>
        </p:txBody>
      </p:sp>
      <p:sp>
        <p:nvSpPr>
          <p:cNvPr id="9" name="Title 2"/>
          <p:cNvSpPr>
            <a:spLocks noGrp="1"/>
          </p:cNvSpPr>
          <p:nvPr>
            <p:ph type="title"/>
          </p:nvPr>
        </p:nvSpPr>
        <p:spPr>
          <a:xfrm>
            <a:off x="94649" y="78797"/>
            <a:ext cx="4982175" cy="578428"/>
          </a:xfrm>
        </p:spPr>
        <p:txBody>
          <a:bodyPr anchor="t">
            <a:normAutofit fontScale="90000"/>
          </a:bodyPr>
          <a:lstStyle/>
          <a:p>
            <a:r>
              <a:rPr lang="en-US" sz="3600" dirty="0">
                <a:solidFill>
                  <a:schemeClr val="tx1">
                    <a:lumMod val="85000"/>
                    <a:lumOff val="15000"/>
                  </a:schemeClr>
                </a:solidFill>
                <a:effectLst>
                  <a:outerShdw blurRad="38100" dist="38100" dir="2700000" algn="tl">
                    <a:srgbClr val="000000">
                      <a:alpha val="43137"/>
                    </a:srgbClr>
                  </a:outerShdw>
                </a:effectLst>
                <a:latin typeface="+mn-lt"/>
              </a:rPr>
              <a:t>Workgroup Approach</a:t>
            </a:r>
          </a:p>
        </p:txBody>
      </p:sp>
    </p:spTree>
    <p:extLst>
      <p:ext uri="{BB962C8B-B14F-4D97-AF65-F5344CB8AC3E}">
        <p14:creationId xmlns:p14="http://schemas.microsoft.com/office/powerpoint/2010/main" val="26204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8" grpId="0"/>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B1936E5-7750-4BA1-840A-91F493C558AB}"/>
              </a:ext>
            </a:extLst>
          </p:cNvPr>
          <p:cNvSpPr txBox="1">
            <a:spLocks/>
          </p:cNvSpPr>
          <p:nvPr/>
        </p:nvSpPr>
        <p:spPr>
          <a:xfrm>
            <a:off x="94649" y="78797"/>
            <a:ext cx="4982175" cy="578428"/>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a:solidFill>
                  <a:schemeClr val="tx1">
                    <a:lumMod val="85000"/>
                    <a:lumOff val="15000"/>
                  </a:schemeClr>
                </a:solidFill>
                <a:effectLst>
                  <a:outerShdw blurRad="38100" dist="38100" dir="2700000" algn="tl">
                    <a:srgbClr val="000000">
                      <a:alpha val="43137"/>
                    </a:srgbClr>
                  </a:outerShdw>
                </a:effectLst>
                <a:latin typeface="+mn-lt"/>
              </a:rPr>
              <a:t>Workgroup Approach</a:t>
            </a:r>
            <a:endParaRPr lang="en-US" sz="3600" dirty="0">
              <a:solidFill>
                <a:schemeClr val="tx1">
                  <a:lumMod val="85000"/>
                  <a:lumOff val="15000"/>
                </a:schemeClr>
              </a:solidFill>
              <a:effectLst>
                <a:outerShdw blurRad="38100" dist="38100" dir="2700000" algn="tl">
                  <a:srgbClr val="000000">
                    <a:alpha val="43137"/>
                  </a:srgbClr>
                </a:outerShdw>
              </a:effectLst>
              <a:latin typeface="+mn-lt"/>
            </a:endParaRPr>
          </a:p>
        </p:txBody>
      </p:sp>
      <p:pic>
        <p:nvPicPr>
          <p:cNvPr id="13" name="Picture 12">
            <a:extLst>
              <a:ext uri="{FF2B5EF4-FFF2-40B4-BE49-F238E27FC236}">
                <a16:creationId xmlns:a16="http://schemas.microsoft.com/office/drawing/2014/main" id="{EBF0EED1-0CEF-46E9-A04B-E0E7ACF9810D}"/>
              </a:ext>
            </a:extLst>
          </p:cNvPr>
          <p:cNvPicPr>
            <a:picLocks noChangeAspect="1"/>
          </p:cNvPicPr>
          <p:nvPr/>
        </p:nvPicPr>
        <p:blipFill>
          <a:blip r:embed="rId3"/>
          <a:stretch>
            <a:fillRect/>
          </a:stretch>
        </p:blipFill>
        <p:spPr>
          <a:xfrm>
            <a:off x="243233" y="986184"/>
            <a:ext cx="5533333" cy="5552381"/>
          </a:xfrm>
          <a:prstGeom prst="rect">
            <a:avLst/>
          </a:prstGeom>
          <a:ln>
            <a:noFill/>
          </a:ln>
        </p:spPr>
      </p:pic>
      <p:pic>
        <p:nvPicPr>
          <p:cNvPr id="12" name="Picture 11">
            <a:extLst>
              <a:ext uri="{FF2B5EF4-FFF2-40B4-BE49-F238E27FC236}">
                <a16:creationId xmlns:a16="http://schemas.microsoft.com/office/drawing/2014/main" id="{BA55BF74-1419-4888-9A25-F1D96A30129B}"/>
              </a:ext>
            </a:extLst>
          </p:cNvPr>
          <p:cNvPicPr>
            <a:picLocks noChangeAspect="1"/>
          </p:cNvPicPr>
          <p:nvPr/>
        </p:nvPicPr>
        <p:blipFill>
          <a:blip r:embed="rId4"/>
          <a:stretch>
            <a:fillRect/>
          </a:stretch>
        </p:blipFill>
        <p:spPr>
          <a:xfrm>
            <a:off x="243232" y="986184"/>
            <a:ext cx="5533333" cy="2028571"/>
          </a:xfrm>
          <a:prstGeom prst="rect">
            <a:avLst/>
          </a:prstGeom>
          <a:ln>
            <a:noFill/>
          </a:ln>
        </p:spPr>
      </p:pic>
      <p:pic>
        <p:nvPicPr>
          <p:cNvPr id="11" name="Picture 10">
            <a:extLst>
              <a:ext uri="{FF2B5EF4-FFF2-40B4-BE49-F238E27FC236}">
                <a16:creationId xmlns:a16="http://schemas.microsoft.com/office/drawing/2014/main" id="{66574DE5-1E24-444D-8B83-6D01FD8A68E7}"/>
              </a:ext>
            </a:extLst>
          </p:cNvPr>
          <p:cNvPicPr>
            <a:picLocks noChangeAspect="1"/>
          </p:cNvPicPr>
          <p:nvPr/>
        </p:nvPicPr>
        <p:blipFill>
          <a:blip r:embed="rId5"/>
          <a:stretch>
            <a:fillRect/>
          </a:stretch>
        </p:blipFill>
        <p:spPr>
          <a:xfrm>
            <a:off x="243232" y="986184"/>
            <a:ext cx="5533333" cy="723810"/>
          </a:xfrm>
          <a:prstGeom prst="rect">
            <a:avLst/>
          </a:prstGeom>
          <a:ln>
            <a:noFill/>
          </a:ln>
        </p:spPr>
      </p:pic>
      <p:sp>
        <p:nvSpPr>
          <p:cNvPr id="16" name="TextBox 15">
            <a:extLst>
              <a:ext uri="{FF2B5EF4-FFF2-40B4-BE49-F238E27FC236}">
                <a16:creationId xmlns:a16="http://schemas.microsoft.com/office/drawing/2014/main" id="{1428E9B0-1F0B-428D-BA4B-4E08AB054BA6}"/>
              </a:ext>
            </a:extLst>
          </p:cNvPr>
          <p:cNvSpPr txBox="1"/>
          <p:nvPr/>
        </p:nvSpPr>
        <p:spPr>
          <a:xfrm>
            <a:off x="6067425" y="2389607"/>
            <a:ext cx="2943225" cy="954107"/>
          </a:xfrm>
          <a:prstGeom prst="rect">
            <a:avLst/>
          </a:prstGeom>
          <a:noFill/>
        </p:spPr>
        <p:txBody>
          <a:bodyPr wrap="square" rtlCol="0">
            <a:spAutoFit/>
          </a:bodyPr>
          <a:lstStyle/>
          <a:p>
            <a:r>
              <a:rPr lang="en-US" sz="3200" b="1" dirty="0"/>
              <a:t>Nouns</a:t>
            </a:r>
          </a:p>
          <a:p>
            <a:r>
              <a:rPr lang="en-US" sz="2400" dirty="0"/>
              <a:t>Tangible Outcomes</a:t>
            </a:r>
          </a:p>
        </p:txBody>
      </p:sp>
      <p:sp>
        <p:nvSpPr>
          <p:cNvPr id="17" name="TextBox 16">
            <a:extLst>
              <a:ext uri="{FF2B5EF4-FFF2-40B4-BE49-F238E27FC236}">
                <a16:creationId xmlns:a16="http://schemas.microsoft.com/office/drawing/2014/main" id="{4BCB4554-7B13-43E6-95ED-186E30B235FA}"/>
              </a:ext>
            </a:extLst>
          </p:cNvPr>
          <p:cNvSpPr txBox="1"/>
          <p:nvPr/>
        </p:nvSpPr>
        <p:spPr>
          <a:xfrm>
            <a:off x="6067425" y="3532607"/>
            <a:ext cx="2943225" cy="1692771"/>
          </a:xfrm>
          <a:prstGeom prst="rect">
            <a:avLst/>
          </a:prstGeom>
          <a:noFill/>
        </p:spPr>
        <p:txBody>
          <a:bodyPr wrap="square" rtlCol="0">
            <a:spAutoFit/>
          </a:bodyPr>
          <a:lstStyle/>
          <a:p>
            <a:r>
              <a:rPr lang="en-US" sz="3200" b="1" dirty="0"/>
              <a:t>Verbs</a:t>
            </a:r>
          </a:p>
          <a:p>
            <a:r>
              <a:rPr lang="en-US" sz="2400" dirty="0"/>
              <a:t>Dates</a:t>
            </a:r>
          </a:p>
          <a:p>
            <a:r>
              <a:rPr lang="en-US" sz="2400" dirty="0"/>
              <a:t>Primary Owner</a:t>
            </a:r>
            <a:br>
              <a:rPr lang="en-US" sz="2400" dirty="0"/>
            </a:br>
            <a:r>
              <a:rPr lang="en-US" sz="2400" dirty="0"/>
              <a:t>“Shepherd”</a:t>
            </a:r>
          </a:p>
        </p:txBody>
      </p:sp>
      <p:cxnSp>
        <p:nvCxnSpPr>
          <p:cNvPr id="19" name="Straight Connector 18">
            <a:extLst>
              <a:ext uri="{FF2B5EF4-FFF2-40B4-BE49-F238E27FC236}">
                <a16:creationId xmlns:a16="http://schemas.microsoft.com/office/drawing/2014/main" id="{1F785ECF-3926-4F4F-B424-02E72953C0E6}"/>
              </a:ext>
            </a:extLst>
          </p:cNvPr>
          <p:cNvCxnSpPr/>
          <p:nvPr/>
        </p:nvCxnSpPr>
        <p:spPr>
          <a:xfrm>
            <a:off x="94649" y="3343714"/>
            <a:ext cx="8811226"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C3A07063-16B0-4106-ABFF-328600C18BF0}"/>
              </a:ext>
            </a:extLst>
          </p:cNvPr>
          <p:cNvCxnSpPr/>
          <p:nvPr/>
        </p:nvCxnSpPr>
        <p:spPr>
          <a:xfrm>
            <a:off x="94649" y="2029263"/>
            <a:ext cx="8811226"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509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1000"/>
                                        <p:tgtEl>
                                          <p:spTgt spid="12"/>
                                        </p:tgtEl>
                                      </p:cBhvr>
                                    </p:animEffect>
                                  </p:childTnLst>
                                </p:cTn>
                              </p:par>
                              <p:par>
                                <p:cTn id="15" presetID="22" presetClass="entr" presetSubtype="8"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1500"/>
                                        <p:tgtEl>
                                          <p:spTgt spid="13"/>
                                        </p:tgtEl>
                                      </p:cBhvr>
                                    </p:animEffec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50733" y="185998"/>
            <a:ext cx="8544374" cy="560787"/>
          </a:xfrm>
        </p:spPr>
        <p:txBody>
          <a:bodyPr anchor="t"/>
          <a:lstStyle/>
          <a:p>
            <a:pPr algn="l"/>
            <a:r>
              <a:rPr lang="en-US" sz="2800" b="0" dirty="0">
                <a:latin typeface="Calibri" panose="020F0502020204030204" pitchFamily="34" charset="0"/>
                <a:cs typeface="Calibri" panose="020F0502020204030204" pitchFamily="34" charset="0"/>
              </a:rPr>
              <a:t>Workgroup Template…</a:t>
            </a:r>
          </a:p>
        </p:txBody>
      </p:sp>
      <p:pic>
        <p:nvPicPr>
          <p:cNvPr id="18" name="Picture 17"/>
          <p:cNvPicPr>
            <a:picLocks noChangeAspect="1"/>
          </p:cNvPicPr>
          <p:nvPr/>
        </p:nvPicPr>
        <p:blipFill>
          <a:blip r:embed="rId3"/>
          <a:stretch>
            <a:fillRect/>
          </a:stretch>
        </p:blipFill>
        <p:spPr>
          <a:xfrm rot="21011048">
            <a:off x="1799969" y="1103975"/>
            <a:ext cx="4079261" cy="527750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rot="401944">
            <a:off x="3910599" y="552160"/>
            <a:ext cx="4462966" cy="5773917"/>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555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B1936E5-7750-4BA1-840A-91F493C558AB}"/>
              </a:ext>
            </a:extLst>
          </p:cNvPr>
          <p:cNvSpPr txBox="1">
            <a:spLocks/>
          </p:cNvSpPr>
          <p:nvPr/>
        </p:nvSpPr>
        <p:spPr>
          <a:xfrm>
            <a:off x="94649" y="78796"/>
            <a:ext cx="8949763" cy="1215849"/>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solidFill>
                  <a:schemeClr val="tx1">
                    <a:lumMod val="85000"/>
                    <a:lumOff val="15000"/>
                  </a:schemeClr>
                </a:solidFill>
                <a:effectLst>
                  <a:outerShdw blurRad="38100" dist="38100" dir="2700000" algn="tl">
                    <a:srgbClr val="000000">
                      <a:alpha val="43137"/>
                    </a:srgbClr>
                  </a:outerShdw>
                </a:effectLst>
                <a:latin typeface="+mn-lt"/>
              </a:rPr>
              <a:t>Use this Conversation about an Action Plan as a Vehicle to </a:t>
            </a:r>
            <a:r>
              <a:rPr lang="en-US" sz="3600" u="sng" dirty="0">
                <a:solidFill>
                  <a:schemeClr val="tx1">
                    <a:lumMod val="85000"/>
                    <a:lumOff val="15000"/>
                  </a:schemeClr>
                </a:solidFill>
                <a:effectLst>
                  <a:outerShdw blurRad="38100" dist="38100" dir="2700000" algn="tl">
                    <a:srgbClr val="000000">
                      <a:alpha val="43137"/>
                    </a:srgbClr>
                  </a:outerShdw>
                </a:effectLst>
                <a:latin typeface="+mn-lt"/>
              </a:rPr>
              <a:t>Identify &amp; Cultivate Alignment</a:t>
            </a:r>
            <a:r>
              <a:rPr lang="en-US" sz="3600" dirty="0">
                <a:solidFill>
                  <a:schemeClr val="tx1">
                    <a:lumMod val="85000"/>
                    <a:lumOff val="15000"/>
                  </a:schemeClr>
                </a:solidFill>
                <a:effectLst>
                  <a:outerShdw blurRad="38100" dist="38100" dir="2700000" algn="tl">
                    <a:srgbClr val="000000">
                      <a:alpha val="43137"/>
                    </a:srgbClr>
                  </a:outerShdw>
                </a:effectLst>
                <a:latin typeface="+mn-lt"/>
              </a:rPr>
              <a:t>.</a:t>
            </a:r>
          </a:p>
        </p:txBody>
      </p:sp>
      <p:pic>
        <p:nvPicPr>
          <p:cNvPr id="4" name="Picture 3">
            <a:extLst>
              <a:ext uri="{FF2B5EF4-FFF2-40B4-BE49-F238E27FC236}">
                <a16:creationId xmlns:a16="http://schemas.microsoft.com/office/drawing/2014/main" id="{79BA6037-5CFE-40D7-A8EF-15FA76D5E962}"/>
              </a:ext>
            </a:extLst>
          </p:cNvPr>
          <p:cNvPicPr>
            <a:picLocks noChangeAspect="1"/>
          </p:cNvPicPr>
          <p:nvPr/>
        </p:nvPicPr>
        <p:blipFill>
          <a:blip r:embed="rId3"/>
          <a:stretch>
            <a:fillRect/>
          </a:stretch>
        </p:blipFill>
        <p:spPr>
          <a:xfrm>
            <a:off x="510689" y="2309113"/>
            <a:ext cx="2773433" cy="2782980"/>
          </a:xfrm>
          <a:prstGeom prst="rect">
            <a:avLst/>
          </a:prstGeom>
        </p:spPr>
      </p:pic>
      <p:pic>
        <p:nvPicPr>
          <p:cNvPr id="5" name="Picture 4">
            <a:extLst>
              <a:ext uri="{FF2B5EF4-FFF2-40B4-BE49-F238E27FC236}">
                <a16:creationId xmlns:a16="http://schemas.microsoft.com/office/drawing/2014/main" id="{F50D03F4-621F-430F-A60A-74D8F3A648F5}"/>
              </a:ext>
            </a:extLst>
          </p:cNvPr>
          <p:cNvPicPr>
            <a:picLocks noChangeAspect="1"/>
          </p:cNvPicPr>
          <p:nvPr/>
        </p:nvPicPr>
        <p:blipFill>
          <a:blip r:embed="rId4"/>
          <a:stretch>
            <a:fillRect/>
          </a:stretch>
        </p:blipFill>
        <p:spPr>
          <a:xfrm rot="260551">
            <a:off x="5357301" y="1638676"/>
            <a:ext cx="3181955" cy="412385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Arrow: Right 5">
            <a:extLst>
              <a:ext uri="{FF2B5EF4-FFF2-40B4-BE49-F238E27FC236}">
                <a16:creationId xmlns:a16="http://schemas.microsoft.com/office/drawing/2014/main" id="{B78CE84A-0F50-4CA1-92AF-8CF14003C773}"/>
              </a:ext>
            </a:extLst>
          </p:cNvPr>
          <p:cNvSpPr/>
          <p:nvPr/>
        </p:nvSpPr>
        <p:spPr>
          <a:xfrm>
            <a:off x="3576118" y="3087231"/>
            <a:ext cx="1502875" cy="857815"/>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34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56C6191-4BAD-49FA-BD17-97A74E55FC4A}"/>
              </a:ext>
            </a:extLst>
          </p:cNvPr>
          <p:cNvGraphicFramePr>
            <a:graphicFrameLocks noGrp="1"/>
          </p:cNvGraphicFramePr>
          <p:nvPr>
            <p:extLst>
              <p:ext uri="{D42A27DB-BD31-4B8C-83A1-F6EECF244321}">
                <p14:modId xmlns:p14="http://schemas.microsoft.com/office/powerpoint/2010/main" val="2497144470"/>
              </p:ext>
            </p:extLst>
          </p:nvPr>
        </p:nvGraphicFramePr>
        <p:xfrm>
          <a:off x="128587" y="591358"/>
          <a:ext cx="8886828" cy="4800527"/>
        </p:xfrm>
        <a:graphic>
          <a:graphicData uri="http://schemas.openxmlformats.org/drawingml/2006/table">
            <a:tbl>
              <a:tblPr firstRow="1" bandRow="1"/>
              <a:tblGrid>
                <a:gridCol w="2221707">
                  <a:extLst>
                    <a:ext uri="{9D8B030D-6E8A-4147-A177-3AD203B41FA5}">
                      <a16:colId xmlns:a16="http://schemas.microsoft.com/office/drawing/2014/main" val="3738522388"/>
                    </a:ext>
                  </a:extLst>
                </a:gridCol>
                <a:gridCol w="2221707">
                  <a:extLst>
                    <a:ext uri="{9D8B030D-6E8A-4147-A177-3AD203B41FA5}">
                      <a16:colId xmlns:a16="http://schemas.microsoft.com/office/drawing/2014/main" val="3564430467"/>
                    </a:ext>
                  </a:extLst>
                </a:gridCol>
                <a:gridCol w="2221707">
                  <a:extLst>
                    <a:ext uri="{9D8B030D-6E8A-4147-A177-3AD203B41FA5}">
                      <a16:colId xmlns:a16="http://schemas.microsoft.com/office/drawing/2014/main" val="2273315418"/>
                    </a:ext>
                  </a:extLst>
                </a:gridCol>
                <a:gridCol w="2221707">
                  <a:extLst>
                    <a:ext uri="{9D8B030D-6E8A-4147-A177-3AD203B41FA5}">
                      <a16:colId xmlns:a16="http://schemas.microsoft.com/office/drawing/2014/main" val="3834755436"/>
                    </a:ext>
                  </a:extLst>
                </a:gridCol>
              </a:tblGrid>
              <a:tr h="1304926">
                <a:tc>
                  <a:txBody>
                    <a:bodyPr/>
                    <a:lstStyle/>
                    <a:p>
                      <a:pPr algn="ct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IMPROVE DATA COLLECTION</a:t>
                      </a:r>
                    </a:p>
                  </a:txBody>
                  <a:tcPr>
                    <a:solidFill>
                      <a:srgbClr val="F4B96B"/>
                    </a:solidFill>
                  </a:tcPr>
                </a:tc>
                <a:tc>
                  <a:txBody>
                    <a:bodyPr/>
                    <a:lstStyle/>
                    <a:p>
                      <a:pPr marL="0" algn="ctr" defTabSz="457200" rtl="0" eaLnBrk="1" latinLnBrk="0" hangingPunct="1"/>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PRIORITY POPULATIONS</a:t>
                      </a:r>
                    </a:p>
                    <a:p>
                      <a:endParaRPr lang="en-US" sz="1400" dirty="0">
                        <a:latin typeface="Calibri" panose="020F0502020204030204" pitchFamily="34" charset="0"/>
                        <a:cs typeface="Calibri" panose="020F0502020204030204" pitchFamily="34" charset="0"/>
                      </a:endParaRPr>
                    </a:p>
                  </a:txBody>
                  <a:tcPr>
                    <a:solidFill>
                      <a:srgbClr val="BACA78"/>
                    </a:solidFill>
                  </a:tcPr>
                </a:tc>
                <a:tc>
                  <a:txBody>
                    <a:bodyPr/>
                    <a:lstStyle/>
                    <a:p>
                      <a:pPr marL="0" algn="ctr" defTabSz="457200" rtl="0" eaLnBrk="1" latinLnBrk="0" hangingPunct="1"/>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CONTINUUM </a:t>
                      </a:r>
                      <a:b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OF CARE</a:t>
                      </a:r>
                    </a:p>
                    <a:p>
                      <a:endParaRPr lang="en-US" sz="1400" dirty="0">
                        <a:latin typeface="Calibri" panose="020F0502020204030204" pitchFamily="34" charset="0"/>
                        <a:cs typeface="Calibri" panose="020F0502020204030204" pitchFamily="34" charset="0"/>
                      </a:endParaRPr>
                    </a:p>
                  </a:txBody>
                  <a:tcPr>
                    <a:solidFill>
                      <a:srgbClr val="71B9AC"/>
                    </a:solidFill>
                  </a:tcPr>
                </a:tc>
                <a:tc>
                  <a:txBody>
                    <a:bodyPr/>
                    <a:lstStyle/>
                    <a:p>
                      <a:pPr marL="0" algn="ctr" defTabSz="457200" rtl="0" eaLnBrk="1" latinLnBrk="0" hangingPunct="1"/>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PREVENTION &amp; MANAGEMENT</a:t>
                      </a:r>
                    </a:p>
                    <a:p>
                      <a:endParaRPr lang="en-US" sz="1400" dirty="0">
                        <a:latin typeface="Calibri" panose="020F0502020204030204" pitchFamily="34" charset="0"/>
                        <a:cs typeface="Calibri" panose="020F0502020204030204" pitchFamily="34" charset="0"/>
                      </a:endParaRPr>
                    </a:p>
                  </a:txBody>
                  <a:tcPr>
                    <a:solidFill>
                      <a:srgbClr val="6F9CC0"/>
                    </a:solidFill>
                  </a:tcPr>
                </a:tc>
                <a:extLst>
                  <a:ext uri="{0D108BD9-81ED-4DB2-BD59-A6C34878D82A}">
                    <a16:rowId xmlns:a16="http://schemas.microsoft.com/office/drawing/2014/main" val="2953918125"/>
                  </a:ext>
                </a:extLst>
              </a:tr>
              <a:tr h="1815425">
                <a:tc>
                  <a:txBody>
                    <a:bodyPr/>
                    <a:lstStyle/>
                    <a:p>
                      <a:pPr marL="0" indent="0" algn="l" defTabSz="457200" rtl="0" eaLnBrk="1" latinLnBrk="0" hangingPunct="1">
                        <a:buFont typeface="Arial" panose="020B0604020202020204" pitchFamily="34" charset="0"/>
                        <a:buNone/>
                      </a:pPr>
                      <a:r>
                        <a:rPr lang="en-US" sz="2000" b="1" kern="1200" dirty="0">
                          <a:solidFill>
                            <a:schemeClr val="tx1"/>
                          </a:solidFill>
                          <a:effectLst/>
                          <a:latin typeface="Calibri" panose="020F0502020204030204" pitchFamily="34" charset="0"/>
                          <a:ea typeface="+mn-ea"/>
                          <a:cs typeface="Calibri" panose="020F0502020204030204" pitchFamily="34" charset="0"/>
                        </a:rPr>
                        <a:t>Ashley Miller </a:t>
                      </a:r>
                    </a:p>
                    <a:p>
                      <a:pPr marL="0" indent="0" algn="l" defTabSz="457200" rtl="0" eaLnBrk="1" latinLnBrk="0" hangingPunct="1">
                        <a:buFont typeface="Arial" panose="020B0604020202020204" pitchFamily="34" charset="0"/>
                        <a:buNone/>
                      </a:pPr>
                      <a:r>
                        <a:rPr lang="en-US" sz="2000" kern="1200" dirty="0">
                          <a:solidFill>
                            <a:schemeClr val="tx1"/>
                          </a:solidFill>
                          <a:effectLst/>
                          <a:latin typeface="Calibri" panose="020F0502020204030204" pitchFamily="34" charset="0"/>
                          <a:ea typeface="+mn-ea"/>
                          <a:cs typeface="Calibri" panose="020F0502020204030204" pitchFamily="34" charset="0"/>
                        </a:rPr>
                        <a:t>Stan Kogan</a:t>
                      </a:r>
                    </a:p>
                    <a:p>
                      <a:pPr marL="0" lvl="0" indent="0" algn="l">
                        <a:buFont typeface="Arial" panose="020B0604020202020204" pitchFamily="34" charset="0"/>
                        <a:buNone/>
                      </a:pPr>
                      <a:r>
                        <a:rPr lang="en-US" sz="2000" kern="1200" dirty="0">
                          <a:solidFill>
                            <a:schemeClr val="tx1"/>
                          </a:solidFill>
                          <a:effectLst/>
                          <a:latin typeface="Calibri" panose="020F0502020204030204" pitchFamily="34" charset="0"/>
                          <a:ea typeface="+mn-ea"/>
                          <a:cs typeface="Calibri" panose="020F0502020204030204" pitchFamily="34" charset="0"/>
                        </a:rPr>
                        <a:t>Whitney Garney</a:t>
                      </a:r>
                    </a:p>
                    <a:p>
                      <a:pPr marL="0" lvl="0" indent="0" algn="l">
                        <a:buFont typeface="Arial" panose="020B0604020202020204" pitchFamily="34" charset="0"/>
                        <a:buNone/>
                      </a:pPr>
                      <a:r>
                        <a:rPr lang="en-US" sz="2000" kern="1200" dirty="0">
                          <a:solidFill>
                            <a:schemeClr val="tx1"/>
                          </a:solidFill>
                          <a:effectLst/>
                          <a:latin typeface="Calibri" panose="020F0502020204030204" pitchFamily="34" charset="0"/>
                          <a:ea typeface="+mn-ea"/>
                          <a:cs typeface="Calibri" panose="020F0502020204030204" pitchFamily="34" charset="0"/>
                        </a:rPr>
                        <a:t>Robin Rinker</a:t>
                      </a:r>
                    </a:p>
                    <a:p>
                      <a:pPr marL="0" lvl="0" indent="0" algn="l">
                        <a:buFont typeface="Arial" panose="020B0604020202020204" pitchFamily="34" charset="0"/>
                        <a:buNone/>
                      </a:pPr>
                      <a:r>
                        <a:rPr lang="en-US" sz="2000" kern="1200" dirty="0">
                          <a:solidFill>
                            <a:schemeClr val="tx1"/>
                          </a:solidFill>
                          <a:effectLst/>
                          <a:latin typeface="Calibri" panose="020F0502020204030204" pitchFamily="34" charset="0"/>
                          <a:ea typeface="+mn-ea"/>
                          <a:cs typeface="Calibri" panose="020F0502020204030204" pitchFamily="34" charset="0"/>
                        </a:rPr>
                        <a:t>Mallory </a:t>
                      </a:r>
                      <a:r>
                        <a:rPr lang="en-US" sz="2000" kern="1200" dirty="0" err="1">
                          <a:solidFill>
                            <a:schemeClr val="tx1"/>
                          </a:solidFill>
                          <a:effectLst/>
                          <a:latin typeface="Calibri" panose="020F0502020204030204" pitchFamily="34" charset="0"/>
                          <a:ea typeface="+mn-ea"/>
                          <a:cs typeface="Calibri" panose="020F0502020204030204" pitchFamily="34" charset="0"/>
                        </a:rPr>
                        <a:t>Stasko</a:t>
                      </a:r>
                      <a:endParaRPr lang="en-US" sz="2000" kern="1200" dirty="0">
                        <a:solidFill>
                          <a:schemeClr val="tx1"/>
                        </a:solidFill>
                        <a:effectLst/>
                        <a:latin typeface="Calibri" panose="020F0502020204030204" pitchFamily="34" charset="0"/>
                        <a:ea typeface="+mn-ea"/>
                        <a:cs typeface="Calibri" panose="020F0502020204030204" pitchFamily="34" charset="0"/>
                      </a:endParaRPr>
                    </a:p>
                  </a:txBody>
                  <a:tcPr>
                    <a:solidFill>
                      <a:srgbClr val="F4B96B">
                        <a:alpha val="50000"/>
                      </a:srgbClr>
                    </a:solidFill>
                  </a:tcPr>
                </a:tc>
                <a:tc>
                  <a:txBody>
                    <a:bodyPr/>
                    <a:lstStyle/>
                    <a:p>
                      <a:r>
                        <a:rPr lang="en-US" sz="2000" b="1" kern="1200" dirty="0">
                          <a:solidFill>
                            <a:schemeClr val="tx1"/>
                          </a:solidFill>
                          <a:effectLst/>
                          <a:latin typeface="Calibri" panose="020F0502020204030204" pitchFamily="34" charset="0"/>
                          <a:ea typeface="+mn-ea"/>
                          <a:cs typeface="Calibri" panose="020F0502020204030204" pitchFamily="34" charset="0"/>
                        </a:rPr>
                        <a:t>Kiley Hump</a:t>
                      </a:r>
                    </a:p>
                    <a:p>
                      <a:pPr lvl="0"/>
                      <a:r>
                        <a:rPr lang="en-US" sz="2000" kern="1200" dirty="0">
                          <a:solidFill>
                            <a:schemeClr val="tx1"/>
                          </a:solidFill>
                          <a:effectLst/>
                          <a:latin typeface="Calibri" panose="020F0502020204030204" pitchFamily="34" charset="0"/>
                          <a:ea typeface="+mn-ea"/>
                          <a:cs typeface="Calibri" panose="020F0502020204030204" pitchFamily="34" charset="0"/>
                        </a:rPr>
                        <a:t>Julia Schneider April Wallace </a:t>
                      </a:r>
                    </a:p>
                    <a:p>
                      <a:pPr lvl="0"/>
                      <a:r>
                        <a:rPr lang="en-US" sz="2000" kern="1200" dirty="0">
                          <a:solidFill>
                            <a:schemeClr val="tx1"/>
                          </a:solidFill>
                          <a:effectLst/>
                          <a:latin typeface="Calibri" panose="020F0502020204030204" pitchFamily="34" charset="0"/>
                          <a:ea typeface="+mn-ea"/>
                          <a:cs typeface="Calibri" panose="020F0502020204030204" pitchFamily="34" charset="0"/>
                        </a:rPr>
                        <a:t>Linda </a:t>
                      </a:r>
                      <a:r>
                        <a:rPr lang="en-US" sz="2000" kern="1200" dirty="0" err="1">
                          <a:solidFill>
                            <a:schemeClr val="tx1"/>
                          </a:solidFill>
                          <a:effectLst/>
                          <a:latin typeface="Calibri" panose="020F0502020204030204" pitchFamily="34" charset="0"/>
                          <a:ea typeface="+mn-ea"/>
                          <a:cs typeface="Calibri" panose="020F0502020204030204" pitchFamily="34" charset="0"/>
                        </a:rPr>
                        <a:t>Stopp</a:t>
                      </a:r>
                      <a:endParaRPr lang="en-US" sz="1600" dirty="0">
                        <a:latin typeface="Calibri" panose="020F0502020204030204" pitchFamily="34" charset="0"/>
                        <a:cs typeface="Calibri" panose="020F0502020204030204" pitchFamily="34" charset="0"/>
                      </a:endParaRPr>
                    </a:p>
                  </a:txBody>
                  <a:tcPr>
                    <a:solidFill>
                      <a:srgbClr val="BACA78">
                        <a:alpha val="50000"/>
                      </a:srgbClr>
                    </a:solidFill>
                  </a:tcPr>
                </a:tc>
                <a:tc>
                  <a:txBody>
                    <a:bodyPr/>
                    <a:lstStyle/>
                    <a:p>
                      <a:r>
                        <a:rPr lang="en-US" sz="2000" b="1" kern="1200" dirty="0">
                          <a:solidFill>
                            <a:schemeClr val="tx1"/>
                          </a:solidFill>
                          <a:effectLst/>
                          <a:latin typeface="Calibri" panose="020F0502020204030204" pitchFamily="34" charset="0"/>
                          <a:ea typeface="+mn-ea"/>
                          <a:cs typeface="Calibri" panose="020F0502020204030204" pitchFamily="34" charset="0"/>
                        </a:rPr>
                        <a:t>Megan Myers</a:t>
                      </a:r>
                    </a:p>
                    <a:p>
                      <a:r>
                        <a:rPr lang="en-US" sz="2000" kern="1200" dirty="0">
                          <a:solidFill>
                            <a:schemeClr val="tx1"/>
                          </a:solidFill>
                          <a:effectLst/>
                          <a:latin typeface="Calibri" panose="020F0502020204030204" pitchFamily="34" charset="0"/>
                          <a:ea typeface="+mn-ea"/>
                          <a:cs typeface="Calibri" panose="020F0502020204030204" pitchFamily="34" charset="0"/>
                        </a:rPr>
                        <a:t>Julie Harvill</a:t>
                      </a:r>
                    </a:p>
                    <a:p>
                      <a:r>
                        <a:rPr lang="en-US" sz="2000" kern="1200" dirty="0">
                          <a:solidFill>
                            <a:schemeClr val="tx1"/>
                          </a:solidFill>
                          <a:effectLst/>
                          <a:latin typeface="Calibri" panose="020F0502020204030204" pitchFamily="34" charset="0"/>
                          <a:ea typeface="+mn-ea"/>
                          <a:cs typeface="Calibri" panose="020F0502020204030204" pitchFamily="34" charset="0"/>
                        </a:rPr>
                        <a:t>Mary Jo Garofoli</a:t>
                      </a:r>
                      <a:endParaRPr lang="en-US" sz="1600" dirty="0">
                        <a:latin typeface="Calibri" panose="020F0502020204030204" pitchFamily="34" charset="0"/>
                        <a:cs typeface="Calibri" panose="020F0502020204030204" pitchFamily="34" charset="0"/>
                      </a:endParaRPr>
                    </a:p>
                  </a:txBody>
                  <a:tcPr>
                    <a:solidFill>
                      <a:srgbClr val="71B9AC">
                        <a:alpha val="50000"/>
                      </a:srgbClr>
                    </a:solidFill>
                  </a:tcPr>
                </a:tc>
                <a:tc>
                  <a:txBody>
                    <a:bodyPr/>
                    <a:lstStyle/>
                    <a:p>
                      <a:r>
                        <a:rPr lang="en-US" sz="2000" b="1" kern="1200" dirty="0">
                          <a:solidFill>
                            <a:schemeClr val="tx1"/>
                          </a:solidFill>
                          <a:effectLst/>
                          <a:latin typeface="Calibri" panose="020F0502020204030204" pitchFamily="34" charset="0"/>
                          <a:ea typeface="+mn-ea"/>
                          <a:cs typeface="Calibri" panose="020F0502020204030204" pitchFamily="34" charset="0"/>
                        </a:rPr>
                        <a:t>Katie Hill</a:t>
                      </a:r>
                    </a:p>
                    <a:p>
                      <a:r>
                        <a:rPr lang="en-US" sz="2000" kern="1200" dirty="0">
                          <a:solidFill>
                            <a:schemeClr val="tx1"/>
                          </a:solidFill>
                          <a:effectLst/>
                          <a:latin typeface="Calibri" panose="020F0502020204030204" pitchFamily="34" charset="0"/>
                          <a:ea typeface="+mn-ea"/>
                          <a:cs typeface="Calibri" panose="020F0502020204030204" pitchFamily="34" charset="0"/>
                        </a:rPr>
                        <a:t>Miriam </a:t>
                      </a:r>
                      <a:r>
                        <a:rPr lang="en-US" sz="2000" kern="1200" dirty="0" err="1">
                          <a:solidFill>
                            <a:schemeClr val="tx1"/>
                          </a:solidFill>
                          <a:effectLst/>
                          <a:latin typeface="Calibri" panose="020F0502020204030204" pitchFamily="34" charset="0"/>
                          <a:ea typeface="+mn-ea"/>
                          <a:cs typeface="Calibri" panose="020F0502020204030204" pitchFamily="34" charset="0"/>
                        </a:rPr>
                        <a:t>Patanian</a:t>
                      </a:r>
                      <a:r>
                        <a:rPr lang="en-US" sz="2000" kern="1200" dirty="0">
                          <a:solidFill>
                            <a:schemeClr val="tx1"/>
                          </a:solidFill>
                          <a:effectLst/>
                          <a:latin typeface="Calibri" panose="020F0502020204030204" pitchFamily="34" charset="0"/>
                          <a:ea typeface="+mn-ea"/>
                          <a:cs typeface="Calibri" panose="020F0502020204030204" pitchFamily="34" charset="0"/>
                        </a:rPr>
                        <a:t> John Clymer </a:t>
                      </a:r>
                    </a:p>
                    <a:p>
                      <a:r>
                        <a:rPr lang="en-US" sz="2000" kern="1200" dirty="0">
                          <a:solidFill>
                            <a:schemeClr val="tx1"/>
                          </a:solidFill>
                          <a:effectLst/>
                          <a:latin typeface="Calibri" panose="020F0502020204030204" pitchFamily="34" charset="0"/>
                          <a:ea typeface="+mn-ea"/>
                          <a:cs typeface="Calibri" panose="020F0502020204030204" pitchFamily="34" charset="0"/>
                        </a:rPr>
                        <a:t>Holly Arends</a:t>
                      </a:r>
                      <a:endParaRPr lang="en-US" sz="1600" dirty="0">
                        <a:latin typeface="Calibri" panose="020F0502020204030204" pitchFamily="34" charset="0"/>
                        <a:cs typeface="Calibri" panose="020F0502020204030204" pitchFamily="34" charset="0"/>
                      </a:endParaRPr>
                    </a:p>
                  </a:txBody>
                  <a:tcPr>
                    <a:solidFill>
                      <a:srgbClr val="6F9CC0">
                        <a:alpha val="50000"/>
                      </a:srgbClr>
                    </a:solidFill>
                  </a:tcPr>
                </a:tc>
                <a:extLst>
                  <a:ext uri="{0D108BD9-81ED-4DB2-BD59-A6C34878D82A}">
                    <a16:rowId xmlns:a16="http://schemas.microsoft.com/office/drawing/2014/main" val="222008802"/>
                  </a:ext>
                </a:extLst>
              </a:tr>
              <a:tr h="1400142">
                <a:tc>
                  <a:txBody>
                    <a:bodyPr/>
                    <a:lstStyle/>
                    <a:p>
                      <a:pPr marL="0" lvl="0" indent="0" algn="l">
                        <a:buFont typeface="Arial" panose="020B0604020202020204" pitchFamily="34" charset="0"/>
                        <a:buNone/>
                      </a:pPr>
                      <a:endParaRPr lang="en-US" sz="2000" kern="1200" dirty="0">
                        <a:solidFill>
                          <a:schemeClr val="tx1"/>
                        </a:solidFill>
                        <a:effectLst/>
                        <a:latin typeface="Calibri" panose="020F0502020204030204" pitchFamily="34" charset="0"/>
                        <a:ea typeface="+mn-ea"/>
                        <a:cs typeface="Calibri" panose="020F0502020204030204" pitchFamily="34" charset="0"/>
                      </a:endParaRPr>
                    </a:p>
                  </a:txBody>
                  <a:tcPr>
                    <a:solidFill>
                      <a:srgbClr val="F4B96B">
                        <a:alpha val="50000"/>
                      </a:srgbClr>
                    </a:solidFill>
                  </a:tcPr>
                </a:tc>
                <a:tc>
                  <a:txBody>
                    <a:bodyPr/>
                    <a:lstStyle/>
                    <a:p>
                      <a:pPr lvl="0"/>
                      <a:endParaRPr lang="en-US" sz="2000" dirty="0">
                        <a:latin typeface="Calibri" panose="020F0502020204030204" pitchFamily="34" charset="0"/>
                        <a:cs typeface="Calibri" panose="020F0502020204030204" pitchFamily="34" charset="0"/>
                      </a:endParaRPr>
                    </a:p>
                  </a:txBody>
                  <a:tcPr>
                    <a:solidFill>
                      <a:srgbClr val="BACA78">
                        <a:alpha val="50000"/>
                      </a:srgbClr>
                    </a:solidFill>
                  </a:tcPr>
                </a:tc>
                <a:tc>
                  <a:txBody>
                    <a:bodyPr/>
                    <a:lstStyle/>
                    <a:p>
                      <a:endParaRPr lang="en-US" sz="2000" dirty="0">
                        <a:latin typeface="Calibri" panose="020F0502020204030204" pitchFamily="34" charset="0"/>
                        <a:cs typeface="Calibri" panose="020F0502020204030204" pitchFamily="34" charset="0"/>
                      </a:endParaRPr>
                    </a:p>
                  </a:txBody>
                  <a:tcPr>
                    <a:solidFill>
                      <a:srgbClr val="71B9AC">
                        <a:alpha val="50000"/>
                      </a:srgbClr>
                    </a:solidFill>
                  </a:tcPr>
                </a:tc>
                <a:tc>
                  <a:txBody>
                    <a:bodyPr/>
                    <a:lstStyle/>
                    <a:p>
                      <a:endParaRPr lang="en-US" sz="2000" dirty="0">
                        <a:latin typeface="Calibri" panose="020F0502020204030204" pitchFamily="34" charset="0"/>
                        <a:cs typeface="Calibri" panose="020F0502020204030204" pitchFamily="34" charset="0"/>
                      </a:endParaRPr>
                    </a:p>
                  </a:txBody>
                  <a:tcPr>
                    <a:solidFill>
                      <a:srgbClr val="6F9CC0">
                        <a:alpha val="50000"/>
                      </a:srgbClr>
                    </a:solidFill>
                  </a:tcPr>
                </a:tc>
                <a:extLst>
                  <a:ext uri="{0D108BD9-81ED-4DB2-BD59-A6C34878D82A}">
                    <a16:rowId xmlns:a16="http://schemas.microsoft.com/office/drawing/2014/main" val="3105643547"/>
                  </a:ext>
                </a:extLst>
              </a:tr>
            </a:tbl>
          </a:graphicData>
        </a:graphic>
      </p:graphicFrame>
      <p:sp>
        <p:nvSpPr>
          <p:cNvPr id="11" name="TextBox 10">
            <a:extLst>
              <a:ext uri="{FF2B5EF4-FFF2-40B4-BE49-F238E27FC236}">
                <a16:creationId xmlns:a16="http://schemas.microsoft.com/office/drawing/2014/main" id="{A588A2DC-7BBF-4D77-B903-83A7C60EADA7}"/>
              </a:ext>
            </a:extLst>
          </p:cNvPr>
          <p:cNvSpPr txBox="1"/>
          <p:nvPr/>
        </p:nvSpPr>
        <p:spPr>
          <a:xfrm>
            <a:off x="128587" y="6583"/>
            <a:ext cx="8886828"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Final Logistics –for Afternoon Breakouts</a:t>
            </a:r>
          </a:p>
        </p:txBody>
      </p:sp>
      <p:sp>
        <p:nvSpPr>
          <p:cNvPr id="2" name="TextBox 1">
            <a:extLst>
              <a:ext uri="{FF2B5EF4-FFF2-40B4-BE49-F238E27FC236}">
                <a16:creationId xmlns:a16="http://schemas.microsoft.com/office/drawing/2014/main" id="{3C8E6DA3-6BFF-4B60-B935-8AB0FBA79105}"/>
              </a:ext>
            </a:extLst>
          </p:cNvPr>
          <p:cNvSpPr txBox="1"/>
          <p:nvPr/>
        </p:nvSpPr>
        <p:spPr>
          <a:xfrm>
            <a:off x="128587" y="5615709"/>
            <a:ext cx="8886828" cy="461665"/>
          </a:xfrm>
          <a:prstGeom prst="rect">
            <a:avLst/>
          </a:prstGeom>
          <a:noFill/>
        </p:spPr>
        <p:txBody>
          <a:bodyPr wrap="square" rtlCol="0">
            <a:spAutoFit/>
          </a:bodyPr>
          <a:lstStyle/>
          <a:p>
            <a:pPr algn="ctr"/>
            <a:r>
              <a:rPr lang="en-US" sz="2400" dirty="0"/>
              <a:t>2:00pm – Groups provide “Report Outs” to the full team</a:t>
            </a:r>
          </a:p>
        </p:txBody>
      </p:sp>
    </p:spTree>
    <p:extLst>
      <p:ext uri="{BB962C8B-B14F-4D97-AF65-F5344CB8AC3E}">
        <p14:creationId xmlns:p14="http://schemas.microsoft.com/office/powerpoint/2010/main" val="349216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422429"/>
            <a:ext cx="7433102" cy="2831544"/>
          </a:xfrm>
          <a:prstGeom prst="rect">
            <a:avLst/>
          </a:prstGeom>
          <a:noFill/>
        </p:spPr>
        <p:txBody>
          <a:bodyPr wrap="square" rtlCol="0">
            <a:spAutoFit/>
          </a:bodyPr>
          <a:lstStyle/>
          <a:p>
            <a:pPr lvl="0" algn="ctr" defTabSz="685800"/>
            <a:r>
              <a:rPr lang="en-US" sz="2400" dirty="0">
                <a:solidFill>
                  <a:prstClr val="white"/>
                </a:solidFill>
                <a:latin typeface="Arial Black" panose="020B0A04020102020204" pitchFamily="34" charset="0"/>
                <a:cs typeface="Arial" panose="020B0604020202020204" pitchFamily="34" charset="0"/>
              </a:rPr>
              <a:t>REPORTS FROM BREAKOUTS </a:t>
            </a:r>
            <a:br>
              <a:rPr lang="en-US" sz="2400" dirty="0">
                <a:solidFill>
                  <a:prstClr val="white"/>
                </a:solidFill>
                <a:latin typeface="Arial Black" panose="020B0A04020102020204" pitchFamily="34" charset="0"/>
                <a:cs typeface="Arial" panose="020B0604020202020204" pitchFamily="34" charset="0"/>
              </a:rPr>
            </a:br>
            <a:endParaRPr lang="en-US" sz="2400" dirty="0">
              <a:solidFill>
                <a:prstClr val="white"/>
              </a:solidFill>
              <a:latin typeface="Arial Black" panose="020B0A04020102020204" pitchFamily="34" charset="0"/>
              <a:cs typeface="Arial" panose="020B0604020202020204" pitchFamily="34" charset="0"/>
            </a:endParaRPr>
          </a:p>
          <a:p>
            <a:pPr lvl="0" algn="ctr" defTabSz="685800"/>
            <a:r>
              <a:rPr lang="en-US" sz="2400" dirty="0">
                <a:solidFill>
                  <a:prstClr val="white"/>
                </a:solidFill>
                <a:latin typeface="Arial Black" panose="020B0A04020102020204" pitchFamily="34" charset="0"/>
                <a:cs typeface="Arial" panose="020B0604020202020204" pitchFamily="34" charset="0"/>
              </a:rPr>
              <a:t>PLANS FOR FOLLOW-UP/NEXT INTERACTIONS </a:t>
            </a:r>
            <a:br>
              <a:rPr lang="en-US" sz="2400" dirty="0">
                <a:solidFill>
                  <a:prstClr val="white"/>
                </a:solidFill>
                <a:latin typeface="Arial Black" panose="020B0A04020102020204" pitchFamily="34" charset="0"/>
                <a:cs typeface="Arial" panose="020B0604020202020204" pitchFamily="34" charset="0"/>
              </a:rPr>
            </a:br>
            <a:endParaRPr lang="en-US" sz="2400" dirty="0">
              <a:solidFill>
                <a:prstClr val="white"/>
              </a:solidFill>
              <a:latin typeface="Arial Black" panose="020B0A04020102020204" pitchFamily="34" charset="0"/>
              <a:cs typeface="Arial" panose="020B0604020202020204" pitchFamily="34" charset="0"/>
            </a:endParaRPr>
          </a:p>
          <a:p>
            <a:pPr lvl="0" algn="ctr" defTabSz="685800"/>
            <a:r>
              <a:rPr lang="en-US" sz="1600" i="1" dirty="0">
                <a:solidFill>
                  <a:prstClr val="white"/>
                </a:solidFill>
                <a:latin typeface="Arial" panose="020B0604020202020204" pitchFamily="34" charset="0"/>
                <a:cs typeface="Arial" panose="020B0604020202020204" pitchFamily="34" charset="0"/>
              </a:rPr>
              <a:t>John Bartkus </a:t>
            </a:r>
            <a:br>
              <a:rPr lang="en-US" sz="1600" i="1" dirty="0">
                <a:solidFill>
                  <a:prstClr val="white"/>
                </a:solidFill>
                <a:latin typeface="Arial Black" panose="020B0A04020102020204" pitchFamily="34" charset="0"/>
                <a:cs typeface="Arial" panose="020B0604020202020204" pitchFamily="34" charset="0"/>
              </a:rPr>
            </a:br>
            <a:endParaRPr kumimoji="0" lang="en-US" sz="1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30456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94650" y="78797"/>
            <a:ext cx="2667024" cy="578428"/>
          </a:xfrm>
        </p:spPr>
        <p:txBody>
          <a:bodyPr anchor="t">
            <a:noAutofit/>
          </a:bodyPr>
          <a:lstStyle/>
          <a:p>
            <a:r>
              <a:rPr lang="en-US" sz="3600" dirty="0">
                <a:solidFill>
                  <a:schemeClr val="tx1">
                    <a:lumMod val="85000"/>
                    <a:lumOff val="15000"/>
                  </a:schemeClr>
                </a:solidFill>
                <a:latin typeface="+mn-lt"/>
              </a:rPr>
              <a:t>Outcome?</a:t>
            </a:r>
          </a:p>
        </p:txBody>
      </p:sp>
      <p:pic>
        <p:nvPicPr>
          <p:cNvPr id="10" name="Picture 9">
            <a:extLst>
              <a:ext uri="{FF2B5EF4-FFF2-40B4-BE49-F238E27FC236}">
                <a16:creationId xmlns:a16="http://schemas.microsoft.com/office/drawing/2014/main" id="{E89BCB76-2DC2-42B5-9195-CBC6FB810D56}"/>
              </a:ext>
            </a:extLst>
          </p:cNvPr>
          <p:cNvPicPr>
            <a:picLocks noChangeAspect="1"/>
          </p:cNvPicPr>
          <p:nvPr/>
        </p:nvPicPr>
        <p:blipFill>
          <a:blip r:embed="rId3"/>
          <a:stretch>
            <a:fillRect/>
          </a:stretch>
        </p:blipFill>
        <p:spPr>
          <a:xfrm rot="20075711">
            <a:off x="2067113" y="1314510"/>
            <a:ext cx="2471756" cy="733430"/>
          </a:xfrm>
          <a:prstGeom prst="rect">
            <a:avLst/>
          </a:prstGeom>
        </p:spPr>
      </p:pic>
      <p:pic>
        <p:nvPicPr>
          <p:cNvPr id="16" name="Picture 15">
            <a:extLst>
              <a:ext uri="{FF2B5EF4-FFF2-40B4-BE49-F238E27FC236}">
                <a16:creationId xmlns:a16="http://schemas.microsoft.com/office/drawing/2014/main" id="{D01C324D-F179-4AFC-8CD3-1CED39DEC755}"/>
              </a:ext>
            </a:extLst>
          </p:cNvPr>
          <p:cNvPicPr>
            <a:picLocks noChangeAspect="1"/>
          </p:cNvPicPr>
          <p:nvPr/>
        </p:nvPicPr>
        <p:blipFill>
          <a:blip r:embed="rId4"/>
          <a:stretch>
            <a:fillRect/>
          </a:stretch>
        </p:blipFill>
        <p:spPr>
          <a:xfrm>
            <a:off x="6785908" y="4239464"/>
            <a:ext cx="2024077" cy="504829"/>
          </a:xfrm>
          <a:prstGeom prst="rect">
            <a:avLst/>
          </a:prstGeom>
        </p:spPr>
      </p:pic>
      <p:pic>
        <p:nvPicPr>
          <p:cNvPr id="18" name="Picture 17">
            <a:extLst>
              <a:ext uri="{FF2B5EF4-FFF2-40B4-BE49-F238E27FC236}">
                <a16:creationId xmlns:a16="http://schemas.microsoft.com/office/drawing/2014/main" id="{A3782171-0EB9-4CF2-9F6B-782339946527}"/>
              </a:ext>
            </a:extLst>
          </p:cNvPr>
          <p:cNvPicPr>
            <a:picLocks noChangeAspect="1"/>
          </p:cNvPicPr>
          <p:nvPr/>
        </p:nvPicPr>
        <p:blipFill>
          <a:blip r:embed="rId5"/>
          <a:stretch>
            <a:fillRect/>
          </a:stretch>
        </p:blipFill>
        <p:spPr>
          <a:xfrm rot="19629805">
            <a:off x="3327436" y="5502030"/>
            <a:ext cx="2847996" cy="552454"/>
          </a:xfrm>
          <a:prstGeom prst="rect">
            <a:avLst/>
          </a:prstGeom>
        </p:spPr>
      </p:pic>
      <p:pic>
        <p:nvPicPr>
          <p:cNvPr id="22" name="Picture 21">
            <a:extLst>
              <a:ext uri="{FF2B5EF4-FFF2-40B4-BE49-F238E27FC236}">
                <a16:creationId xmlns:a16="http://schemas.microsoft.com/office/drawing/2014/main" id="{F9E30D80-2697-4C96-A55B-5D3EE63A4E7C}"/>
              </a:ext>
            </a:extLst>
          </p:cNvPr>
          <p:cNvPicPr>
            <a:picLocks noChangeAspect="1"/>
          </p:cNvPicPr>
          <p:nvPr/>
        </p:nvPicPr>
        <p:blipFill>
          <a:blip r:embed="rId6"/>
          <a:stretch>
            <a:fillRect/>
          </a:stretch>
        </p:blipFill>
        <p:spPr>
          <a:xfrm rot="20919536">
            <a:off x="65313" y="4768941"/>
            <a:ext cx="2928959" cy="1119196"/>
          </a:xfrm>
          <a:prstGeom prst="rect">
            <a:avLst/>
          </a:prstGeom>
        </p:spPr>
      </p:pic>
      <p:pic>
        <p:nvPicPr>
          <p:cNvPr id="26" name="Picture 25">
            <a:extLst>
              <a:ext uri="{FF2B5EF4-FFF2-40B4-BE49-F238E27FC236}">
                <a16:creationId xmlns:a16="http://schemas.microsoft.com/office/drawing/2014/main" id="{042D79C7-9F53-41CF-BC18-967E32901CDB}"/>
              </a:ext>
            </a:extLst>
          </p:cNvPr>
          <p:cNvPicPr>
            <a:picLocks noChangeAspect="1"/>
          </p:cNvPicPr>
          <p:nvPr/>
        </p:nvPicPr>
        <p:blipFill>
          <a:blip r:embed="rId7"/>
          <a:stretch>
            <a:fillRect/>
          </a:stretch>
        </p:blipFill>
        <p:spPr>
          <a:xfrm rot="1800000">
            <a:off x="5185708" y="5040258"/>
            <a:ext cx="3810028" cy="704855"/>
          </a:xfrm>
          <a:prstGeom prst="rect">
            <a:avLst/>
          </a:prstGeom>
        </p:spPr>
      </p:pic>
      <p:pic>
        <p:nvPicPr>
          <p:cNvPr id="28" name="Picture 27">
            <a:extLst>
              <a:ext uri="{FF2B5EF4-FFF2-40B4-BE49-F238E27FC236}">
                <a16:creationId xmlns:a16="http://schemas.microsoft.com/office/drawing/2014/main" id="{E8EB2774-6DC2-45D0-98E5-1BEF6AF79537}"/>
              </a:ext>
            </a:extLst>
          </p:cNvPr>
          <p:cNvPicPr>
            <a:picLocks noChangeAspect="1"/>
          </p:cNvPicPr>
          <p:nvPr/>
        </p:nvPicPr>
        <p:blipFill>
          <a:blip r:embed="rId8"/>
          <a:stretch>
            <a:fillRect/>
          </a:stretch>
        </p:blipFill>
        <p:spPr>
          <a:xfrm rot="20700000">
            <a:off x="2502658" y="3006147"/>
            <a:ext cx="4110068" cy="828681"/>
          </a:xfrm>
          <a:prstGeom prst="rect">
            <a:avLst/>
          </a:prstGeom>
        </p:spPr>
      </p:pic>
      <p:pic>
        <p:nvPicPr>
          <p:cNvPr id="30" name="Picture 29">
            <a:extLst>
              <a:ext uri="{FF2B5EF4-FFF2-40B4-BE49-F238E27FC236}">
                <a16:creationId xmlns:a16="http://schemas.microsoft.com/office/drawing/2014/main" id="{F8340396-28BE-4F95-9229-AD27BAB56521}"/>
              </a:ext>
            </a:extLst>
          </p:cNvPr>
          <p:cNvPicPr>
            <a:picLocks noChangeAspect="1"/>
          </p:cNvPicPr>
          <p:nvPr/>
        </p:nvPicPr>
        <p:blipFill>
          <a:blip r:embed="rId9"/>
          <a:stretch>
            <a:fillRect/>
          </a:stretch>
        </p:blipFill>
        <p:spPr>
          <a:xfrm rot="1775047">
            <a:off x="4713683" y="1043898"/>
            <a:ext cx="3456651" cy="586978"/>
          </a:xfrm>
          <a:prstGeom prst="rect">
            <a:avLst/>
          </a:prstGeom>
        </p:spPr>
      </p:pic>
      <p:pic>
        <p:nvPicPr>
          <p:cNvPr id="33" name="Picture 32">
            <a:extLst>
              <a:ext uri="{FF2B5EF4-FFF2-40B4-BE49-F238E27FC236}">
                <a16:creationId xmlns:a16="http://schemas.microsoft.com/office/drawing/2014/main" id="{E51EC114-107F-4D01-BDA1-6F1C972DFBB0}"/>
              </a:ext>
            </a:extLst>
          </p:cNvPr>
          <p:cNvPicPr>
            <a:picLocks noChangeAspect="1"/>
          </p:cNvPicPr>
          <p:nvPr/>
        </p:nvPicPr>
        <p:blipFill>
          <a:blip r:embed="rId3"/>
          <a:stretch>
            <a:fillRect/>
          </a:stretch>
        </p:blipFill>
        <p:spPr>
          <a:xfrm rot="1119861">
            <a:off x="3903029" y="5274156"/>
            <a:ext cx="2471756" cy="733430"/>
          </a:xfrm>
          <a:prstGeom prst="rect">
            <a:avLst/>
          </a:prstGeom>
        </p:spPr>
      </p:pic>
      <p:pic>
        <p:nvPicPr>
          <p:cNvPr id="36" name="Picture 35">
            <a:extLst>
              <a:ext uri="{FF2B5EF4-FFF2-40B4-BE49-F238E27FC236}">
                <a16:creationId xmlns:a16="http://schemas.microsoft.com/office/drawing/2014/main" id="{6011FE92-7999-4A52-83D2-5152A2BE2076}"/>
              </a:ext>
            </a:extLst>
          </p:cNvPr>
          <p:cNvPicPr>
            <a:picLocks noChangeAspect="1"/>
          </p:cNvPicPr>
          <p:nvPr/>
        </p:nvPicPr>
        <p:blipFill>
          <a:blip r:embed="rId4"/>
          <a:stretch>
            <a:fillRect/>
          </a:stretch>
        </p:blipFill>
        <p:spPr>
          <a:xfrm rot="1494691">
            <a:off x="804642" y="3358163"/>
            <a:ext cx="2024077" cy="504829"/>
          </a:xfrm>
          <a:prstGeom prst="rect">
            <a:avLst/>
          </a:prstGeom>
        </p:spPr>
      </p:pic>
    </p:spTree>
    <p:extLst>
      <p:ext uri="{BB962C8B-B14F-4D97-AF65-F5344CB8AC3E}">
        <p14:creationId xmlns:p14="http://schemas.microsoft.com/office/powerpoint/2010/main" val="400316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par>
                                <p:cTn id="23" presetID="42"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par>
                                <p:cTn id="33" presetID="45"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anim calcmode="lin" valueType="num">
                                      <p:cBhvr>
                                        <p:cTn id="36" dur="2000" fill="hold"/>
                                        <p:tgtEl>
                                          <p:spTgt spid="16"/>
                                        </p:tgtEl>
                                        <p:attrNameLst>
                                          <p:attrName>ppt_w</p:attrName>
                                        </p:attrNameLst>
                                      </p:cBhvr>
                                      <p:tavLst>
                                        <p:tav tm="0" fmla="#ppt_w*sin(2.5*pi*$)">
                                          <p:val>
                                            <p:fltVal val="0"/>
                                          </p:val>
                                        </p:tav>
                                        <p:tav tm="100000">
                                          <p:val>
                                            <p:fltVal val="1"/>
                                          </p:val>
                                        </p:tav>
                                      </p:tavLst>
                                    </p:anim>
                                    <p:anim calcmode="lin" valueType="num">
                                      <p:cBhvr>
                                        <p:cTn id="37" dur="2000" fill="hold"/>
                                        <p:tgtEl>
                                          <p:spTgt spid="16"/>
                                        </p:tgtEl>
                                        <p:attrNameLst>
                                          <p:attrName>ppt_h</p:attrName>
                                        </p:attrNameLst>
                                      </p:cBhvr>
                                      <p:tavLst>
                                        <p:tav tm="0">
                                          <p:val>
                                            <p:strVal val="#ppt_h"/>
                                          </p:val>
                                        </p:tav>
                                        <p:tav tm="100000">
                                          <p:val>
                                            <p:strVal val="#ppt_h"/>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0959"/>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422429"/>
            <a:ext cx="7433102" cy="1415772"/>
          </a:xfrm>
          <a:prstGeom prst="rect">
            <a:avLst/>
          </a:prstGeom>
          <a:noFill/>
        </p:spPr>
        <p:txBody>
          <a:bodyPr wrap="square" rtlCol="0">
            <a:spAutoFit/>
          </a:bodyPr>
          <a:lstStyle/>
          <a:p>
            <a:pPr lvl="0" algn="ctr" defTabSz="685800"/>
            <a:r>
              <a:rPr lang="en-US" sz="2800" dirty="0">
                <a:solidFill>
                  <a:prstClr val="white"/>
                </a:solidFill>
                <a:latin typeface="Arial Black" panose="020B0A04020102020204" pitchFamily="34" charset="0"/>
                <a:cs typeface="Arial" panose="020B0604020202020204" pitchFamily="34" charset="0"/>
              </a:rPr>
              <a:t>EVALUATION AND FEEDBACK PROCESS </a:t>
            </a:r>
            <a:br>
              <a:rPr lang="en-US" sz="3200" b="1" dirty="0">
                <a:solidFill>
                  <a:prstClr val="white"/>
                </a:solidFill>
                <a:latin typeface="Arial" panose="020B0604020202020204" pitchFamily="34" charset="0"/>
                <a:cs typeface="Arial" panose="020B0604020202020204" pitchFamily="34" charset="0"/>
              </a:rPr>
            </a:br>
            <a:r>
              <a:rPr lang="en-US" sz="1600" i="1" dirty="0">
                <a:solidFill>
                  <a:prstClr val="white"/>
                </a:solidFill>
                <a:latin typeface="Arial" panose="020B0604020202020204" pitchFamily="34" charset="0"/>
                <a:cs typeface="Arial" panose="020B0604020202020204" pitchFamily="34" charset="0"/>
              </a:rPr>
              <a:t>Whitney R. Garney, WRG Consulting </a:t>
            </a:r>
            <a:endParaRPr kumimoji="0" lang="en-US" sz="160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73413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999698" y="3059822"/>
            <a:ext cx="7433102" cy="270843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lvl="0" algn="ctr" defTabSz="685800"/>
            <a:r>
              <a:rPr lang="en-US" sz="3200" dirty="0">
                <a:solidFill>
                  <a:prstClr val="white"/>
                </a:solidFill>
                <a:latin typeface="Arial Black" panose="020B0A04020102020204" pitchFamily="34" charset="0"/>
                <a:cs typeface="Arial" panose="020B0604020202020204" pitchFamily="34" charset="0"/>
              </a:rPr>
              <a:t>WRAP UP </a:t>
            </a:r>
            <a:br>
              <a:rPr lang="en-US" sz="3200" dirty="0">
                <a:solidFill>
                  <a:prstClr val="white"/>
                </a:solidFill>
                <a:latin typeface="Arial Black" panose="020B0A04020102020204" pitchFamily="34" charset="0"/>
                <a:cs typeface="Arial" panose="020B0604020202020204" pitchFamily="34" charset="0"/>
              </a:rPr>
            </a:br>
            <a:r>
              <a:rPr lang="en-US" sz="1600" i="1" dirty="0">
                <a:solidFill>
                  <a:prstClr val="white"/>
                </a:solidFill>
                <a:latin typeface="Arial" panose="020B0604020202020204" pitchFamily="34" charset="0"/>
                <a:cs typeface="Arial" panose="020B0604020202020204" pitchFamily="34" charset="0"/>
              </a:rPr>
              <a:t>April Wallace, Program Initiatives Manager, Million Hearts® Collaboration </a:t>
            </a:r>
            <a:br>
              <a:rPr lang="en-US" sz="3200" dirty="0">
                <a:solidFill>
                  <a:prstClr val="white"/>
                </a:solidFill>
                <a:latin typeface="Arial Black" panose="020B0A04020102020204" pitchFamily="34" charset="0"/>
                <a:cs typeface="Arial" panose="020B0604020202020204" pitchFamily="34" charset="0"/>
              </a:rPr>
            </a:br>
            <a:endParaRPr lang="en-US" sz="3200" dirty="0">
              <a:solidFill>
                <a:prstClr val="white"/>
              </a:solidFill>
              <a:latin typeface="Arial Black" panose="020B0A04020102020204" pitchFamily="34" charset="0"/>
              <a:cs typeface="Arial" panose="020B0604020202020204" pitchFamily="34" charset="0"/>
            </a:endParaRPr>
          </a:p>
          <a:p>
            <a:pPr lvl="0" algn="ctr" defTabSz="685800"/>
            <a:r>
              <a:rPr lang="en-US" sz="3200" dirty="0">
                <a:solidFill>
                  <a:prstClr val="white"/>
                </a:solidFill>
                <a:latin typeface="Arial Black" panose="020B0A04020102020204" pitchFamily="34" charset="0"/>
                <a:cs typeface="Arial" panose="020B0604020202020204" pitchFamily="34" charset="0"/>
              </a:rPr>
              <a:t>ADJOURN </a:t>
            </a:r>
            <a:br>
              <a:rPr lang="en-US" sz="3200" dirty="0">
                <a:solidFill>
                  <a:prstClr val="white"/>
                </a:solidFill>
                <a:latin typeface="Arial Black" panose="020B0A04020102020204" pitchFamily="34" charset="0"/>
                <a:cs typeface="Arial" panose="020B0604020202020204" pitchFamily="34" charset="0"/>
              </a:rPr>
            </a:b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62296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5AC46B0B-21F6-48D0-B9BB-2EAD1B026401}"/>
              </a:ext>
            </a:extLst>
          </p:cNvPr>
          <p:cNvSpPr/>
          <p:nvPr/>
        </p:nvSpPr>
        <p:spPr>
          <a:xfrm rot="16200000">
            <a:off x="2353902" y="-787654"/>
            <a:ext cx="4807391" cy="9044415"/>
          </a:xfrm>
          <a:prstGeom prst="triangle">
            <a:avLst>
              <a:gd name="adj" fmla="val 4924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a:spLocks noGrp="1"/>
          </p:cNvSpPr>
          <p:nvPr>
            <p:ph type="title"/>
          </p:nvPr>
        </p:nvSpPr>
        <p:spPr>
          <a:xfrm>
            <a:off x="0" y="86722"/>
            <a:ext cx="2574660" cy="578428"/>
          </a:xfrm>
        </p:spPr>
        <p:txBody>
          <a:bodyPr anchor="t">
            <a:noAutofit/>
          </a:bodyPr>
          <a:lstStyle/>
          <a:p>
            <a:r>
              <a:rPr lang="en-US" sz="3600" dirty="0">
                <a:solidFill>
                  <a:schemeClr val="tx1">
                    <a:lumMod val="85000"/>
                    <a:lumOff val="15000"/>
                  </a:schemeClr>
                </a:solidFill>
                <a:latin typeface="+mn-lt"/>
              </a:rPr>
              <a:t>Alignment</a:t>
            </a:r>
          </a:p>
        </p:txBody>
      </p:sp>
      <p:pic>
        <p:nvPicPr>
          <p:cNvPr id="16" name="Picture 15">
            <a:extLst>
              <a:ext uri="{FF2B5EF4-FFF2-40B4-BE49-F238E27FC236}">
                <a16:creationId xmlns:a16="http://schemas.microsoft.com/office/drawing/2014/main" id="{D01C324D-F179-4AFC-8CD3-1CED39DEC755}"/>
              </a:ext>
            </a:extLst>
          </p:cNvPr>
          <p:cNvPicPr>
            <a:picLocks noChangeAspect="1"/>
          </p:cNvPicPr>
          <p:nvPr/>
        </p:nvPicPr>
        <p:blipFill>
          <a:blip r:embed="rId3"/>
          <a:stretch>
            <a:fillRect/>
          </a:stretch>
        </p:blipFill>
        <p:spPr>
          <a:xfrm rot="465024">
            <a:off x="6726412" y="5063501"/>
            <a:ext cx="2024077" cy="504829"/>
          </a:xfrm>
          <a:prstGeom prst="rect">
            <a:avLst/>
          </a:prstGeom>
        </p:spPr>
      </p:pic>
      <p:pic>
        <p:nvPicPr>
          <p:cNvPr id="18" name="Picture 17">
            <a:extLst>
              <a:ext uri="{FF2B5EF4-FFF2-40B4-BE49-F238E27FC236}">
                <a16:creationId xmlns:a16="http://schemas.microsoft.com/office/drawing/2014/main" id="{A3782171-0EB9-4CF2-9F6B-782339946527}"/>
              </a:ext>
            </a:extLst>
          </p:cNvPr>
          <p:cNvPicPr>
            <a:picLocks noChangeAspect="1"/>
          </p:cNvPicPr>
          <p:nvPr/>
        </p:nvPicPr>
        <p:blipFill>
          <a:blip r:embed="rId4"/>
          <a:stretch>
            <a:fillRect/>
          </a:stretch>
        </p:blipFill>
        <p:spPr>
          <a:xfrm rot="865091">
            <a:off x="2199204" y="4105228"/>
            <a:ext cx="2847996" cy="552454"/>
          </a:xfrm>
          <a:prstGeom prst="rect">
            <a:avLst/>
          </a:prstGeom>
        </p:spPr>
      </p:pic>
      <p:pic>
        <p:nvPicPr>
          <p:cNvPr id="22" name="Picture 21">
            <a:extLst>
              <a:ext uri="{FF2B5EF4-FFF2-40B4-BE49-F238E27FC236}">
                <a16:creationId xmlns:a16="http://schemas.microsoft.com/office/drawing/2014/main" id="{F9E30D80-2697-4C96-A55B-5D3EE63A4E7C}"/>
              </a:ext>
            </a:extLst>
          </p:cNvPr>
          <p:cNvPicPr>
            <a:picLocks noChangeAspect="1"/>
          </p:cNvPicPr>
          <p:nvPr/>
        </p:nvPicPr>
        <p:blipFill>
          <a:blip r:embed="rId5"/>
          <a:stretch>
            <a:fillRect/>
          </a:stretch>
        </p:blipFill>
        <p:spPr>
          <a:xfrm rot="759908">
            <a:off x="3510656" y="2343651"/>
            <a:ext cx="2928959" cy="1119196"/>
          </a:xfrm>
          <a:prstGeom prst="rect">
            <a:avLst/>
          </a:prstGeom>
        </p:spPr>
      </p:pic>
      <p:pic>
        <p:nvPicPr>
          <p:cNvPr id="26" name="Picture 25">
            <a:extLst>
              <a:ext uri="{FF2B5EF4-FFF2-40B4-BE49-F238E27FC236}">
                <a16:creationId xmlns:a16="http://schemas.microsoft.com/office/drawing/2014/main" id="{042D79C7-9F53-41CF-BC18-967E32901CDB}"/>
              </a:ext>
            </a:extLst>
          </p:cNvPr>
          <p:cNvPicPr>
            <a:picLocks noChangeAspect="1"/>
          </p:cNvPicPr>
          <p:nvPr/>
        </p:nvPicPr>
        <p:blipFill>
          <a:blip r:embed="rId6"/>
          <a:stretch>
            <a:fillRect/>
          </a:stretch>
        </p:blipFill>
        <p:spPr>
          <a:xfrm rot="501077">
            <a:off x="3788811" y="4153524"/>
            <a:ext cx="3810028" cy="704855"/>
          </a:xfrm>
          <a:prstGeom prst="rect">
            <a:avLst/>
          </a:prstGeom>
        </p:spPr>
      </p:pic>
      <p:pic>
        <p:nvPicPr>
          <p:cNvPr id="28" name="Picture 27">
            <a:extLst>
              <a:ext uri="{FF2B5EF4-FFF2-40B4-BE49-F238E27FC236}">
                <a16:creationId xmlns:a16="http://schemas.microsoft.com/office/drawing/2014/main" id="{E8EB2774-6DC2-45D0-98E5-1BEF6AF79537}"/>
              </a:ext>
            </a:extLst>
          </p:cNvPr>
          <p:cNvPicPr>
            <a:picLocks noChangeAspect="1"/>
          </p:cNvPicPr>
          <p:nvPr/>
        </p:nvPicPr>
        <p:blipFill>
          <a:blip r:embed="rId7"/>
          <a:stretch>
            <a:fillRect/>
          </a:stretch>
        </p:blipFill>
        <p:spPr>
          <a:xfrm rot="21268005">
            <a:off x="4251882" y="2888088"/>
            <a:ext cx="4110068" cy="828681"/>
          </a:xfrm>
          <a:prstGeom prst="rect">
            <a:avLst/>
          </a:prstGeom>
        </p:spPr>
      </p:pic>
      <p:pic>
        <p:nvPicPr>
          <p:cNvPr id="30" name="Picture 29">
            <a:extLst>
              <a:ext uri="{FF2B5EF4-FFF2-40B4-BE49-F238E27FC236}">
                <a16:creationId xmlns:a16="http://schemas.microsoft.com/office/drawing/2014/main" id="{F8340396-28BE-4F95-9229-AD27BAB56521}"/>
              </a:ext>
            </a:extLst>
          </p:cNvPr>
          <p:cNvPicPr>
            <a:picLocks noChangeAspect="1"/>
          </p:cNvPicPr>
          <p:nvPr/>
        </p:nvPicPr>
        <p:blipFill>
          <a:blip r:embed="rId8"/>
          <a:stretch>
            <a:fillRect/>
          </a:stretch>
        </p:blipFill>
        <p:spPr>
          <a:xfrm rot="20473325">
            <a:off x="4304969" y="2364495"/>
            <a:ext cx="3456651" cy="586978"/>
          </a:xfrm>
          <a:prstGeom prst="rect">
            <a:avLst/>
          </a:prstGeom>
        </p:spPr>
      </p:pic>
      <p:pic>
        <p:nvPicPr>
          <p:cNvPr id="33" name="Picture 32">
            <a:extLst>
              <a:ext uri="{FF2B5EF4-FFF2-40B4-BE49-F238E27FC236}">
                <a16:creationId xmlns:a16="http://schemas.microsoft.com/office/drawing/2014/main" id="{E51EC114-107F-4D01-BDA1-6F1C972DFBB0}"/>
              </a:ext>
            </a:extLst>
          </p:cNvPr>
          <p:cNvPicPr>
            <a:picLocks noChangeAspect="1"/>
          </p:cNvPicPr>
          <p:nvPr/>
        </p:nvPicPr>
        <p:blipFill>
          <a:blip r:embed="rId9"/>
          <a:stretch>
            <a:fillRect/>
          </a:stretch>
        </p:blipFill>
        <p:spPr>
          <a:xfrm rot="265686">
            <a:off x="5465739" y="3427937"/>
            <a:ext cx="2471756" cy="733430"/>
          </a:xfrm>
          <a:prstGeom prst="rect">
            <a:avLst/>
          </a:prstGeom>
        </p:spPr>
      </p:pic>
      <p:pic>
        <p:nvPicPr>
          <p:cNvPr id="35" name="Picture 34">
            <a:extLst>
              <a:ext uri="{FF2B5EF4-FFF2-40B4-BE49-F238E27FC236}">
                <a16:creationId xmlns:a16="http://schemas.microsoft.com/office/drawing/2014/main" id="{9D5CB878-07EF-4969-90B3-5EDA26EAF699}"/>
              </a:ext>
            </a:extLst>
          </p:cNvPr>
          <p:cNvPicPr>
            <a:picLocks noChangeAspect="1"/>
          </p:cNvPicPr>
          <p:nvPr/>
        </p:nvPicPr>
        <p:blipFill>
          <a:blip r:embed="rId9"/>
          <a:stretch>
            <a:fillRect/>
          </a:stretch>
        </p:blipFill>
        <p:spPr>
          <a:xfrm rot="21181868">
            <a:off x="1657685" y="3153609"/>
            <a:ext cx="2471756" cy="733430"/>
          </a:xfrm>
          <a:prstGeom prst="rect">
            <a:avLst/>
          </a:prstGeom>
        </p:spPr>
      </p:pic>
      <p:pic>
        <p:nvPicPr>
          <p:cNvPr id="36" name="Picture 35">
            <a:extLst>
              <a:ext uri="{FF2B5EF4-FFF2-40B4-BE49-F238E27FC236}">
                <a16:creationId xmlns:a16="http://schemas.microsoft.com/office/drawing/2014/main" id="{6011FE92-7999-4A52-83D2-5152A2BE2076}"/>
              </a:ext>
            </a:extLst>
          </p:cNvPr>
          <p:cNvPicPr>
            <a:picLocks noChangeAspect="1"/>
          </p:cNvPicPr>
          <p:nvPr/>
        </p:nvPicPr>
        <p:blipFill>
          <a:blip r:embed="rId3"/>
          <a:stretch>
            <a:fillRect/>
          </a:stretch>
        </p:blipFill>
        <p:spPr>
          <a:xfrm>
            <a:off x="3173458" y="3660577"/>
            <a:ext cx="2024077" cy="504829"/>
          </a:xfrm>
          <a:prstGeom prst="rect">
            <a:avLst/>
          </a:prstGeom>
        </p:spPr>
      </p:pic>
      <p:pic>
        <p:nvPicPr>
          <p:cNvPr id="8" name="Picture 7">
            <a:extLst>
              <a:ext uri="{FF2B5EF4-FFF2-40B4-BE49-F238E27FC236}">
                <a16:creationId xmlns:a16="http://schemas.microsoft.com/office/drawing/2014/main" id="{61899A20-61E0-4447-AB52-07D400BE5427}"/>
              </a:ext>
            </a:extLst>
          </p:cNvPr>
          <p:cNvPicPr>
            <a:picLocks noChangeAspect="1"/>
          </p:cNvPicPr>
          <p:nvPr/>
        </p:nvPicPr>
        <p:blipFill>
          <a:blip r:embed="rId10"/>
          <a:stretch>
            <a:fillRect/>
          </a:stretch>
        </p:blipFill>
        <p:spPr>
          <a:xfrm>
            <a:off x="73357" y="3345583"/>
            <a:ext cx="1171575" cy="2019300"/>
          </a:xfrm>
          <a:prstGeom prst="rect">
            <a:avLst/>
          </a:prstGeom>
        </p:spPr>
      </p:pic>
      <p:sp>
        <p:nvSpPr>
          <p:cNvPr id="14" name="Title 2">
            <a:extLst>
              <a:ext uri="{FF2B5EF4-FFF2-40B4-BE49-F238E27FC236}">
                <a16:creationId xmlns:a16="http://schemas.microsoft.com/office/drawing/2014/main" id="{2015614C-3F84-4B6C-B553-4B36E3C66B8C}"/>
              </a:ext>
            </a:extLst>
          </p:cNvPr>
          <p:cNvSpPr txBox="1">
            <a:spLocks/>
          </p:cNvSpPr>
          <p:nvPr/>
        </p:nvSpPr>
        <p:spPr>
          <a:xfrm>
            <a:off x="1074794" y="943283"/>
            <a:ext cx="5366060" cy="122493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tx1">
                    <a:lumMod val="85000"/>
                    <a:lumOff val="15000"/>
                  </a:schemeClr>
                </a:solidFill>
                <a:latin typeface="+mn-lt"/>
              </a:rPr>
              <a:t>Coordination of </a:t>
            </a:r>
            <a:br>
              <a:rPr lang="en-US" sz="3600" dirty="0">
                <a:solidFill>
                  <a:schemeClr val="tx1">
                    <a:lumMod val="85000"/>
                    <a:lumOff val="15000"/>
                  </a:schemeClr>
                </a:solidFill>
                <a:latin typeface="+mn-lt"/>
              </a:rPr>
            </a:br>
            <a:r>
              <a:rPr lang="en-US" sz="3600" dirty="0">
                <a:solidFill>
                  <a:schemeClr val="tx1">
                    <a:lumMod val="85000"/>
                    <a:lumOff val="15000"/>
                  </a:schemeClr>
                </a:solidFill>
                <a:latin typeface="+mn-lt"/>
              </a:rPr>
              <a:t>Purpose, Focus and Energy</a:t>
            </a:r>
          </a:p>
        </p:txBody>
      </p:sp>
    </p:spTree>
    <p:extLst>
      <p:ext uri="{BB962C8B-B14F-4D97-AF65-F5344CB8AC3E}">
        <p14:creationId xmlns:p14="http://schemas.microsoft.com/office/powerpoint/2010/main" val="58430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1000"/>
                                        <p:tgtEl>
                                          <p:spTgt spid="16"/>
                                        </p:tgtEl>
                                      </p:cBhvr>
                                    </p:animEffect>
                                  </p:childTnLst>
                                </p:cTn>
                              </p:par>
                              <p:par>
                                <p:cTn id="15" presetID="22" presetClass="entr" presetSubtype="8"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10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1000"/>
                                        <p:tgtEl>
                                          <p:spTgt spid="33"/>
                                        </p:tgtEl>
                                      </p:cBhvr>
                                    </p:animEffect>
                                  </p:childTnLst>
                                </p:cTn>
                              </p:par>
                              <p:par>
                                <p:cTn id="21" presetID="2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1000"/>
                                        <p:tgtEl>
                                          <p:spTgt spid="28"/>
                                        </p:tgtEl>
                                      </p:cBhvr>
                                    </p:animEffect>
                                  </p:childTnLst>
                                </p:cTn>
                              </p:par>
                              <p:par>
                                <p:cTn id="24" presetID="22" presetClass="entr" presetSubtype="8"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1000"/>
                                        <p:tgtEl>
                                          <p:spTgt spid="30"/>
                                        </p:tgtEl>
                                      </p:cBhvr>
                                    </p:animEffect>
                                  </p:childTnLst>
                                </p:cTn>
                              </p:par>
                              <p:par>
                                <p:cTn id="27" presetID="2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10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1000"/>
                                        <p:tgtEl>
                                          <p:spTgt spid="35"/>
                                        </p:tgtEl>
                                      </p:cBhvr>
                                    </p:animEffect>
                                  </p:childTnLst>
                                </p:cTn>
                              </p:par>
                              <p:par>
                                <p:cTn id="33" presetID="22" presetClass="entr" presetSubtype="8"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1000"/>
                                        <p:tgtEl>
                                          <p:spTgt spid="36"/>
                                        </p:tgtEl>
                                      </p:cBhvr>
                                    </p:animEffect>
                                  </p:childTnLst>
                                </p:cTn>
                              </p:par>
                              <p:par>
                                <p:cTn id="36" presetID="2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1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6162</Words>
  <Application>Microsoft Office PowerPoint</Application>
  <PresentationFormat>On-screen Show (4:3)</PresentationFormat>
  <Paragraphs>878</Paragraphs>
  <Slides>81</Slides>
  <Notes>49</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81</vt:i4>
      </vt:variant>
    </vt:vector>
  </HeadingPairs>
  <TitlesOfParts>
    <vt:vector size="104" baseType="lpstr">
      <vt:lpstr>ＭＳ Ｐゴシック</vt:lpstr>
      <vt:lpstr>ＭＳ Ｐゴシック</vt:lpstr>
      <vt:lpstr>宋体</vt:lpstr>
      <vt:lpstr>Arial</vt:lpstr>
      <vt:lpstr>Arial Black</vt:lpstr>
      <vt:lpstr>Calibri</vt:lpstr>
      <vt:lpstr>Calibri Light</vt:lpstr>
      <vt:lpstr>Century Gothic</vt:lpstr>
      <vt:lpstr>Corbel</vt:lpstr>
      <vt:lpstr>Courier New</vt:lpstr>
      <vt:lpstr>Geogrotesque Regular</vt:lpstr>
      <vt:lpstr>Helvetica</vt:lpstr>
      <vt:lpstr>Times New Roman</vt:lpstr>
      <vt:lpstr>Trade Gothic Next LT Pro</vt:lpstr>
      <vt:lpstr>Wingdings</vt:lpstr>
      <vt:lpstr>Office Theme</vt:lpstr>
      <vt:lpstr>1_Office Theme</vt:lpstr>
      <vt:lpstr>2_Office Theme</vt:lpstr>
      <vt:lpstr>3_Office Theme</vt:lpstr>
      <vt:lpstr>4_Office Theme</vt:lpstr>
      <vt:lpstr>Custom Design</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Activity</vt:lpstr>
      <vt:lpstr>Outcome?</vt:lpstr>
      <vt:lpstr>Alignment</vt:lpstr>
      <vt:lpstr>Alignment</vt:lpstr>
      <vt:lpstr>PowerPoint Presentation</vt:lpstr>
      <vt:lpstr>Preventing 1 Million Heart Attacks and Strokes by 2022</vt:lpstr>
      <vt:lpstr>Million Hearts® 2022</vt:lpstr>
      <vt:lpstr>Heart Disease and Stroke in the U.S.</vt:lpstr>
      <vt:lpstr>Heart Disease and Stroke Trends 1950-2015</vt:lpstr>
      <vt:lpstr>Million Hearts® 2022  Aim: Prevent 1 Million Heart Attacks and Strokes in 5 Years</vt:lpstr>
      <vt:lpstr>Million Hearts® 2022 Priorities </vt:lpstr>
      <vt:lpstr>Keeping People Healthy</vt:lpstr>
      <vt:lpstr>Optimizing Care</vt:lpstr>
      <vt:lpstr>Improving Outcomes for Priority Populations</vt:lpstr>
      <vt:lpstr>Million Hearts®  Resources and Tools </vt:lpstr>
      <vt:lpstr>Partner Opportunities: Hospitals  Sample Actions to Consider</vt:lpstr>
      <vt:lpstr>Partner Opportunities: Employers Sample Actions to Consider </vt:lpstr>
      <vt:lpstr>Partner Opportunities: Clinical Care Teams Sample Actions to Consider </vt:lpstr>
      <vt:lpstr>Stay Connected</vt:lpstr>
      <vt:lpstr>Million Hearts® for Clinicians Microsite </vt:lpstr>
      <vt:lpstr>PowerPoint Presentation</vt:lpstr>
      <vt:lpstr>PowerPoint Presentation</vt:lpstr>
      <vt:lpstr>PowerPoint Presentation</vt:lpstr>
      <vt:lpstr>PowerPoint Presentation</vt:lpstr>
      <vt:lpstr>PowerPoint Presentation</vt:lpstr>
      <vt:lpstr>The Cardiovascular Collaborative</vt:lpstr>
      <vt:lpstr>Leadership Team</vt:lpstr>
      <vt:lpstr>Collaborative Planning Process</vt:lpstr>
      <vt:lpstr>PowerPoint Presentation</vt:lpstr>
      <vt:lpstr>Year 1 Implementation</vt:lpstr>
      <vt:lpstr>PowerPoint Presentation</vt:lpstr>
      <vt:lpstr>PowerPoint Presentation</vt:lpstr>
      <vt:lpstr>Great Plains Quality Innovation Network (GPQIN)</vt:lpstr>
      <vt:lpstr>Triple AIM Approach to Clinical Quality</vt:lpstr>
      <vt:lpstr>Our Approach</vt:lpstr>
      <vt:lpstr>Our Approach</vt:lpstr>
      <vt:lpstr>Cardiovascular Health and Million Hearts®</vt:lpstr>
      <vt:lpstr>Our Approach</vt:lpstr>
      <vt:lpstr>South Dakota Performance</vt:lpstr>
      <vt:lpstr>Contact Information</vt:lpstr>
      <vt:lpstr>PowerPoint Presentation</vt:lpstr>
      <vt:lpstr>PowerPoint Presentation</vt:lpstr>
      <vt:lpstr>PowerPoint Presentation</vt:lpstr>
      <vt:lpstr>PowerPoint Presentation</vt:lpstr>
      <vt:lpstr>Building a Culture of Health</vt:lpstr>
      <vt:lpstr>AHA and Million Hearts®  Spotlight on South Dakota</vt:lpstr>
      <vt:lpstr>AHA and Million Hearts®  Spotlight on South Dakota</vt:lpstr>
      <vt:lpstr>AHA and Million Hearts®  Spotlight on South Dakota</vt:lpstr>
      <vt:lpstr>AHA and Million Hearts®  Spotlight on South Dakota</vt:lpstr>
      <vt:lpstr>PowerPoint Presentation</vt:lpstr>
      <vt:lpstr>Cardiac-Ready Communities</vt:lpstr>
      <vt:lpstr>Healthy Living</vt:lpstr>
      <vt:lpstr>Tobacco-Free</vt:lpstr>
      <vt:lpstr>1) Blood Pressure Strategies</vt:lpstr>
      <vt:lpstr>Blood Pressure Ecosystem</vt:lpstr>
      <vt:lpstr>PowerPoint Presentation</vt:lpstr>
      <vt:lpstr>PowerPoint Presentation</vt:lpstr>
      <vt:lpstr>PowerPoint Presentation</vt:lpstr>
      <vt:lpstr>Strategy: Increase public awareness, education and engagement of patients and family caregivers to improve understanding of cholesterol treatment and management.</vt:lpstr>
      <vt:lpstr>PowerPoint Presentation</vt:lpstr>
      <vt:lpstr>PowerPoint Presentation</vt:lpstr>
      <vt:lpstr>Tools and Resources</vt:lpstr>
      <vt:lpstr>Discussion</vt:lpstr>
      <vt:lpstr>Contact Information</vt:lpstr>
      <vt:lpstr>PowerPoint Presentation</vt:lpstr>
      <vt:lpstr>PowerPoint Presentation</vt:lpstr>
      <vt:lpstr>PowerPoint Presentation</vt:lpstr>
      <vt:lpstr>Workgroup Approach</vt:lpstr>
      <vt:lpstr>PowerPoint Presentation</vt:lpstr>
      <vt:lpstr>Workgroup Template…</vt:lpstr>
      <vt:lpstr>PowerPoint Presentation</vt:lpstr>
      <vt:lpstr>PowerPoint Presentation</vt:lpstr>
      <vt:lpstr>PowerPoint Presentation</vt:lpstr>
      <vt:lpstr>PowerPoint Presentation</vt:lpstr>
      <vt:lpstr>PowerPoint Presentation</vt:lpstr>
    </vt:vector>
  </TitlesOfParts>
  <Company>Warner Bros.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dc:creator>
  <cp:lastModifiedBy>John Bartkus</cp:lastModifiedBy>
  <cp:revision>27</cp:revision>
  <dcterms:created xsi:type="dcterms:W3CDTF">2017-07-07T22:26:51Z</dcterms:created>
  <dcterms:modified xsi:type="dcterms:W3CDTF">2017-07-11T12:58:06Z</dcterms:modified>
</cp:coreProperties>
</file>