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8" r:id="rId2"/>
    <p:sldId id="264" r:id="rId3"/>
    <p:sldId id="278" r:id="rId4"/>
    <p:sldId id="262" r:id="rId5"/>
    <p:sldId id="297" r:id="rId6"/>
    <p:sldId id="298" r:id="rId7"/>
    <p:sldId id="299" r:id="rId8"/>
    <p:sldId id="300" r:id="rId9"/>
    <p:sldId id="271" r:id="rId10"/>
    <p:sldId id="301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9FCFF9-9F46-60A1-C168-9B26BE10C1DA}" name="Kyle Bright" initials="KB" userId="S::Kyle.Bright@heart.org::4e335590-fab7-46a7-ad13-153e5bb791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5BF"/>
    <a:srgbClr val="0F28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37FE2-B7C4-4E4D-B792-97EF8DD0EA2F}" v="57" dt="2025-08-29T19:31:00.23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9CACB"/>
          </a:solidFill>
        </a:fill>
      </a:tcStyle>
    </a:wholeTbl>
    <a:band2H>
      <a:tcTxStyle/>
      <a:tcStyle>
        <a:tcBdr/>
        <a:fill>
          <a:solidFill>
            <a:srgbClr val="F4E6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D2D2"/>
          </a:solidFill>
        </a:fill>
      </a:tcStyle>
    </a:wholeTbl>
    <a:band2H>
      <a:tcTxStyle/>
      <a:tcStyle>
        <a:tcBdr/>
        <a:fill>
          <a:solidFill>
            <a:srgbClr val="EAEA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72034" autoAdjust="0"/>
  </p:normalViewPr>
  <p:slideViewPr>
    <p:cSldViewPr snapToGrid="0" snapToObjects="1">
      <p:cViewPr varScale="1">
        <p:scale>
          <a:sx n="79" d="100"/>
          <a:sy n="79" d="100"/>
        </p:scale>
        <p:origin x="9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2" name="Shape 2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936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6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937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3253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0551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3755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5077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7508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9985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497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Title Text"/>
          <p:cNvSpPr txBox="1">
            <a:spLocks noGrp="1"/>
          </p:cNvSpPr>
          <p:nvPr>
            <p:ph type="title"/>
          </p:nvPr>
        </p:nvSpPr>
        <p:spPr>
          <a:xfrm>
            <a:off x="4306528" y="1122362"/>
            <a:ext cx="7037354" cy="2387601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r>
              <a:t>Title Text</a:t>
            </a:r>
          </a:p>
        </p:txBody>
      </p:sp>
      <p:sp>
        <p:nvSpPr>
          <p:cNvPr id="3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06528" y="3602037"/>
            <a:ext cx="7037354" cy="1655763"/>
          </a:xfrm>
          <a:prstGeom prst="rect">
            <a:avLst/>
          </a:prstGeom>
        </p:spPr>
        <p:txBody>
          <a:bodyPr/>
          <a:lstStyle>
            <a:lvl1pPr algn="r">
              <a:defRPr sz="2000" cap="none">
                <a:solidFill>
                  <a:srgbClr val="FFFFFF"/>
                </a:solidFill>
              </a:defRPr>
            </a:lvl1pPr>
            <a:lvl2pPr marL="0" indent="457200" algn="r">
              <a:buSzTx/>
              <a:buNone/>
              <a:defRPr sz="2000" cap="none">
                <a:solidFill>
                  <a:srgbClr val="FFFFFF"/>
                </a:solidFill>
              </a:defRPr>
            </a:lvl2pPr>
            <a:lvl3pPr marL="0" indent="914400" algn="r">
              <a:buSzTx/>
              <a:buNone/>
              <a:defRPr sz="2000" cap="none">
                <a:solidFill>
                  <a:srgbClr val="FFFFFF"/>
                </a:solidFill>
              </a:defRPr>
            </a:lvl3pPr>
            <a:lvl4pPr marL="0" indent="1371600" algn="r">
              <a:buSzTx/>
              <a:buNone/>
              <a:defRPr sz="2000" cap="none">
                <a:solidFill>
                  <a:srgbClr val="FFFFFF"/>
                </a:solidFill>
              </a:defRPr>
            </a:lvl4pPr>
            <a:lvl5pPr marL="0" indent="1828800" algn="r">
              <a:buSzTx/>
              <a:buNone/>
              <a:defRPr sz="2000" cap="none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55940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281869"/>
            <a:ext cx="10515600" cy="4486543"/>
          </a:xfrm>
          <a:prstGeom prst="rect">
            <a:avLst/>
          </a:prstGeom>
        </p:spPr>
        <p:txBody>
          <a:bodyPr/>
          <a:lstStyle>
            <a:lvl1pPr>
              <a:spcBef>
                <a:spcPts val="2000"/>
              </a:spcBef>
            </a:lvl1pPr>
            <a:lvl2pPr>
              <a:spcBef>
                <a:spcPts val="2000"/>
              </a:spcBef>
            </a:lvl2pPr>
            <a:lvl3pPr>
              <a:spcBef>
                <a:spcPts val="2000"/>
              </a:spcBef>
            </a:lvl3pPr>
            <a:lvl4pPr>
              <a:spcBef>
                <a:spcPts val="2000"/>
              </a:spcBef>
            </a:lvl4pPr>
            <a:lvl5pPr>
              <a:spcBef>
                <a:spcPts val="20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55940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2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3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icture 7" descr="Picture 7"/>
          <p:cNvPicPr>
            <a:picLocks noChangeAspect="1"/>
          </p:cNvPicPr>
          <p:nvPr/>
        </p:nvPicPr>
        <p:blipFill>
          <a:blip r:embed="rId2"/>
          <a:srcRect r="50000"/>
          <a:stretch>
            <a:fillRect/>
          </a:stretch>
        </p:blipFill>
        <p:spPr>
          <a:xfrm flipH="1">
            <a:off x="6096000" y="0"/>
            <a:ext cx="6096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Picture 4" descr="Picture 4"/>
          <p:cNvPicPr>
            <a:picLocks noChangeAspect="1"/>
          </p:cNvPicPr>
          <p:nvPr/>
        </p:nvPicPr>
        <p:blipFill>
          <a:blip r:embed="rId3"/>
          <a:srcRect r="56107"/>
          <a:stretch>
            <a:fillRect/>
          </a:stretch>
        </p:blipFill>
        <p:spPr>
          <a:xfrm>
            <a:off x="168274" y="130766"/>
            <a:ext cx="588096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97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493794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8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256232"/>
            <a:ext cx="10515600" cy="5282373"/>
          </a:xfrm>
          <a:prstGeom prst="rect">
            <a:avLst/>
          </a:prstGeom>
        </p:spPr>
        <p:txBody>
          <a:bodyPr/>
          <a:lstStyle>
            <a:lvl1pPr>
              <a:spcBef>
                <a:spcPts val="2000"/>
              </a:spcBef>
            </a:lvl1pPr>
            <a:lvl2pPr>
              <a:spcBef>
                <a:spcPts val="2000"/>
              </a:spcBef>
            </a:lvl2pPr>
            <a:lvl3pPr>
              <a:spcBef>
                <a:spcPts val="2000"/>
              </a:spcBef>
            </a:lvl3pPr>
            <a:lvl4pPr>
              <a:spcBef>
                <a:spcPts val="2000"/>
              </a:spcBef>
            </a:lvl4pPr>
            <a:lvl5pPr>
              <a:spcBef>
                <a:spcPts val="20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7" descr="Picture 7"/>
          <p:cNvPicPr>
            <a:picLocks noChangeAspect="1"/>
          </p:cNvPicPr>
          <p:nvPr/>
        </p:nvPicPr>
        <p:blipFill>
          <a:blip r:embed="rId2"/>
          <a:srcRect r="50000"/>
          <a:stretch>
            <a:fillRect/>
          </a:stretch>
        </p:blipFill>
        <p:spPr>
          <a:xfrm flipH="1">
            <a:off x="6096000" y="0"/>
            <a:ext cx="6096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Picture 4" descr="Picture 4"/>
          <p:cNvPicPr>
            <a:picLocks noChangeAspect="1"/>
          </p:cNvPicPr>
          <p:nvPr/>
        </p:nvPicPr>
        <p:blipFill>
          <a:blip r:embed="rId3"/>
          <a:srcRect r="56107"/>
          <a:stretch>
            <a:fillRect/>
          </a:stretch>
        </p:blipFill>
        <p:spPr>
          <a:xfrm>
            <a:off x="168274" y="130766"/>
            <a:ext cx="588096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19853" y="6314016"/>
            <a:ext cx="235459" cy="2565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6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77" y="5892520"/>
            <a:ext cx="1339851" cy="726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235459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000">
                <a:solidFill>
                  <a:srgbClr val="4D4D4F"/>
                </a:solidFill>
                <a:latin typeface="Lub Dub Medium"/>
                <a:ea typeface="Lub Dub Medium"/>
                <a:cs typeface="Lub Dub Medium"/>
                <a:sym typeface="Lub Dub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3" descr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838200" y="2235200"/>
            <a:ext cx="10505683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401784" y="6314016"/>
            <a:ext cx="350775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>
              <a:defRPr sz="1000">
                <a:solidFill>
                  <a:srgbClr val="FFFFFF"/>
                </a:solidFill>
                <a:latin typeface="Lub Dub Medium"/>
                <a:ea typeface="Lub Dub Medium"/>
                <a:cs typeface="Lub Dub Medium"/>
                <a:sym typeface="Lub Dub Medium"/>
              </a:defRPr>
            </a:pPr>
            <a:endParaRPr/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7" r:id="rId3"/>
    <p:sldLayoutId id="2147483658" r:id="rId4"/>
    <p:sldLayoutId id="2147483662" r:id="rId5"/>
    <p:sldLayoutId id="2147483666" r:id="rId6"/>
    <p:sldLayoutId id="2147483667" r:id="rId7"/>
    <p:sldLayoutId id="2147483670" r:id="rId8"/>
    <p:sldLayoutId id="2147483674" r:id="rId9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1pPr>
      <a:lvl2pPr marL="23495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2pPr>
      <a:lvl3pPr marL="427831" marR="0" indent="-19288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3pPr>
      <a:lvl4pPr marL="618671" marR="0" indent="-2122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4pPr>
      <a:lvl5pPr marL="722539" marR="0" indent="-151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hyperlink" Target="https://www.heart.org/en/-/media/Healthy-Living-Files/Infographics/Sleep-Well--Infographic.pdf?sc_lang=en" TargetMode="External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3sNvXxSvw4Y?feature=oembed" TargetMode="External"/><Relationship Id="rId6" Type="http://schemas.openxmlformats.org/officeDocument/2006/relationships/image" Target="../media/image15.jpeg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F7CD417-F12F-A015-A63E-591153CA95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" t="1789" r="527" b="1301"/>
          <a:stretch/>
        </p:blipFill>
        <p:spPr>
          <a:xfrm>
            <a:off x="0" y="0"/>
            <a:ext cx="12381221" cy="6858000"/>
          </a:xfrm>
          <a:prstGeom prst="rect">
            <a:avLst/>
          </a:prstGeom>
        </p:spPr>
      </p:pic>
      <p:sp>
        <p:nvSpPr>
          <p:cNvPr id="282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4673F1-DB58-15E9-0944-50F347AEA0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49" y="946368"/>
            <a:ext cx="6302284" cy="19333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5656D6-65C0-EAF3-B49B-FDB2A7E79B02}"/>
              </a:ext>
            </a:extLst>
          </p:cNvPr>
          <p:cNvSpPr txBox="1"/>
          <p:nvPr/>
        </p:nvSpPr>
        <p:spPr>
          <a:xfrm>
            <a:off x="2593445" y="3668511"/>
            <a:ext cx="7890309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Sleep = Superpower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chemeClr val="bg1"/>
                </a:solidFill>
                <a:latin typeface="Lub Dub Medium" panose="020B0603030403020204" pitchFamily="34" charset="77"/>
              </a:rPr>
              <a:t>Heart Club</a:t>
            </a:r>
            <a:r>
              <a:rPr lang="en-US" sz="2800" b="1" u="none" strike="noStrike" dirty="0">
                <a:solidFill>
                  <a:schemeClr val="bg1"/>
                </a:solidFill>
                <a:effectLst/>
                <a:latin typeface="Lub Dub Medium" panose="020B0603030403020204" pitchFamily="34" charset="77"/>
              </a:rPr>
              <a:t> Meeting Game</a:t>
            </a:r>
            <a:endParaRPr kumimoji="0" lang="en-US" sz="2800" b="1" u="none" strike="noStrike" cap="none" spc="0" normalizeH="0" baseline="0" dirty="0">
              <a:ln>
                <a:noFill/>
              </a:ln>
              <a:solidFill>
                <a:schemeClr val="accent1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8EDE5-36E5-6A8E-87F6-7FDA66DB1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BA5D8-E512-EB89-0F8D-1AAC92CDDA7A}"/>
              </a:ext>
            </a:extLst>
          </p:cNvPr>
          <p:cNvSpPr txBox="1"/>
          <p:nvPr/>
        </p:nvSpPr>
        <p:spPr>
          <a:xfrm>
            <a:off x="464674" y="5932413"/>
            <a:ext cx="1905000" cy="88204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399393-5111-9BF6-022C-7F5ACD73B1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" r="32"/>
          <a:stretch/>
        </p:blipFill>
        <p:spPr>
          <a:xfrm>
            <a:off x="8171885" y="2013752"/>
            <a:ext cx="2911478" cy="3760970"/>
          </a:xfrm>
          <a:prstGeom prst="rect">
            <a:avLst/>
          </a:prstGeom>
        </p:spPr>
      </p:pic>
      <p:sp>
        <p:nvSpPr>
          <p:cNvPr id="332" name="TextBox 5">
            <a:extLst>
              <a:ext uri="{FF2B5EF4-FFF2-40B4-BE49-F238E27FC236}">
                <a16:creationId xmlns:a16="http://schemas.microsoft.com/office/drawing/2014/main" id="{A0A2DACA-EEDF-7EBB-7652-A23C404E6BC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8DBBAC-26D9-3F8D-B825-629F83BD6E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-4787060" y="4539882"/>
            <a:ext cx="10377819" cy="12980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6241F9-1595-30CD-AD92-2EDD9E99E456}"/>
              </a:ext>
            </a:extLst>
          </p:cNvPr>
          <p:cNvSpPr txBox="1"/>
          <p:nvPr/>
        </p:nvSpPr>
        <p:spPr>
          <a:xfrm>
            <a:off x="1117941" y="305499"/>
            <a:ext cx="10537371" cy="44319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Watch this Video </a:t>
            </a:r>
          </a:p>
          <a:p>
            <a:r>
              <a:rPr lang="en-US" sz="4400" dirty="0">
                <a:solidFill>
                  <a:schemeClr val="accent1"/>
                </a:solidFill>
                <a:latin typeface="Lub Dub Medium" panose="020B0603030403020204" pitchFamily="34" charset="77"/>
              </a:rPr>
              <a:t>Create your own sleep ritual!</a:t>
            </a:r>
          </a:p>
          <a:p>
            <a:endParaRPr lang="en-US" sz="4400" dirty="0">
              <a:solidFill>
                <a:schemeClr val="accent1"/>
              </a:solidFill>
              <a:latin typeface="Lub Dub Medium" panose="020B0603030403020204" pitchFamily="34" charset="77"/>
            </a:endParaRPr>
          </a:p>
          <a:p>
            <a:endParaRPr lang="en-US" sz="3600" dirty="0">
              <a:solidFill>
                <a:schemeClr val="accent1"/>
              </a:solidFill>
              <a:latin typeface="Lub Dub Medium" panose="020B0603030403020204" pitchFamily="34" charset="77"/>
            </a:endParaRPr>
          </a:p>
          <a:p>
            <a:br>
              <a:rPr lang="en-US" sz="2400" dirty="0">
                <a:latin typeface="Lub Dub Medium" panose="020B0603030403020204" pitchFamily="34" charset="77"/>
              </a:rPr>
            </a:br>
            <a:endParaRPr lang="en-US" sz="2400" dirty="0">
              <a:latin typeface="Lub Dub Medium" panose="020B0603030403020204" pitchFamily="34" charset="77"/>
            </a:endParaRPr>
          </a:p>
          <a:p>
            <a:endParaRPr lang="en-US" sz="2400" dirty="0">
              <a:latin typeface="Lub Dub Medium" panose="020B0603030403020204" pitchFamily="34" charset="77"/>
            </a:endParaRPr>
          </a:p>
          <a:p>
            <a:endParaRPr lang="en-US" sz="2400" b="1" dirty="0">
              <a:latin typeface="Lub Dub Heavy" panose="020B0603030403020204" pitchFamily="34" charset="77"/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pic>
        <p:nvPicPr>
          <p:cNvPr id="5" name="Online Media 4" title="Get Your Brain Ready For Bed">
            <a:hlinkClick r:id="" action="ppaction://media"/>
            <a:extLst>
              <a:ext uri="{FF2B5EF4-FFF2-40B4-BE49-F238E27FC236}">
                <a16:creationId xmlns:a16="http://schemas.microsoft.com/office/drawing/2014/main" id="{ACDEFF3F-B6EA-A67B-EC0D-6239D981786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298057" y="1995695"/>
            <a:ext cx="5930057" cy="4447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8CBC27-8610-4BA5-6AF5-919299E6EF04}"/>
              </a:ext>
            </a:extLst>
          </p:cNvPr>
          <p:cNvSpPr txBox="1"/>
          <p:nvPr/>
        </p:nvSpPr>
        <p:spPr>
          <a:xfrm>
            <a:off x="8313379" y="5819439"/>
            <a:ext cx="2628490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Lub Dub" panose="020B0603030403020204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Sleep Well</a:t>
            </a:r>
            <a:endParaRPr lang="en-US" sz="3000" dirty="0">
              <a:solidFill>
                <a:srgbClr val="C00000"/>
              </a:solidFill>
              <a:latin typeface="Lub Dub" panose="020B06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26712744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D295E57-5DF6-0BAD-1388-7D1127714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50"/>
            <a:ext cx="12179302" cy="6858000"/>
          </a:xfrm>
          <a:prstGeom prst="rect">
            <a:avLst/>
          </a:prstGeom>
        </p:spPr>
      </p:pic>
      <p:sp>
        <p:nvSpPr>
          <p:cNvPr id="305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0B092-19B2-FE43-AF57-767FFAA7A15E}"/>
              </a:ext>
            </a:extLst>
          </p:cNvPr>
          <p:cNvSpPr txBox="1"/>
          <p:nvPr/>
        </p:nvSpPr>
        <p:spPr>
          <a:xfrm>
            <a:off x="2462816" y="334703"/>
            <a:ext cx="7890309" cy="1631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A Jeopardy-Style game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u="none" strike="noStrike" dirty="0">
                <a:solidFill>
                  <a:schemeClr val="accent1"/>
                </a:solidFill>
                <a:effectLst/>
                <a:latin typeface="Lub Dub Medium" panose="020B0603030403020204" pitchFamily="34" charset="77"/>
              </a:rPr>
              <a:t>compete, learn and level up your health!</a:t>
            </a:r>
            <a:br>
              <a:rPr lang="en-US" sz="2800" u="none" strike="noStrike" dirty="0">
                <a:solidFill>
                  <a:schemeClr val="accent1"/>
                </a:solidFill>
                <a:effectLst/>
              </a:rPr>
            </a:br>
            <a:endParaRPr kumimoji="0" lang="en-US" sz="2800" b="1" u="none" strike="noStrike" cap="none" spc="0" normalizeH="0" baseline="0" dirty="0">
              <a:ln>
                <a:noFill/>
              </a:ln>
              <a:solidFill>
                <a:schemeClr val="accent1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B1C31D-E4C5-7F43-AC3B-71597537C28F}"/>
              </a:ext>
            </a:extLst>
          </p:cNvPr>
          <p:cNvSpPr txBox="1"/>
          <p:nvPr/>
        </p:nvSpPr>
        <p:spPr>
          <a:xfrm>
            <a:off x="628716" y="2014473"/>
            <a:ext cx="4584729" cy="32932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6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Setup:</a:t>
            </a:r>
            <a:b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Divide into 2–4 teams</a:t>
            </a:r>
            <a:b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Choose a host (you or another club leader)</a:t>
            </a:r>
            <a:b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Use a whiteboard, projector, or digital Jeopardy board (like JeopardyLabs.com)</a:t>
            </a:r>
            <a:b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Each team chooses a category and point value (100–300)</a:t>
            </a:r>
            <a:b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6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Teams must answer in the form of a question (“What is…”)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1DC176-A84B-2F8D-2A8D-22B3E22D4CCB}"/>
              </a:ext>
            </a:extLst>
          </p:cNvPr>
          <p:cNvSpPr/>
          <p:nvPr/>
        </p:nvSpPr>
        <p:spPr>
          <a:xfrm>
            <a:off x="6010209" y="1813136"/>
            <a:ext cx="5553075" cy="3619500"/>
          </a:xfrm>
          <a:prstGeom prst="rect">
            <a:avLst/>
          </a:prstGeom>
          <a:solidFill>
            <a:srgbClr val="0C25B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05F40D7-BCE6-0B4F-C50F-B1E271115C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32" t="6077" r="30289" b="22565"/>
          <a:stretch>
            <a:fillRect/>
          </a:stretch>
        </p:blipFill>
        <p:spPr>
          <a:xfrm>
            <a:off x="6234540" y="2082402"/>
            <a:ext cx="5104412" cy="308096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235459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7E02CF-815E-E04A-BD29-9EE4ABE8560E}"/>
              </a:ext>
            </a:extLst>
          </p:cNvPr>
          <p:cNvSpPr/>
          <p:nvPr/>
        </p:nvSpPr>
        <p:spPr>
          <a:xfrm>
            <a:off x="0" y="0"/>
            <a:ext cx="945222" cy="1078787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2788C-CDD7-98E3-FAFF-3238A8CC1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E62317-1E78-87F5-FC63-D0177121724D}"/>
              </a:ext>
            </a:extLst>
          </p:cNvPr>
          <p:cNvSpPr txBox="1"/>
          <p:nvPr/>
        </p:nvSpPr>
        <p:spPr>
          <a:xfrm>
            <a:off x="1119117" y="950181"/>
            <a:ext cx="7410734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Categories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55E13B-DCCC-BD13-D100-1AF22A5C72BE}"/>
              </a:ext>
            </a:extLst>
          </p:cNvPr>
          <p:cNvSpPr txBox="1"/>
          <p:nvPr/>
        </p:nvSpPr>
        <p:spPr>
          <a:xfrm>
            <a:off x="1064527" y="1883390"/>
            <a:ext cx="3384644" cy="33239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Medium" panose="020B0603030403020204" pitchFamily="34" charset="77"/>
                <a:sym typeface="Calibri"/>
              </a:rPr>
              <a:t>Dim it</a:t>
            </a:r>
          </a:p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accent1"/>
                </a:solidFill>
                <a:latin typeface="Lub Dub Medium" panose="020B0603030403020204" pitchFamily="34" charset="77"/>
              </a:rPr>
              <a:t>Set it</a:t>
            </a:r>
          </a:p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Medium" panose="020B0603030403020204" pitchFamily="34" charset="77"/>
                <a:sym typeface="Calibri"/>
              </a:rPr>
              <a:t>Create it</a:t>
            </a:r>
          </a:p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accent1"/>
                </a:solidFill>
                <a:latin typeface="Lub Dub Medium" panose="020B0603030403020204" pitchFamily="34" charset="77"/>
              </a:rPr>
              <a:t>Sleep &amp; Health</a:t>
            </a:r>
          </a:p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Medium" panose="020B0603030403020204" pitchFamily="34" charset="77"/>
                <a:sym typeface="Calibri"/>
              </a:rPr>
              <a:t>Sleep Boosters</a:t>
            </a:r>
          </a:p>
        </p:txBody>
      </p:sp>
    </p:spTree>
    <p:extLst>
      <p:ext uri="{BB962C8B-B14F-4D97-AF65-F5344CB8AC3E}">
        <p14:creationId xmlns:p14="http://schemas.microsoft.com/office/powerpoint/2010/main" val="279904379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71927-380F-94E5-C86D-F251A1FABA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50"/>
            <a:ext cx="12179302" cy="6858000"/>
          </a:xfrm>
          <a:prstGeom prst="rect">
            <a:avLst/>
          </a:prstGeom>
        </p:spPr>
      </p:pic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2565778" y="376975"/>
            <a:ext cx="650827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Dim 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678262-9EF5-3D1E-286E-7C09C81DFAA6}"/>
              </a:ext>
            </a:extLst>
          </p:cNvPr>
          <p:cNvSpPr txBox="1"/>
          <p:nvPr/>
        </p:nvSpPr>
        <p:spPr>
          <a:xfrm>
            <a:off x="2647665" y="1501253"/>
            <a:ext cx="813406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This type of light from screens messes with your body’s melatonin production.</a:t>
            </a:r>
            <a:br>
              <a:rPr lang="en-US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blue light?</a:t>
            </a:r>
            <a:endParaRPr kumimoji="0" lang="en-US" b="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1AAE40-8A2C-7FB0-6B7A-84870E21B3AC}"/>
              </a:ext>
            </a:extLst>
          </p:cNvPr>
          <p:cNvSpPr txBox="1"/>
          <p:nvPr/>
        </p:nvSpPr>
        <p:spPr>
          <a:xfrm>
            <a:off x="559558" y="1337481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100: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54DCB87-BF58-FB27-498D-A5109D2A640F}"/>
              </a:ext>
            </a:extLst>
          </p:cNvPr>
          <p:cNvSpPr txBox="1"/>
          <p:nvPr/>
        </p:nvSpPr>
        <p:spPr>
          <a:xfrm>
            <a:off x="425356" y="2868305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200: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AEDB44-2572-7F1F-DA7B-834897086296}"/>
              </a:ext>
            </a:extLst>
          </p:cNvPr>
          <p:cNvSpPr txBox="1"/>
          <p:nvPr/>
        </p:nvSpPr>
        <p:spPr>
          <a:xfrm>
            <a:off x="2634017" y="3207223"/>
            <a:ext cx="850255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This kind of phone app can help reduce blue light exposure at night.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a red filter or night mode app?</a:t>
            </a:r>
            <a:endParaRPr kumimoji="0" lang="en-US" sz="1800" b="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BCD3D7-6D91-21A6-69FA-31023495CA8A}"/>
              </a:ext>
            </a:extLst>
          </p:cNvPr>
          <p:cNvSpPr txBox="1"/>
          <p:nvPr/>
        </p:nvSpPr>
        <p:spPr>
          <a:xfrm>
            <a:off x="400335" y="4426424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300: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CB8C46-DEA3-5CBB-F0A8-C9926B8DDF5B}"/>
              </a:ext>
            </a:extLst>
          </p:cNvPr>
          <p:cNvSpPr txBox="1"/>
          <p:nvPr/>
        </p:nvSpPr>
        <p:spPr>
          <a:xfrm>
            <a:off x="2647665" y="4626591"/>
            <a:ext cx="7956645" cy="9553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True or False: You should keep your room as bright as possible to stay energized at night.</a:t>
            </a:r>
            <a:b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False?</a:t>
            </a:r>
            <a:endParaRPr kumimoji="0" lang="en-US" sz="180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71927-380F-94E5-C86D-F251A1FABA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50"/>
            <a:ext cx="12179302" cy="6858000"/>
          </a:xfrm>
          <a:prstGeom prst="rect">
            <a:avLst/>
          </a:prstGeom>
        </p:spPr>
      </p:pic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2565778" y="376975"/>
            <a:ext cx="650827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Set 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678262-9EF5-3D1E-286E-7C09C81DFAA6}"/>
              </a:ext>
            </a:extLst>
          </p:cNvPr>
          <p:cNvSpPr txBox="1"/>
          <p:nvPr/>
        </p:nvSpPr>
        <p:spPr>
          <a:xfrm>
            <a:off x="2647665" y="1501253"/>
            <a:ext cx="813406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Doing this at the same time every day helps keep your internal clock on track.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going to bed and waking up?</a:t>
            </a:r>
            <a:endParaRPr kumimoji="0" lang="en-US" b="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1AAE40-8A2C-7FB0-6B7A-84870E21B3AC}"/>
              </a:ext>
            </a:extLst>
          </p:cNvPr>
          <p:cNvSpPr txBox="1"/>
          <p:nvPr/>
        </p:nvSpPr>
        <p:spPr>
          <a:xfrm>
            <a:off x="559558" y="1337481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100: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54DCB87-BF58-FB27-498D-A5109D2A640F}"/>
              </a:ext>
            </a:extLst>
          </p:cNvPr>
          <p:cNvSpPr txBox="1"/>
          <p:nvPr/>
        </p:nvSpPr>
        <p:spPr>
          <a:xfrm>
            <a:off x="425356" y="2868305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200: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AEDB44-2572-7F1F-DA7B-834897086296}"/>
              </a:ext>
            </a:extLst>
          </p:cNvPr>
          <p:cNvSpPr txBox="1"/>
          <p:nvPr/>
        </p:nvSpPr>
        <p:spPr>
          <a:xfrm>
            <a:off x="2634017" y="3207223"/>
            <a:ext cx="8830102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Setting this kind of alarm helps remind you to wind down, not just wake up.</a:t>
            </a:r>
            <a:b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a bedtime alarm?</a:t>
            </a:r>
            <a:endParaRPr kumimoji="0" lang="en-US" sz="1800" b="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BCD3D7-6D91-21A6-69FA-31023495CA8A}"/>
              </a:ext>
            </a:extLst>
          </p:cNvPr>
          <p:cNvSpPr txBox="1"/>
          <p:nvPr/>
        </p:nvSpPr>
        <p:spPr>
          <a:xfrm>
            <a:off x="400335" y="4426424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300: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CB8C46-DEA3-5CBB-F0A8-C9926B8DDF5B}"/>
              </a:ext>
            </a:extLst>
          </p:cNvPr>
          <p:cNvSpPr txBox="1"/>
          <p:nvPr/>
        </p:nvSpPr>
        <p:spPr>
          <a:xfrm>
            <a:off x="2647665" y="4735773"/>
            <a:ext cx="795664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The body's internal clock is also known as this scientific term.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circadian rhythm?</a:t>
            </a:r>
            <a:endParaRPr kumimoji="0" lang="en-US" sz="180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828452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71927-380F-94E5-C86D-F251A1FABA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50"/>
            <a:ext cx="12179302" cy="6858000"/>
          </a:xfrm>
          <a:prstGeom prst="rect">
            <a:avLst/>
          </a:prstGeom>
        </p:spPr>
      </p:pic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2565778" y="376975"/>
            <a:ext cx="650827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Create 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678262-9EF5-3D1E-286E-7C09C81DFAA6}"/>
              </a:ext>
            </a:extLst>
          </p:cNvPr>
          <p:cNvSpPr txBox="1"/>
          <p:nvPr/>
        </p:nvSpPr>
        <p:spPr>
          <a:xfrm>
            <a:off x="2661312" y="1665026"/>
            <a:ext cx="813406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This relaxing activity involves soaking in warm water before bed.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taking a bath?</a:t>
            </a:r>
            <a:endParaRPr kumimoji="0" lang="en-US" b="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1AAE40-8A2C-7FB0-6B7A-84870E21B3AC}"/>
              </a:ext>
            </a:extLst>
          </p:cNvPr>
          <p:cNvSpPr txBox="1"/>
          <p:nvPr/>
        </p:nvSpPr>
        <p:spPr>
          <a:xfrm>
            <a:off x="559558" y="1337481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100: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54DCB87-BF58-FB27-498D-A5109D2A640F}"/>
              </a:ext>
            </a:extLst>
          </p:cNvPr>
          <p:cNvSpPr txBox="1"/>
          <p:nvPr/>
        </p:nvSpPr>
        <p:spPr>
          <a:xfrm>
            <a:off x="425356" y="2868305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200: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AEDB44-2572-7F1F-DA7B-834897086296}"/>
              </a:ext>
            </a:extLst>
          </p:cNvPr>
          <p:cNvSpPr txBox="1"/>
          <p:nvPr/>
        </p:nvSpPr>
        <p:spPr>
          <a:xfrm>
            <a:off x="2634017" y="3207223"/>
            <a:ext cx="8830102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Name one screen-free activity that’s great for winding down.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reading, journaling</a:t>
            </a:r>
            <a:r>
              <a:rPr lang="en-US" i="1" dirty="0">
                <a:solidFill>
                  <a:schemeClr val="bg2"/>
                </a:solidFill>
                <a:latin typeface="Lub Dub Medium" panose="020B0603030403020204" pitchFamily="34" charset="77"/>
              </a:rPr>
              <a:t> </a:t>
            </a: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or meditating?</a:t>
            </a:r>
            <a:endParaRPr kumimoji="0" lang="en-US" sz="1800" b="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BCD3D7-6D91-21A6-69FA-31023495CA8A}"/>
              </a:ext>
            </a:extLst>
          </p:cNvPr>
          <p:cNvSpPr txBox="1"/>
          <p:nvPr/>
        </p:nvSpPr>
        <p:spPr>
          <a:xfrm>
            <a:off x="400335" y="4426424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300: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CB8C46-DEA3-5CBB-F0A8-C9926B8DDF5B}"/>
              </a:ext>
            </a:extLst>
          </p:cNvPr>
          <p:cNvSpPr txBox="1"/>
          <p:nvPr/>
        </p:nvSpPr>
        <p:spPr>
          <a:xfrm>
            <a:off x="2647665" y="4735773"/>
            <a:ext cx="795664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You should spend how many minutes winding down before sleep?</a:t>
            </a:r>
            <a:b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20–30 minutes?</a:t>
            </a:r>
            <a:endParaRPr kumimoji="0" lang="en-US" sz="180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159116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71927-380F-94E5-C86D-F251A1FABA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50"/>
            <a:ext cx="12179302" cy="6858000"/>
          </a:xfrm>
          <a:prstGeom prst="rect">
            <a:avLst/>
          </a:prstGeom>
        </p:spPr>
      </p:pic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2565778" y="376975"/>
            <a:ext cx="650827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Sleep &amp; Health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678262-9EF5-3D1E-286E-7C09C81DFAA6}"/>
              </a:ext>
            </a:extLst>
          </p:cNvPr>
          <p:cNvSpPr txBox="1"/>
          <p:nvPr/>
        </p:nvSpPr>
        <p:spPr>
          <a:xfrm>
            <a:off x="2661312" y="1665026"/>
            <a:ext cx="813406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Poor sleep increases your risk for this mental health condition.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depression?</a:t>
            </a:r>
            <a:endParaRPr kumimoji="0" lang="en-US" b="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AEDB44-2572-7F1F-DA7B-834897086296}"/>
              </a:ext>
            </a:extLst>
          </p:cNvPr>
          <p:cNvSpPr txBox="1"/>
          <p:nvPr/>
        </p:nvSpPr>
        <p:spPr>
          <a:xfrm>
            <a:off x="2634017" y="3120527"/>
            <a:ext cx="8830102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Lack of sleep can raise your blood _________.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pressure?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kumimoji="0" lang="en-US" sz="1800" b="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CB8C46-DEA3-5CBB-F0A8-C9926B8DDF5B}"/>
              </a:ext>
            </a:extLst>
          </p:cNvPr>
          <p:cNvSpPr txBox="1"/>
          <p:nvPr/>
        </p:nvSpPr>
        <p:spPr>
          <a:xfrm>
            <a:off x="2619004" y="4717823"/>
            <a:ext cx="9103057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Sleep plays a role in this organ's function, responsible for memory and focus.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the brain?</a:t>
            </a:r>
            <a:br>
              <a:rPr lang="en-US" sz="1800" u="none" strike="noStrike" dirty="0">
                <a:effectLst/>
                <a:latin typeface="Lub Dub Medium" panose="020B0603030403020204" pitchFamily="34" charset="77"/>
              </a:rPr>
            </a:br>
            <a:br>
              <a:rPr lang="en-US" sz="1800" u="none" strike="noStrike" dirty="0">
                <a:effectLst/>
                <a:latin typeface="Lub Dub Medium" panose="020B0603030403020204" pitchFamily="34" charset="77"/>
              </a:rPr>
            </a:br>
            <a:endParaRPr kumimoji="0" lang="en-US" sz="180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0E47E2-0DBF-4F43-5393-F243FE37533C}"/>
              </a:ext>
            </a:extLst>
          </p:cNvPr>
          <p:cNvSpPr txBox="1"/>
          <p:nvPr/>
        </p:nvSpPr>
        <p:spPr>
          <a:xfrm>
            <a:off x="559558" y="1337481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100: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C04146-DE18-731B-1FF9-92B4347C5808}"/>
              </a:ext>
            </a:extLst>
          </p:cNvPr>
          <p:cNvSpPr txBox="1"/>
          <p:nvPr/>
        </p:nvSpPr>
        <p:spPr>
          <a:xfrm>
            <a:off x="425356" y="2868305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200: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2E3DD-20FC-DF23-77BC-68DA311146E2}"/>
              </a:ext>
            </a:extLst>
          </p:cNvPr>
          <p:cNvSpPr txBox="1"/>
          <p:nvPr/>
        </p:nvSpPr>
        <p:spPr>
          <a:xfrm>
            <a:off x="400335" y="4426424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300: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258325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71927-380F-94E5-C86D-F251A1FABA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50"/>
            <a:ext cx="12179302" cy="6858000"/>
          </a:xfrm>
          <a:prstGeom prst="rect">
            <a:avLst/>
          </a:prstGeom>
        </p:spPr>
      </p:pic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2565778" y="376975"/>
            <a:ext cx="650827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Sleep Boosters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678262-9EF5-3D1E-286E-7C09C81DFAA6}"/>
              </a:ext>
            </a:extLst>
          </p:cNvPr>
          <p:cNvSpPr txBox="1"/>
          <p:nvPr/>
        </p:nvSpPr>
        <p:spPr>
          <a:xfrm>
            <a:off x="2661311" y="1665026"/>
            <a:ext cx="881645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This hormone, known as the “sleep hormone,” helps regulate your sleep.</a:t>
            </a:r>
            <a:b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What is melatonin?</a:t>
            </a:r>
            <a:endParaRPr kumimoji="0" lang="en-US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" panose="020B0603030403020204" pitchFamily="34" charset="77"/>
              <a:sym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1AAE40-8A2C-7FB0-6B7A-84870E21B3AC}"/>
              </a:ext>
            </a:extLst>
          </p:cNvPr>
          <p:cNvSpPr txBox="1"/>
          <p:nvPr/>
        </p:nvSpPr>
        <p:spPr>
          <a:xfrm>
            <a:off x="559558" y="1337481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100: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54DCB87-BF58-FB27-498D-A5109D2A640F}"/>
              </a:ext>
            </a:extLst>
          </p:cNvPr>
          <p:cNvSpPr txBox="1"/>
          <p:nvPr/>
        </p:nvSpPr>
        <p:spPr>
          <a:xfrm>
            <a:off x="425356" y="2608997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200: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AEDB44-2572-7F1F-DA7B-834897086296}"/>
              </a:ext>
            </a:extLst>
          </p:cNvPr>
          <p:cNvSpPr txBox="1"/>
          <p:nvPr/>
        </p:nvSpPr>
        <p:spPr>
          <a:xfrm>
            <a:off x="2634017" y="2947915"/>
            <a:ext cx="8830102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This natural immune system benefit is stronger with good sleep.</a:t>
            </a:r>
            <a:b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fighting off sickness / stronger immunity?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kumimoji="0" lang="en-US" sz="1800" b="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BCD3D7-6D91-21A6-69FA-31023495CA8A}"/>
              </a:ext>
            </a:extLst>
          </p:cNvPr>
          <p:cNvSpPr txBox="1"/>
          <p:nvPr/>
        </p:nvSpPr>
        <p:spPr>
          <a:xfrm>
            <a:off x="400335" y="4003340"/>
            <a:ext cx="3357349" cy="2677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72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300: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CB8C46-DEA3-5CBB-F0A8-C9926B8DDF5B}"/>
              </a:ext>
            </a:extLst>
          </p:cNvPr>
          <p:cNvSpPr txBox="1"/>
          <p:nvPr/>
        </p:nvSpPr>
        <p:spPr>
          <a:xfrm>
            <a:off x="2647665" y="4312689"/>
            <a:ext cx="9103057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Sleep improves your ability to do this in school and in life—includes memory, reasoning, and focus.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thinking/brain function?</a:t>
            </a:r>
            <a:br>
              <a:rPr lang="en-US" sz="1800" u="none" strike="noStrike" dirty="0">
                <a:effectLst/>
                <a:latin typeface="Lub Dub Medium" panose="020B0603030403020204" pitchFamily="34" charset="77"/>
              </a:rPr>
            </a:br>
            <a:br>
              <a:rPr lang="en-US" sz="1800" u="none" strike="noStrike" dirty="0">
                <a:effectLst/>
                <a:latin typeface="Lub Dub Medium" panose="020B0603030403020204" pitchFamily="34" charset="77"/>
              </a:rPr>
            </a:br>
            <a:endParaRPr kumimoji="0" lang="en-US" sz="1800" i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8508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99FE9ED-AA4C-2E6B-9C0E-E94CEF6697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9" r="28336"/>
          <a:stretch/>
        </p:blipFill>
        <p:spPr>
          <a:xfrm>
            <a:off x="0" y="0"/>
            <a:ext cx="5308979" cy="6858000"/>
          </a:xfrm>
          <a:prstGeom prst="rect">
            <a:avLst/>
          </a:prstGeom>
        </p:spPr>
      </p:pic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B32FA3-0E18-9B42-9C3E-D38988E524E2}"/>
              </a:ext>
            </a:extLst>
          </p:cNvPr>
          <p:cNvSpPr txBox="1"/>
          <p:nvPr/>
        </p:nvSpPr>
        <p:spPr>
          <a:xfrm>
            <a:off x="4152583" y="408090"/>
            <a:ext cx="8874369" cy="46166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4400" dirty="0">
                <a:solidFill>
                  <a:schemeClr val="accent1"/>
                </a:solidFill>
                <a:latin typeface="Lub Dub Light" panose="020B0603030403020204" pitchFamily="34" charset="77"/>
              </a:rPr>
              <a:t>Final</a:t>
            </a:r>
          </a:p>
          <a:p>
            <a:pPr algn="ctr"/>
            <a:r>
              <a:rPr lang="en-US" sz="4400" b="1" dirty="0" err="1">
                <a:solidFill>
                  <a:schemeClr val="accent1"/>
                </a:solidFill>
                <a:latin typeface="Lub Dub Heavy" panose="020B0603030403020204" pitchFamily="34" charset="77"/>
              </a:rPr>
              <a:t>Sleepdown</a:t>
            </a:r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 Question</a:t>
            </a:r>
          </a:p>
          <a:p>
            <a:pPr algn="ctr"/>
            <a:r>
              <a:rPr lang="en-US" sz="4400" dirty="0">
                <a:solidFill>
                  <a:schemeClr val="accent1"/>
                </a:solidFill>
                <a:latin typeface="Lub Dub Medium" panose="020B0603030403020204" pitchFamily="34" charset="77"/>
              </a:rPr>
              <a:t>(optional)</a:t>
            </a:r>
            <a:br>
              <a:rPr lang="en-US" sz="2400" dirty="0">
                <a:latin typeface="Lub Dub Medium" panose="020B0603030403020204" pitchFamily="34" charset="77"/>
              </a:rPr>
            </a:br>
            <a:br>
              <a:rPr lang="en-US" sz="2400" b="1" dirty="0">
                <a:latin typeface="Lub Dub Heavy" panose="020B0603030403020204" pitchFamily="34" charset="77"/>
              </a:rPr>
            </a:br>
            <a:endParaRPr kumimoji="0" lang="en-US" sz="2400" b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  <a:p>
            <a:pPr algn="ctr"/>
            <a:endParaRPr lang="en-US" sz="2400" b="1" dirty="0">
              <a:solidFill>
                <a:schemeClr val="bg2"/>
              </a:solidFill>
              <a:latin typeface="Lub Dub Heavy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b="1" dirty="0">
              <a:latin typeface="Lub Dub Heavy" panose="020B0603030403020204" pitchFamily="34" charset="77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D4F16D-C812-8322-AE89-F7F641F4D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-4787060" y="4539882"/>
            <a:ext cx="10377819" cy="12980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079306E-8F92-B5A3-FF33-9A867B1A46B5}"/>
              </a:ext>
            </a:extLst>
          </p:cNvPr>
          <p:cNvSpPr txBox="1"/>
          <p:nvPr/>
        </p:nvSpPr>
        <p:spPr>
          <a:xfrm>
            <a:off x="5923128" y="3029803"/>
            <a:ext cx="5540991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Wager your points!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Poor sleep is called a "silent risk" for health because it increases your chance of developing these three chronic diseases without obvious symptoms.</a:t>
            </a: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i="1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are heart disease, high blood pressure and diabetes (or high cholesterol)?</a:t>
            </a:r>
            <a:endParaRPr kumimoji="0" lang="en-US" sz="18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AHA titles">
  <a:themeElements>
    <a:clrScheme name="AHA titl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10E20"/>
      </a:accent1>
      <a:accent2>
        <a:srgbClr val="990000"/>
      </a:accent2>
      <a:accent3>
        <a:srgbClr val="636466"/>
      </a:accent3>
      <a:accent4>
        <a:srgbClr val="707070"/>
      </a:accent4>
      <a:accent5>
        <a:srgbClr val="919191"/>
      </a:accent5>
      <a:accent6>
        <a:srgbClr val="B3B3B3"/>
      </a:accent6>
      <a:hlink>
        <a:srgbClr val="0000FF"/>
      </a:hlink>
      <a:folHlink>
        <a:srgbClr val="FF00FF"/>
      </a:folHlink>
    </a:clrScheme>
    <a:fontScheme name="AHA titl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AHA tit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HA titles">
  <a:themeElements>
    <a:clrScheme name="AHA titl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10E20"/>
      </a:accent1>
      <a:accent2>
        <a:srgbClr val="990000"/>
      </a:accent2>
      <a:accent3>
        <a:srgbClr val="636466"/>
      </a:accent3>
      <a:accent4>
        <a:srgbClr val="707070"/>
      </a:accent4>
      <a:accent5>
        <a:srgbClr val="919191"/>
      </a:accent5>
      <a:accent6>
        <a:srgbClr val="B3B3B3"/>
      </a:accent6>
      <a:hlink>
        <a:srgbClr val="0000FF"/>
      </a:hlink>
      <a:folHlink>
        <a:srgbClr val="FF00FF"/>
      </a:folHlink>
    </a:clrScheme>
    <a:fontScheme name="AHA titl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AHA tit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37455</TotalTime>
  <Words>576</Words>
  <Application>Microsoft Office PowerPoint</Application>
  <PresentationFormat>Widescreen</PresentationFormat>
  <Paragraphs>79</Paragraphs>
  <Slides>10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Calibri</vt:lpstr>
      <vt:lpstr>Lub Dub</vt:lpstr>
      <vt:lpstr>Lub Dub Bold</vt:lpstr>
      <vt:lpstr>Lub Dub Heavy</vt:lpstr>
      <vt:lpstr>Lub Dub Light</vt:lpstr>
      <vt:lpstr>Lub Dub Medium</vt:lpstr>
      <vt:lpstr>AHA titles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cp:lastModifiedBy>Elizabeth Kirkland</cp:lastModifiedBy>
  <cp:revision>102</cp:revision>
  <dcterms:modified xsi:type="dcterms:W3CDTF">2025-08-29T19:31:01Z</dcterms:modified>
</cp:coreProperties>
</file>