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4" r:id="rId2"/>
    <p:sldId id="305" r:id="rId3"/>
    <p:sldId id="271" r:id="rId4"/>
    <p:sldId id="262" r:id="rId5"/>
    <p:sldId id="297" r:id="rId6"/>
    <p:sldId id="298" r:id="rId7"/>
    <p:sldId id="306" r:id="rId8"/>
    <p:sldId id="299" r:id="rId9"/>
    <p:sldId id="307" r:id="rId10"/>
    <p:sldId id="308" r:id="rId11"/>
    <p:sldId id="309" r:id="rId12"/>
    <p:sldId id="278" r:id="rId13"/>
    <p:sldId id="31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7C266A-C8C4-B972-6571-2466D961D8F0}" name="Kyle Bright" initials="KB" userId="S::kyle.bright@heart.org::4e335590-fab7-46a7-ad13-153e5bb79176" providerId="AD"/>
  <p188:author id="{AB9FCFF9-9F46-60A1-C168-9B26BE10C1DA}" name="Kyle Bright" initials="KB" userId="S::Kyle.Bright@heart.org::4e335590-fab7-46a7-ad13-153e5bb791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B3C22B-35BE-401B-82DB-EB18CCE3FF50}" v="2" dt="2025-08-29T18:32:41.472"/>
    <p1510:client id="{C735AC79-1215-49F6-A7A2-D9B6ADE615F9}" v="3" dt="2025-08-29T19:32:17.694"/>
    <p1510:client id="{D5B35ADA-65F5-436C-A329-245D8D2C0229}" v="18" dt="2025-08-29T19:03:03.20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ACB"/>
          </a:solidFill>
        </a:fill>
      </a:tcStyle>
    </a:wholeTbl>
    <a:band2H>
      <a:tcTxStyle/>
      <a:tcStyle>
        <a:tcBdr/>
        <a:fill>
          <a:solidFill>
            <a:srgbClr val="F4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2" name="Shape 2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937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5575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4838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253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75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312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3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055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75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5077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9362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750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5746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81869"/>
            <a:ext cx="10515600" cy="448654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3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7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493794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8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56232"/>
            <a:ext cx="10515600" cy="528237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19853" y="6314016"/>
            <a:ext cx="235459" cy="2565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6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77" y="5892520"/>
            <a:ext cx="1339851" cy="726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4D4D4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38200" y="2235200"/>
            <a:ext cx="10505683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01784" y="6314016"/>
            <a:ext cx="350775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>
              <a:defRPr sz="1000">
                <a:solidFill>
                  <a:srgbClr val="FFFFF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pPr>
            <a:endParaRPr/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8" r:id="rId3"/>
    <p:sldLayoutId id="2147483662" r:id="rId4"/>
    <p:sldLayoutId id="2147483666" r:id="rId5"/>
    <p:sldLayoutId id="2147483667" r:id="rId6"/>
    <p:sldLayoutId id="2147483670" r:id="rId7"/>
    <p:sldLayoutId id="2147483674" r:id="rId8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1pPr>
      <a:lvl2pPr marL="23495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2pPr>
      <a:lvl3pPr marL="427831" marR="0" indent="-19288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3pPr>
      <a:lvl4pPr marL="618671" marR="0" indent="-2122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4pPr>
      <a:lvl5pPr marL="722539" marR="0" indent="-151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neda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hyperlink" Target="http://feedingamerica.org/" TargetMode="External"/><Relationship Id="rId4" Type="http://schemas.openxmlformats.org/officeDocument/2006/relationships/hyperlink" Target="https://www.heart.org/en/about-us/findhelp#:~:text=Use%20FindHelp%20today%20to%20search%20for%20financial%2C%20legal%2C,guide%20your%20path%20to%20a%20healthier%2C%20happier%20you%2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heart.org/recipe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LsIYWd-V9Ms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_KzgrD3NYU?feature=oembed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jpeg"/><Relationship Id="rId2" Type="http://schemas.openxmlformats.org/officeDocument/2006/relationships/video" Target="https://www.youtube.com/embed/So5YDtodV5Q?feature=oembed" TargetMode="External"/><Relationship Id="rId1" Type="http://schemas.openxmlformats.org/officeDocument/2006/relationships/video" Target="https://www.youtube.com/embed/yAtPzf68zEw?feature=oembed" TargetMode="External"/><Relationship Id="rId6" Type="http://schemas.openxmlformats.org/officeDocument/2006/relationships/image" Target="../media/image16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hyperlink" Target="http://heart.org/recip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184B65B9-1364-C2BC-4E7F-E864B5AB0C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2" r="1768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0B092-19B2-FE43-AF57-767FFAA7A15E}"/>
              </a:ext>
            </a:extLst>
          </p:cNvPr>
          <p:cNvSpPr txBox="1"/>
          <p:nvPr/>
        </p:nvSpPr>
        <p:spPr>
          <a:xfrm>
            <a:off x="401784" y="1693089"/>
            <a:ext cx="8415143" cy="1631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Eat Smart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5000" b="1">
                <a:solidFill>
                  <a:schemeClr val="accent1"/>
                </a:solidFill>
                <a:latin typeface="Lub Dub Heavy" panose="020B0603030403020204" pitchFamily="34" charset="77"/>
              </a:rPr>
              <a:t>Daily</a:t>
            </a:r>
            <a:endParaRPr kumimoji="0" lang="en-US" sz="5000" b="1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C23C7E-7958-F324-FBE7-7225E1C5A43D}"/>
              </a:ext>
            </a:extLst>
          </p:cNvPr>
          <p:cNvSpPr txBox="1"/>
          <p:nvPr/>
        </p:nvSpPr>
        <p:spPr>
          <a:xfrm>
            <a:off x="401784" y="3429000"/>
            <a:ext cx="8884693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 u="none" strike="noStrike">
                <a:effectLst/>
                <a:latin typeface="Lub Dub" panose="020B0603030403020204" pitchFamily="34" charset="77"/>
              </a:rPr>
              <a:t>Easy Meal Prep</a:t>
            </a:r>
            <a:r>
              <a:rPr lang="en-US" sz="2400" b="1">
                <a:latin typeface="Lub Dub" panose="020B0603030403020204" pitchFamily="34" charset="77"/>
              </a:rPr>
              <a:t> &amp;</a:t>
            </a:r>
            <a:br>
              <a:rPr lang="en-US" sz="2400" b="1" u="none" strike="noStrike">
                <a:effectLst/>
                <a:latin typeface="Lub Dub" panose="020B0603030403020204" pitchFamily="34" charset="77"/>
              </a:rPr>
            </a:br>
            <a:r>
              <a:rPr lang="en-US" sz="2400" b="1">
                <a:latin typeface="Lub Dub" panose="020B0603030403020204" pitchFamily="34" charset="77"/>
              </a:rPr>
              <a:t>Building Lifelong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latin typeface="Lub Dub" panose="020B0603030403020204" pitchFamily="34" charset="77"/>
              </a:rPr>
              <a:t>Habits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400" b="1">
              <a:latin typeface="Lub Dub" panose="020B0603030403020204" pitchFamily="34" charset="77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latin typeface="Lub Dub" panose="020B0603030403020204" pitchFamily="34" charset="77"/>
              </a:rPr>
              <a:t>Plus Host a </a:t>
            </a:r>
            <a:r>
              <a:rPr lang="en-US" sz="2400" b="1" u="none" strike="noStrike">
                <a:effectLst/>
                <a:latin typeface="Lub Dub" panose="020B0603030403020204" pitchFamily="34" charset="77"/>
              </a:rPr>
              <a:t>Vision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 u="none" strike="noStrike">
                <a:effectLst/>
                <a:latin typeface="Lub Dub" panose="020B0603030403020204" pitchFamily="34" charset="77"/>
              </a:rPr>
              <a:t>Board Party!</a:t>
            </a:r>
          </a:p>
        </p:txBody>
      </p:sp>
      <p:pic>
        <p:nvPicPr>
          <p:cNvPr id="5" name="Picture 4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233B83FC-BF26-8E4A-6F6D-F08FF2B18C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2" y="172612"/>
            <a:ext cx="4065821" cy="124920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925054" y="4539881"/>
            <a:ext cx="10377819" cy="12980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2FB174-F80B-DF02-3D65-9C5AC52331F4}"/>
              </a:ext>
            </a:extLst>
          </p:cNvPr>
          <p:cNvSpPr/>
          <p:nvPr/>
        </p:nvSpPr>
        <p:spPr>
          <a:xfrm>
            <a:off x="9227127" y="0"/>
            <a:ext cx="2964873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1386693" y="1247329"/>
            <a:ext cx="984934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Eating Disorders &amp; Getting Help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336CA5-8971-17AB-AB82-F2C77B677AF4}"/>
              </a:ext>
            </a:extLst>
          </p:cNvPr>
          <p:cNvSpPr txBox="1"/>
          <p:nvPr/>
        </p:nvSpPr>
        <p:spPr>
          <a:xfrm>
            <a:off x="1662546" y="2673928"/>
            <a:ext cx="4959927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Signs of disordered eating: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Obsessive calorie counting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Extreme food restriction or binge eating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Guilt after meals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83BBFD-942E-2490-27DE-CD90D47E8960}"/>
              </a:ext>
            </a:extLst>
          </p:cNvPr>
          <p:cNvSpPr txBox="1"/>
          <p:nvPr/>
        </p:nvSpPr>
        <p:spPr>
          <a:xfrm>
            <a:off x="7010400" y="2673927"/>
            <a:ext cx="4572000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Resources for help: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National Eating Disorders Helpline: 800-931-2237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Campus counseling &amp; health services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○ </a:t>
            </a:r>
            <a:r>
              <a:rPr lang="en-US" sz="1800" b="1" u="none" strike="noStrike" err="1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NEDA.org</a:t>
            </a: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for more info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8629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925054" y="4539881"/>
            <a:ext cx="10377819" cy="12980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2FB174-F80B-DF02-3D65-9C5AC52331F4}"/>
              </a:ext>
            </a:extLst>
          </p:cNvPr>
          <p:cNvSpPr/>
          <p:nvPr/>
        </p:nvSpPr>
        <p:spPr>
          <a:xfrm>
            <a:off x="9227127" y="0"/>
            <a:ext cx="2964873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1358985" y="956383"/>
            <a:ext cx="9849342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Food Assistance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Resources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B19A5-405F-AC71-C429-37F243B2C80E}"/>
              </a:ext>
            </a:extLst>
          </p:cNvPr>
          <p:cNvSpPr txBox="1"/>
          <p:nvPr/>
        </p:nvSpPr>
        <p:spPr>
          <a:xfrm>
            <a:off x="1454727" y="3131126"/>
            <a:ext cx="8201891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" panose="020B0603030403020204" pitchFamily="34" charset="77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 Help with AHA</a:t>
            </a:r>
            <a:endParaRPr kumimoji="0" lang="en-US" sz="1800" b="1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Lub Dub" panose="020B0603030403020204" pitchFamily="34" charset="77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b="1">
              <a:solidFill>
                <a:schemeClr val="accent1"/>
              </a:solidFill>
              <a:latin typeface="Lub Dub" panose="020B0603030403020204" pitchFamily="34" charset="77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SNAP Benefits (EBT)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– helps cover groceries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Campus Food Pantries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– free resources for students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Local community programs &amp; food banks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Visit </a:t>
            </a:r>
            <a:r>
              <a:rPr lang="en-US" sz="1800" b="1" u="none" strike="noStrike" err="1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feedingamerica.org</a:t>
            </a: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to find help</a:t>
            </a:r>
            <a:endParaRPr kumimoji="0" lang="en-US" sz="1800" b="1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55368E-BB91-783C-EB1F-D5F0E02F5C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92" y="484910"/>
            <a:ext cx="4864799" cy="3241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958364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7E02CF-815E-E04A-BD29-9EE4ABE8560E}"/>
              </a:ext>
            </a:extLst>
          </p:cNvPr>
          <p:cNvSpPr/>
          <p:nvPr/>
        </p:nvSpPr>
        <p:spPr>
          <a:xfrm>
            <a:off x="0" y="0"/>
            <a:ext cx="945222" cy="1078787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2788C-CDD7-98E3-FAFF-3238A8CC1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EF1040-B6E9-3C85-7CC6-BF39D899FE8A}"/>
              </a:ext>
            </a:extLst>
          </p:cNvPr>
          <p:cNvSpPr txBox="1"/>
          <p:nvPr/>
        </p:nvSpPr>
        <p:spPr>
          <a:xfrm>
            <a:off x="873456" y="759112"/>
            <a:ext cx="6508275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In Need of Inspiration?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03221A-4315-80D0-79D9-555485D7DCD4}"/>
              </a:ext>
            </a:extLst>
          </p:cNvPr>
          <p:cNvSpPr txBox="1"/>
          <p:nvPr/>
        </p:nvSpPr>
        <p:spPr>
          <a:xfrm>
            <a:off x="872836" y="2563090"/>
            <a:ext cx="579120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Look for the Heart-Check mark on packaged foods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Hundreds of easy recipes at </a:t>
            </a:r>
            <a:r>
              <a:rPr lang="en-US" sz="1800" b="1" u="none" strike="noStrike" err="1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heart.org</a:t>
            </a: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/recipes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Small steps = long-term success!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904379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6A673C-FF1F-EA66-98DB-F4E04F68A3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173"/>
          <a:stretch/>
        </p:blipFill>
        <p:spPr>
          <a:xfrm>
            <a:off x="5900950" y="0"/>
            <a:ext cx="6291050" cy="685557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16486" y="4539881"/>
            <a:ext cx="10377819" cy="1298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935913" y="1524077"/>
            <a:ext cx="764274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Vision Board </a:t>
            </a:r>
            <a:b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</a:b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Party 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75E141-3624-BC1A-0D09-7389DC8FE785}"/>
              </a:ext>
            </a:extLst>
          </p:cNvPr>
          <p:cNvSpPr txBox="1"/>
          <p:nvPr/>
        </p:nvSpPr>
        <p:spPr>
          <a:xfrm>
            <a:off x="935913" y="3212781"/>
            <a:ext cx="3944204" cy="3693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Join us to set healthy intentions for the New Year!</a:t>
            </a:r>
            <a:b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</a:br>
            <a:endParaRPr lang="en-US" b="1">
              <a:solidFill>
                <a:schemeClr val="bg2"/>
              </a:solidFill>
              <a:latin typeface="Lub Dub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Create a personalized wellness vision board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>
              <a:solidFill>
                <a:schemeClr val="bg2"/>
              </a:solidFill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Set goals for heart health, fitness &amp; self-care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>
              <a:solidFill>
                <a:schemeClr val="bg2"/>
              </a:solidFill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Build community &amp; motivation for 2026 and beyond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2" name="Picture 1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518BF27A-4247-62CE-089F-1EB36E06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3" y="172612"/>
            <a:ext cx="3499764" cy="107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2716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D295E57-5DF6-0BAD-1388-7D112771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0B092-19B2-FE43-AF57-767FFAA7A15E}"/>
              </a:ext>
            </a:extLst>
          </p:cNvPr>
          <p:cNvSpPr txBox="1"/>
          <p:nvPr/>
        </p:nvSpPr>
        <p:spPr>
          <a:xfrm>
            <a:off x="887104" y="1085328"/>
            <a:ext cx="8415143" cy="1446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Medium" panose="020B0603030403020204" pitchFamily="34" charset="77"/>
                <a:sym typeface="Calibri"/>
              </a:rPr>
              <a:t>Why </a:t>
            </a: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Healthy </a:t>
            </a:r>
            <a:b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</a:b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Eating Matters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D8BBE9-F779-8579-0D31-1B3389C92EEB}"/>
              </a:ext>
            </a:extLst>
          </p:cNvPr>
          <p:cNvSpPr txBox="1"/>
          <p:nvPr/>
        </p:nvSpPr>
        <p:spPr>
          <a:xfrm>
            <a:off x="887102" y="2934269"/>
            <a:ext cx="659187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Boosts brain power &amp; energy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Supports heart &amp; mental health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Helps with focus, mood, &amp; stress management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Saves money compared to eating out all the time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1E0B05-A533-D971-86A5-2F98643C76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401" y="518614"/>
            <a:ext cx="3799965" cy="45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0084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3964CF4-FFEE-F039-F67B-62913A52A1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0E24B6-57B0-4E10-DCB8-1200851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4F16D-C812-8322-AE89-F7F641F4D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31651" y="4539881"/>
            <a:ext cx="10377819" cy="129805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C0C180B-D591-0AB9-A340-CDF7BF30A00F}"/>
              </a:ext>
            </a:extLst>
          </p:cNvPr>
          <p:cNvSpPr txBox="1"/>
          <p:nvPr/>
        </p:nvSpPr>
        <p:spPr>
          <a:xfrm>
            <a:off x="387985" y="324965"/>
            <a:ext cx="8415143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="1">
                <a:solidFill>
                  <a:schemeClr val="accent1"/>
                </a:solidFill>
                <a:latin typeface="Lub Dub Heavy" panose="020B0603030403020204" pitchFamily="34" charset="77"/>
              </a:rPr>
              <a:t>6 Minute</a:t>
            </a: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 Cooking Demo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F16405-379B-9675-95B2-5CB7427D90C8}"/>
              </a:ext>
            </a:extLst>
          </p:cNvPr>
          <p:cNvSpPr txBox="1"/>
          <p:nvPr/>
        </p:nvSpPr>
        <p:spPr>
          <a:xfrm>
            <a:off x="7243438" y="402151"/>
            <a:ext cx="417641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Healthy &amp; Easy Meal Prep Ideas </a:t>
            </a:r>
            <a:r>
              <a:rPr lang="en-US" sz="1600">
                <a:solidFill>
                  <a:schemeClr val="bg2"/>
                </a:solidFill>
                <a:latin typeface="Lub Dub Medium" panose="020B0603030403020204" pitchFamily="34" charset="77"/>
              </a:rPr>
              <a:t>to</a:t>
            </a:r>
            <a:b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Meal Prep 24 Healthy Meals in 1 Hour </a:t>
            </a:r>
            <a:b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6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45" name="Online Media 44" descr="Meal Prep 24 Healthy Meals in 1 Hour (Breakfast, Lunch &amp; Dinner for 4 days for 2 people)">
            <a:hlinkClick r:id="" action="ppaction://media"/>
            <a:extLst>
              <a:ext uri="{FF2B5EF4-FFF2-40B4-BE49-F238E27FC236}">
                <a16:creationId xmlns:a16="http://schemas.microsoft.com/office/drawing/2014/main" id="{8906C239-064C-4B9B-7134-6D2F7B08A3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838098" y="1796295"/>
            <a:ext cx="8028790" cy="453626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Gay couple unpacking grocery">
            <a:extLst>
              <a:ext uri="{FF2B5EF4-FFF2-40B4-BE49-F238E27FC236}">
                <a16:creationId xmlns:a16="http://schemas.microsoft.com/office/drawing/2014/main" id="{ADE37542-27E4-C25F-B7F0-EAFCC6F77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9" r="22469"/>
          <a:stretch/>
        </p:blipFill>
        <p:spPr>
          <a:xfrm>
            <a:off x="-685800" y="-830351"/>
            <a:ext cx="6349933" cy="7688351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F2807D77-A52E-9808-65D6-3D03022CDF02}"/>
              </a:ext>
            </a:extLst>
          </p:cNvPr>
          <p:cNvSpPr/>
          <p:nvPr/>
        </p:nvSpPr>
        <p:spPr>
          <a:xfrm>
            <a:off x="10740788" y="0"/>
            <a:ext cx="1583140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7EC5DF2-6D29-73DA-C737-36753E0EA9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99890" y="4539881"/>
            <a:ext cx="10377819" cy="129805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F39C91C-2FBC-1720-2242-C4CC00862C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800706" y="4539881"/>
            <a:ext cx="10377819" cy="1298057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1DEFA836-5CAF-9FDE-9F14-B9761FE79A50}"/>
              </a:ext>
            </a:extLst>
          </p:cNvPr>
          <p:cNvSpPr txBox="1"/>
          <p:nvPr/>
        </p:nvSpPr>
        <p:spPr>
          <a:xfrm>
            <a:off x="6277969" y="2292824"/>
            <a:ext cx="4599297" cy="3139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Learn how to read a nutrition label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Compare similar products → pick the one with less sodium, sugar &amp; unhealthy fats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Look for the Heart-Check Mark to find heart-healthy options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Fresh, frozen, or canned (no added sugar/salt) veggies all work!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E3CF2A1-3D40-A254-18CE-A2A72D99B99A}"/>
              </a:ext>
            </a:extLst>
          </p:cNvPr>
          <p:cNvSpPr txBox="1"/>
          <p:nvPr/>
        </p:nvSpPr>
        <p:spPr>
          <a:xfrm>
            <a:off x="6250674" y="580362"/>
            <a:ext cx="5104263" cy="1446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Tips for Grocery Shopping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D0B99C4A-95C7-6BA1-FD0E-4ADFABAE2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625" y="3579504"/>
            <a:ext cx="1600200" cy="14732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D97BD3-5906-A36C-CDAC-B84F6102C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D79925-CC05-59A6-CD41-BA1575BB0093}"/>
              </a:ext>
            </a:extLst>
          </p:cNvPr>
          <p:cNvSpPr txBox="1"/>
          <p:nvPr/>
        </p:nvSpPr>
        <p:spPr>
          <a:xfrm>
            <a:off x="1569493" y="471180"/>
            <a:ext cx="10413241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How to Read a Nutrition Label</a:t>
            </a:r>
          </a:p>
        </p:txBody>
      </p:sp>
      <p:pic>
        <p:nvPicPr>
          <p:cNvPr id="21" name="Online Media 20" descr="How To Read A Nutrition Label | GoodLife Kitchen | GoodLife Fitness">
            <a:hlinkClick r:id="" action="ppaction://media"/>
            <a:extLst>
              <a:ext uri="{FF2B5EF4-FFF2-40B4-BE49-F238E27FC236}">
                <a16:creationId xmlns:a16="http://schemas.microsoft.com/office/drawing/2014/main" id="{9FA24E7B-AABE-7B42-9709-8F7EE4B1A99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23777" y="1378424"/>
            <a:ext cx="7463997" cy="42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845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93A2B50-1F86-06D2-4073-F81EEED28A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0" y="267793"/>
            <a:ext cx="1219200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Nutrition Label Challenge Activity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6BDE89-2C62-830A-473B-1BC7C064F9B6}"/>
              </a:ext>
            </a:extLst>
          </p:cNvPr>
          <p:cNvSpPr txBox="1"/>
          <p:nvPr/>
        </p:nvSpPr>
        <p:spPr>
          <a:xfrm>
            <a:off x="983465" y="1421435"/>
            <a:ext cx="6318913" cy="3970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Step 1: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Look at the Nutrition Label.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Step 2: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In your group, find and discuss: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● </a:t>
            </a: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Serving Size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— How much is one serving?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● </a:t>
            </a: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Added Sugars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— How many grams?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● Sodium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— Is it high or low?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● Fats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— Check for saturated &amp; trans fats.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Step 3: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Decide if this food is a “Go,” “Slow,” or “Whoa” food: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● Go: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Eat often (healthy choice)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● Slow: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Eat sometimes (moderation)</a:t>
            </a: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4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● Whoa: </a:t>
            </a:r>
            <a:r>
              <a:rPr lang="en-US" sz="14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Eat rarely (less healthy)</a:t>
            </a:r>
            <a:endParaRPr kumimoji="0" lang="en-US" sz="14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5399B569-F0BE-0AB5-C65D-46A478E248FB}"/>
              </a:ext>
            </a:extLst>
          </p:cNvPr>
          <p:cNvSpPr/>
          <p:nvPr/>
        </p:nvSpPr>
        <p:spPr>
          <a:xfrm>
            <a:off x="7823200" y="1902691"/>
            <a:ext cx="387927" cy="138545"/>
          </a:xfrm>
          <a:prstGeom prst="right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4348" name="Picture 12" descr="It's Got: Nutrition Facts - Add nutrition, supplement, and drug facts labels  to your site | Shopify App Store">
            <a:extLst>
              <a:ext uri="{FF2B5EF4-FFF2-40B4-BE49-F238E27FC236}">
                <a16:creationId xmlns:a16="http://schemas.microsoft.com/office/drawing/2014/main" id="{42ED318F-3280-84DD-989C-E50EDD9F1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0" t="22357" r="8339" b="5051"/>
          <a:stretch/>
        </p:blipFill>
        <p:spPr bwMode="auto">
          <a:xfrm>
            <a:off x="7815570" y="1129246"/>
            <a:ext cx="3087240" cy="476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6124CD7F-CCF4-BEA1-C2E8-1EE7B05681CE}"/>
              </a:ext>
            </a:extLst>
          </p:cNvPr>
          <p:cNvSpPr/>
          <p:nvPr/>
        </p:nvSpPr>
        <p:spPr>
          <a:xfrm>
            <a:off x="7386918" y="1810872"/>
            <a:ext cx="454212" cy="162218"/>
          </a:xfrm>
          <a:prstGeom prst="right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4A7D4C76-3EEF-AD96-5629-23CE73AD9CD1}"/>
              </a:ext>
            </a:extLst>
          </p:cNvPr>
          <p:cNvSpPr/>
          <p:nvPr/>
        </p:nvSpPr>
        <p:spPr>
          <a:xfrm>
            <a:off x="7387734" y="3801036"/>
            <a:ext cx="454212" cy="162218"/>
          </a:xfrm>
          <a:prstGeom prst="right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1FB074BC-C5E4-F18C-C0AD-52E4AEE9473F}"/>
              </a:ext>
            </a:extLst>
          </p:cNvPr>
          <p:cNvSpPr/>
          <p:nvPr/>
        </p:nvSpPr>
        <p:spPr>
          <a:xfrm>
            <a:off x="7404847" y="2743202"/>
            <a:ext cx="454212" cy="162218"/>
          </a:xfrm>
          <a:prstGeom prst="right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830285ED-039F-2C9A-C553-EFBC0BB36384}"/>
              </a:ext>
            </a:extLst>
          </p:cNvPr>
          <p:cNvSpPr/>
          <p:nvPr/>
        </p:nvSpPr>
        <p:spPr>
          <a:xfrm>
            <a:off x="7386918" y="3092824"/>
            <a:ext cx="454212" cy="162218"/>
          </a:xfrm>
          <a:prstGeom prst="right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59116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859807" y="417918"/>
            <a:ext cx="1038594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Fad Diet vs. Healthy Eating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AF23B5-5F39-2938-5181-B3ED9C95467A}"/>
              </a:ext>
            </a:extLst>
          </p:cNvPr>
          <p:cNvSpPr txBox="1"/>
          <p:nvPr/>
        </p:nvSpPr>
        <p:spPr>
          <a:xfrm>
            <a:off x="1274623" y="1399308"/>
            <a:ext cx="915785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is the Difference between  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a Fad Diet and Healthy Eating? 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3" name="Online Media 12" descr="Fad or fact? Healthy eating 101">
            <a:hlinkClick r:id="" action="ppaction://media"/>
            <a:extLst>
              <a:ext uri="{FF2B5EF4-FFF2-40B4-BE49-F238E27FC236}">
                <a16:creationId xmlns:a16="http://schemas.microsoft.com/office/drawing/2014/main" id="{0C345FC3-6469-F497-C289-07F093FDD2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251530" y="2240394"/>
            <a:ext cx="4592637" cy="25948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B008B1C-3409-9356-F3A3-82A8097A61BE}"/>
              </a:ext>
            </a:extLst>
          </p:cNvPr>
          <p:cNvSpPr txBox="1"/>
          <p:nvPr/>
        </p:nvSpPr>
        <p:spPr>
          <a:xfrm>
            <a:off x="6511636" y="1454727"/>
            <a:ext cx="41840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Fad Diets: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What Should You Believe? 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5" name="Online Media 14" descr="Fad diets: What should you believe?">
            <a:hlinkClick r:id="" action="ppaction://media"/>
            <a:extLst>
              <a:ext uri="{FF2B5EF4-FFF2-40B4-BE49-F238E27FC236}">
                <a16:creationId xmlns:a16="http://schemas.microsoft.com/office/drawing/2014/main" id="{E1D7976F-7677-DC2F-C97F-5E8AC9EA218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350001" y="2240396"/>
            <a:ext cx="4592637" cy="25948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870D48-FD69-882B-BEE5-47F76C6B38BE}"/>
              </a:ext>
            </a:extLst>
          </p:cNvPr>
          <p:cNvSpPr txBox="1"/>
          <p:nvPr/>
        </p:nvSpPr>
        <p:spPr>
          <a:xfrm>
            <a:off x="1177636" y="4946073"/>
            <a:ext cx="1050174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● Fad diets = quick fixes, often restrictive</a:t>
            </a:r>
            <a:b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● Healthy eating = balanced, sustainable, variety of foods</a:t>
            </a:r>
            <a:b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6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● Don’t focus on “special” foods – aim for overall balance</a:t>
            </a:r>
            <a:endParaRPr kumimoji="0" lang="en-US" sz="16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82033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925054" y="4539881"/>
            <a:ext cx="10377819" cy="1298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1162747" y="306668"/>
            <a:ext cx="764274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Creating a Healthy Eating Pattern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8F708C-A470-CE9A-4F77-D867A806DEF8}"/>
              </a:ext>
            </a:extLst>
          </p:cNvPr>
          <p:cNvSpPr txBox="1"/>
          <p:nvPr/>
        </p:nvSpPr>
        <p:spPr>
          <a:xfrm>
            <a:off x="1205345" y="2216728"/>
            <a:ext cx="5708073" cy="3693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Fill half your plate with fruits &amp; veggies 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Include whole grains, beans, legumes, nuts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Choose lean proteins (skinless poultry, fish, seafood, low-fat dairy)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180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Use plant-based oils (olive and avocado)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br>
              <a:rPr lang="en-US">
                <a:solidFill>
                  <a:schemeClr val="bg2"/>
                </a:solidFill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Limit: 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sweetened drinks, processed meats, salty &amp; fried foods, full-fat dairy, coconut &amp; palm oil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Avoid trans fats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A6123F6-EE21-FFA8-80ED-DC44D9859C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09"/>
          <a:stretch/>
        </p:blipFill>
        <p:spPr>
          <a:xfrm>
            <a:off x="7266709" y="0"/>
            <a:ext cx="4925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8325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925054" y="4539881"/>
            <a:ext cx="10377819" cy="12980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2FB174-F80B-DF02-3D65-9C5AC52331F4}"/>
              </a:ext>
            </a:extLst>
          </p:cNvPr>
          <p:cNvSpPr/>
          <p:nvPr/>
        </p:nvSpPr>
        <p:spPr>
          <a:xfrm>
            <a:off x="9227127" y="0"/>
            <a:ext cx="2964873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6249640" y="1094930"/>
            <a:ext cx="764274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Watch Portions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>
                <a:solidFill>
                  <a:schemeClr val="accent1"/>
                </a:solidFill>
                <a:latin typeface="Lub Dub Heavy" panose="020B0603030403020204" pitchFamily="34" charset="77"/>
              </a:rPr>
              <a:t>&amp; Cook at Home</a:t>
            </a:r>
            <a:endParaRPr kumimoji="0" lang="en-US" sz="4800" b="1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2A027-8C85-1C89-211A-9A9E1CACB680}"/>
              </a:ext>
            </a:extLst>
          </p:cNvPr>
          <p:cNvSpPr txBox="1"/>
          <p:nvPr/>
        </p:nvSpPr>
        <p:spPr>
          <a:xfrm>
            <a:off x="2119744" y="3948546"/>
            <a:ext cx="8229600" cy="2031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Keep portion sizes balanced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Cooking at home saves $$ and is usually healthier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Frozen/canned veggies &amp; fruits are fine – just check for added sugar/salt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Find simple recipes at </a:t>
            </a:r>
            <a:r>
              <a:rPr lang="en-US" sz="1800" b="1" u="none" strike="noStrike" err="1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heart.org</a:t>
            </a: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/recipes</a:t>
            </a:r>
            <a:endParaRPr kumimoji="0" lang="en-US" sz="1800" b="1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Lub Dub" panose="020B0603030403020204" pitchFamily="34" charset="77"/>
              <a:sym typeface="Calibri"/>
            </a:endParaRPr>
          </a:p>
        </p:txBody>
      </p:sp>
      <p:pic>
        <p:nvPicPr>
          <p:cNvPr id="11" name="Picture 10" descr="People preparing picnic">
            <a:extLst>
              <a:ext uri="{FF2B5EF4-FFF2-40B4-BE49-F238E27FC236}">
                <a16:creationId xmlns:a16="http://schemas.microsoft.com/office/drawing/2014/main" id="{7779D261-75BC-A624-8BFC-48518E0E0D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183" y="429490"/>
            <a:ext cx="4465488" cy="2976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872279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</Words>
  <Application>Microsoft Office PowerPoint</Application>
  <PresentationFormat>Widescreen</PresentationFormat>
  <Paragraphs>73</Paragraphs>
  <Slides>13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Lub Dub</vt:lpstr>
      <vt:lpstr>Lub Dub Bold</vt:lpstr>
      <vt:lpstr>Lub Dub Heavy</vt:lpstr>
      <vt:lpstr>Lub Dub Medium</vt:lpstr>
      <vt:lpstr>Wingdings</vt:lpstr>
      <vt:lpstr>AHA titles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cp:lastModifiedBy>Elizabeth Kirkland</cp:lastModifiedBy>
  <cp:revision>1</cp:revision>
  <dcterms:modified xsi:type="dcterms:W3CDTF">2025-08-29T19:32:19Z</dcterms:modified>
</cp:coreProperties>
</file>