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8" r:id="rId2"/>
    <p:sldId id="264" r:id="rId3"/>
    <p:sldId id="305" r:id="rId4"/>
    <p:sldId id="314" r:id="rId5"/>
    <p:sldId id="315" r:id="rId6"/>
    <p:sldId id="316" r:id="rId7"/>
    <p:sldId id="262" r:id="rId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9CACB"/>
          </a:solidFill>
        </a:fill>
      </a:tcStyle>
    </a:wholeTbl>
    <a:band2H>
      <a:tcTxStyle/>
      <a:tcStyle>
        <a:tcBdr/>
        <a:fill>
          <a:solidFill>
            <a:srgbClr val="F4E6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2D2D2"/>
          </a:solidFill>
        </a:fill>
      </a:tcStyle>
    </a:wholeTbl>
    <a:band2H>
      <a:tcTxStyle/>
      <a:tcStyle>
        <a:tcBdr/>
        <a:fill>
          <a:solidFill>
            <a:srgbClr val="EAEAE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420"/>
    <p:restoredTop sz="53753" autoAdjust="0"/>
  </p:normalViewPr>
  <p:slideViewPr>
    <p:cSldViewPr snapToGrid="0" snapToObjects="1">
      <p:cViewPr varScale="1">
        <p:scale>
          <a:sx n="59" d="100"/>
          <a:sy n="59" d="100"/>
        </p:scale>
        <p:origin x="205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2" name="Shape 27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936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937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0551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4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5" name="Title Text"/>
          <p:cNvSpPr txBox="1">
            <a:spLocks noGrp="1"/>
          </p:cNvSpPr>
          <p:nvPr>
            <p:ph type="title"/>
          </p:nvPr>
        </p:nvSpPr>
        <p:spPr>
          <a:xfrm>
            <a:off x="4306528" y="1122362"/>
            <a:ext cx="7037354" cy="2387601"/>
          </a:xfrm>
          <a:prstGeom prst="rect">
            <a:avLst/>
          </a:prstGeom>
        </p:spPr>
        <p:txBody>
          <a:bodyPr anchor="b"/>
          <a:lstStyle>
            <a:lvl1pPr algn="r"/>
          </a:lstStyle>
          <a:p>
            <a:r>
              <a:t>Title Text</a:t>
            </a:r>
          </a:p>
        </p:txBody>
      </p:sp>
      <p:sp>
        <p:nvSpPr>
          <p:cNvPr id="3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306528" y="3602037"/>
            <a:ext cx="7037354" cy="1655763"/>
          </a:xfrm>
          <a:prstGeom prst="rect">
            <a:avLst/>
          </a:prstGeom>
        </p:spPr>
        <p:txBody>
          <a:bodyPr/>
          <a:lstStyle>
            <a:lvl1pPr algn="r">
              <a:defRPr sz="2000" cap="none">
                <a:solidFill>
                  <a:srgbClr val="FFFFFF"/>
                </a:solidFill>
              </a:defRPr>
            </a:lvl1pPr>
            <a:lvl2pPr marL="0" indent="457200" algn="r">
              <a:buSzTx/>
              <a:buNone/>
              <a:defRPr sz="2000" cap="none">
                <a:solidFill>
                  <a:srgbClr val="FFFFFF"/>
                </a:solidFill>
              </a:defRPr>
            </a:lvl2pPr>
            <a:lvl3pPr marL="0" indent="914400" algn="r">
              <a:buSzTx/>
              <a:buNone/>
              <a:defRPr sz="2000" cap="none">
                <a:solidFill>
                  <a:srgbClr val="FFFFFF"/>
                </a:solidFill>
              </a:defRPr>
            </a:lvl3pPr>
            <a:lvl4pPr marL="0" indent="1371600" algn="r">
              <a:buSzTx/>
              <a:buNone/>
              <a:defRPr sz="2000" cap="none">
                <a:solidFill>
                  <a:srgbClr val="FFFFFF"/>
                </a:solidFill>
              </a:defRPr>
            </a:lvl4pPr>
            <a:lvl5pPr marL="0" indent="1828800" algn="r">
              <a:buSzTx/>
              <a:buNone/>
              <a:defRPr sz="2000" cap="none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1 -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806" y="5843503"/>
            <a:ext cx="1339851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8200" y="363539"/>
            <a:ext cx="10515600" cy="559409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4D4D4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281869"/>
            <a:ext cx="10515600" cy="4486543"/>
          </a:xfrm>
          <a:prstGeom prst="rect">
            <a:avLst/>
          </a:prstGeom>
        </p:spPr>
        <p:txBody>
          <a:bodyPr/>
          <a:lstStyle>
            <a:lvl1pPr>
              <a:spcBef>
                <a:spcPts val="2000"/>
              </a:spcBef>
            </a:lvl1pPr>
            <a:lvl2pPr>
              <a:spcBef>
                <a:spcPts val="2000"/>
              </a:spcBef>
            </a:lvl2pPr>
            <a:lvl3pPr>
              <a:spcBef>
                <a:spcPts val="2000"/>
              </a:spcBef>
            </a:lvl3pPr>
            <a:lvl4pPr>
              <a:spcBef>
                <a:spcPts val="2000"/>
              </a:spcBef>
            </a:lvl4pPr>
            <a:lvl5pPr>
              <a:spcBef>
                <a:spcPts val="2000"/>
              </a:spcBef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1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806" y="5843503"/>
            <a:ext cx="1339851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6" name="Title Text"/>
          <p:cNvSpPr txBox="1">
            <a:spLocks noGrp="1"/>
          </p:cNvSpPr>
          <p:nvPr>
            <p:ph type="title"/>
          </p:nvPr>
        </p:nvSpPr>
        <p:spPr>
          <a:xfrm>
            <a:off x="838200" y="363539"/>
            <a:ext cx="10515600" cy="559409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4D4D4F"/>
                </a:solidFill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1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806" y="5843503"/>
            <a:ext cx="1339851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2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806" y="5843503"/>
            <a:ext cx="1339851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3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806" y="5843503"/>
            <a:ext cx="1339851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1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Picture 7" descr="Picture 7"/>
          <p:cNvPicPr>
            <a:picLocks noChangeAspect="1"/>
          </p:cNvPicPr>
          <p:nvPr/>
        </p:nvPicPr>
        <p:blipFill>
          <a:blip r:embed="rId2"/>
          <a:srcRect r="50000"/>
          <a:stretch>
            <a:fillRect/>
          </a:stretch>
        </p:blipFill>
        <p:spPr>
          <a:xfrm flipH="1">
            <a:off x="6096000" y="0"/>
            <a:ext cx="6096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Picture 4" descr="Picture 4"/>
          <p:cNvPicPr>
            <a:picLocks noChangeAspect="1"/>
          </p:cNvPicPr>
          <p:nvPr/>
        </p:nvPicPr>
        <p:blipFill>
          <a:blip r:embed="rId3"/>
          <a:srcRect r="56107"/>
          <a:stretch>
            <a:fillRect/>
          </a:stretch>
        </p:blipFill>
        <p:spPr>
          <a:xfrm>
            <a:off x="168274" y="130766"/>
            <a:ext cx="588096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1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19853" y="6314016"/>
            <a:ext cx="235459" cy="2565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6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77" y="5892520"/>
            <a:ext cx="1339851" cy="7265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235459" cy="2565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1000">
                <a:solidFill>
                  <a:srgbClr val="4D4D4F"/>
                </a:solidFill>
                <a:latin typeface="Lub Dub Medium"/>
                <a:ea typeface="Lub Dub Medium"/>
                <a:cs typeface="Lub Dub Medium"/>
                <a:sym typeface="Lub Dub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Picture 3" descr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le Text"/>
          <p:cNvSpPr txBox="1">
            <a:spLocks noGrp="1"/>
          </p:cNvSpPr>
          <p:nvPr>
            <p:ph type="title"/>
          </p:nvPr>
        </p:nvSpPr>
        <p:spPr>
          <a:xfrm>
            <a:off x="838200" y="2235200"/>
            <a:ext cx="10505683" cy="238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TextBox 6"/>
          <p:cNvSpPr txBox="1"/>
          <p:nvPr/>
        </p:nvSpPr>
        <p:spPr>
          <a:xfrm>
            <a:off x="401784" y="6314016"/>
            <a:ext cx="350775" cy="2565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pPr>
              <a:defRPr sz="1000">
                <a:solidFill>
                  <a:srgbClr val="FFFFFF"/>
                </a:solidFill>
                <a:latin typeface="Lub Dub Medium"/>
                <a:ea typeface="Lub Dub Medium"/>
                <a:cs typeface="Lub Dub Medium"/>
                <a:sym typeface="Lub Dub Medium"/>
              </a:defRPr>
            </a:pPr>
            <a:endParaRPr/>
          </a:p>
        </p:txBody>
      </p:sp>
      <p:sp>
        <p:nvSpPr>
          <p:cNvPr id="6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5" r:id="rId2"/>
    <p:sldLayoutId id="2147483657" r:id="rId3"/>
    <p:sldLayoutId id="2147483658" r:id="rId4"/>
    <p:sldLayoutId id="2147483662" r:id="rId5"/>
    <p:sldLayoutId id="2147483666" r:id="rId6"/>
    <p:sldLayoutId id="2147483670" r:id="rId7"/>
    <p:sldLayoutId id="2147483674" r:id="rId8"/>
  </p:sldLayoutIdLst>
  <p:transition spd="med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9pPr>
    </p:titleStyle>
    <p:bodyStyle>
      <a:lvl1pPr marL="0" marR="0" indent="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1pPr>
      <a:lvl2pPr marL="23495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2pPr>
      <a:lvl3pPr marL="427831" marR="0" indent="-192881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3pPr>
      <a:lvl4pPr marL="618671" marR="0" indent="-212271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4pPr>
      <a:lvl5pPr marL="722539" marR="0" indent="-151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0uO8X3_tEA?feature=oembed" TargetMode="Externa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F7CD417-F12F-A015-A63E-591153CA95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" t="1789" r="527" b="1301"/>
          <a:stretch/>
        </p:blipFill>
        <p:spPr>
          <a:xfrm>
            <a:off x="0" y="0"/>
            <a:ext cx="12381221" cy="6858000"/>
          </a:xfrm>
          <a:prstGeom prst="rect">
            <a:avLst/>
          </a:prstGeom>
        </p:spPr>
      </p:pic>
      <p:sp>
        <p:nvSpPr>
          <p:cNvPr id="282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</a:t>
            </a:fld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4673F1-DB58-15E9-0944-50F347AEA0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49" y="946368"/>
            <a:ext cx="6302284" cy="19333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6B3F0F-7CA0-22DA-BCBD-10B0149912D6}"/>
              </a:ext>
            </a:extLst>
          </p:cNvPr>
          <p:cNvSpPr txBox="1"/>
          <p:nvPr/>
        </p:nvSpPr>
        <p:spPr>
          <a:xfrm>
            <a:off x="929949" y="3208883"/>
            <a:ext cx="6191250" cy="7694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Lub Dub Heavy" panose="020B0603030403020204" pitchFamily="34" charset="77"/>
              </a:rPr>
              <a:t>Move More, Thrive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5E11E2-2524-8527-80DA-4F5925BD0990}"/>
              </a:ext>
            </a:extLst>
          </p:cNvPr>
          <p:cNvSpPr txBox="1"/>
          <p:nvPr/>
        </p:nvSpPr>
        <p:spPr>
          <a:xfrm>
            <a:off x="977737" y="3826729"/>
            <a:ext cx="6254496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Lub Dub Condensed" panose="020B0506030403020204" pitchFamily="34" charset="0"/>
              </a:rPr>
              <a:t>Promote physical activity and heart health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D295E57-5DF6-0BAD-1388-7D1127714B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9302" cy="6858000"/>
          </a:xfrm>
          <a:prstGeom prst="rect">
            <a:avLst/>
          </a:prstGeom>
        </p:spPr>
      </p:pic>
      <p:sp>
        <p:nvSpPr>
          <p:cNvPr id="305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922B75-79A9-88B4-6F79-833CC97B2BEF}"/>
              </a:ext>
            </a:extLst>
          </p:cNvPr>
          <p:cNvSpPr txBox="1"/>
          <p:nvPr/>
        </p:nvSpPr>
        <p:spPr>
          <a:xfrm>
            <a:off x="1099457" y="1324205"/>
            <a:ext cx="3487057" cy="31085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Lub Dub" panose="020B0603030403020204" pitchFamily="34" charset="77"/>
              </a:rPr>
              <a:t>Students should plan to host a group fitness activity for April: </a:t>
            </a:r>
            <a:r>
              <a:rPr lang="en-US" sz="2800" dirty="0">
                <a:solidFill>
                  <a:schemeClr val="bg2"/>
                </a:solidFill>
                <a:latin typeface="Lub Dub Medium" panose="020B0603030403020204" pitchFamily="34" charset="77"/>
              </a:rPr>
              <a:t>walk, run, hike, dance fitness, yoga etc.</a:t>
            </a:r>
          </a:p>
        </p:txBody>
      </p:sp>
      <p:pic>
        <p:nvPicPr>
          <p:cNvPr id="7" name="Picture 6" descr="Group of people sitting on the floor with their hands raised">
            <a:extLst>
              <a:ext uri="{FF2B5EF4-FFF2-40B4-BE49-F238E27FC236}">
                <a16:creationId xmlns:a16="http://schemas.microsoft.com/office/drawing/2014/main" id="{D99CA129-57A5-AA2F-9647-331A6EF0E6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98119" y="899886"/>
            <a:ext cx="6125619" cy="41365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D0AFEB-21E0-7A3D-2E2F-AEA90B750B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9302" cy="6858000"/>
          </a:xfrm>
          <a:prstGeom prst="rect">
            <a:avLst/>
          </a:prstGeom>
        </p:spPr>
      </p:pic>
      <p:sp>
        <p:nvSpPr>
          <p:cNvPr id="332" name="TextBox 5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B32FA3-0E18-9B42-9C3E-D38988E524E2}"/>
              </a:ext>
            </a:extLst>
          </p:cNvPr>
          <p:cNvSpPr txBox="1"/>
          <p:nvPr/>
        </p:nvSpPr>
        <p:spPr>
          <a:xfrm>
            <a:off x="1195136" y="527239"/>
            <a:ext cx="9501893" cy="32008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sz="4400" dirty="0">
                <a:solidFill>
                  <a:schemeClr val="accent1"/>
                </a:solidFill>
                <a:latin typeface="Lub Dub Light" panose="020B0603030403020204" pitchFamily="34" charset="77"/>
              </a:rPr>
              <a:t>Talking Points before the activity:</a:t>
            </a:r>
          </a:p>
          <a:p>
            <a:pPr algn="ctr"/>
            <a:r>
              <a:rPr kumimoji="0" lang="en-US" sz="4400" b="1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Move </a:t>
            </a:r>
            <a:r>
              <a:rPr lang="en-US" sz="4400" b="1" dirty="0">
                <a:solidFill>
                  <a:schemeClr val="accent1"/>
                </a:solidFill>
                <a:latin typeface="Lub Dub Heavy" panose="020B0603030403020204" pitchFamily="34" charset="77"/>
              </a:rPr>
              <a:t>M</a:t>
            </a:r>
            <a:r>
              <a:rPr kumimoji="0" lang="en-US" sz="4400" b="1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ore &amp; </a:t>
            </a:r>
            <a:r>
              <a:rPr lang="en-US" sz="4400" b="1" dirty="0">
                <a:solidFill>
                  <a:schemeClr val="accent1"/>
                </a:solidFill>
                <a:latin typeface="Lub Dub Heavy" panose="020B0603030403020204" pitchFamily="34" charset="77"/>
              </a:rPr>
              <a:t>Get Active</a:t>
            </a:r>
            <a:endParaRPr kumimoji="0" lang="en-US" sz="2400" b="1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Lub Dub Heavy" panose="020B0603030403020204" pitchFamily="34" charset="77"/>
              <a:sym typeface="Calibri"/>
            </a:endParaRPr>
          </a:p>
          <a:p>
            <a:pPr algn="ctr"/>
            <a:endParaRPr lang="en-US" sz="2400" b="1" dirty="0">
              <a:solidFill>
                <a:schemeClr val="bg2"/>
              </a:solidFill>
              <a:latin typeface="Lub Dub Heavy" panose="020B0603030403020204" pitchFamily="34" charset="77"/>
            </a:endParaRPr>
          </a:p>
          <a:p>
            <a:pPr algn="ctr"/>
            <a:endParaRPr lang="en-US" sz="2400" dirty="0">
              <a:latin typeface="Lub Dub Medium" panose="020B0603030403020204" pitchFamily="34" charset="77"/>
            </a:endParaRPr>
          </a:p>
          <a:p>
            <a:pPr algn="ctr"/>
            <a:endParaRPr lang="en-US" sz="2400" dirty="0">
              <a:latin typeface="Lub Dub Medium" panose="020B0603030403020204" pitchFamily="34" charset="77"/>
            </a:endParaRPr>
          </a:p>
          <a:p>
            <a:pPr algn="ctr"/>
            <a:endParaRPr lang="en-US" sz="2400" b="1" dirty="0">
              <a:latin typeface="Lub Dub Heavy" panose="020B0603030403020204" pitchFamily="34" charset="77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2CA4C2-076E-DEF9-582D-7E931FAA54DD}"/>
              </a:ext>
            </a:extLst>
          </p:cNvPr>
          <p:cNvSpPr txBox="1"/>
          <p:nvPr/>
        </p:nvSpPr>
        <p:spPr>
          <a:xfrm>
            <a:off x="1059544" y="2496675"/>
            <a:ext cx="9637485" cy="34163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endParaRPr lang="en-US" sz="1800" u="none" strike="noStrike" dirty="0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Exercise is a workout for your heart and brain.</a:t>
            </a:r>
          </a:p>
          <a:p>
            <a: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It not only strengthens your body but also improves your mood, reduces stress, and helps you feel recharged.</a:t>
            </a:r>
          </a:p>
          <a:p>
            <a:endParaRPr lang="en-US" sz="1800" u="none" strike="noStrike" dirty="0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endParaRPr lang="en-US" sz="1800" u="none" strike="noStrike" dirty="0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You don’t have to do intense workouts to get benefits.</a:t>
            </a:r>
          </a:p>
          <a:p>
            <a: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Even simple activities like walking, dancing, or gardening count as moderate aerobic activity.</a:t>
            </a:r>
          </a:p>
          <a:p>
            <a:endParaRPr lang="en-US" sz="1800" u="none" strike="noStrike" dirty="0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endParaRPr lang="en-US" sz="1800" u="none" strike="noStrike" dirty="0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endParaRPr lang="en-US" sz="1800" u="none" strike="noStrike" dirty="0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4877957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D0AFEB-21E0-7A3D-2E2F-AEA90B750B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9302" cy="6858000"/>
          </a:xfrm>
          <a:prstGeom prst="rect">
            <a:avLst/>
          </a:prstGeom>
        </p:spPr>
      </p:pic>
      <p:sp>
        <p:nvSpPr>
          <p:cNvPr id="332" name="TextBox 5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B32FA3-0E18-9B42-9C3E-D38988E524E2}"/>
              </a:ext>
            </a:extLst>
          </p:cNvPr>
          <p:cNvSpPr txBox="1"/>
          <p:nvPr/>
        </p:nvSpPr>
        <p:spPr>
          <a:xfrm>
            <a:off x="1195136" y="527239"/>
            <a:ext cx="9501893" cy="32008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sz="4400" dirty="0">
                <a:solidFill>
                  <a:schemeClr val="accent1"/>
                </a:solidFill>
                <a:latin typeface="Lub Dub Light" panose="020B0603030403020204" pitchFamily="34" charset="77"/>
              </a:rPr>
              <a:t>Talking Points before the activity:</a:t>
            </a:r>
          </a:p>
          <a:p>
            <a:pPr algn="ctr"/>
            <a:r>
              <a:rPr kumimoji="0" lang="en-US" sz="4400" b="1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Move </a:t>
            </a:r>
            <a:r>
              <a:rPr lang="en-US" sz="4400" b="1" dirty="0">
                <a:solidFill>
                  <a:schemeClr val="accent1"/>
                </a:solidFill>
                <a:latin typeface="Lub Dub Heavy" panose="020B0603030403020204" pitchFamily="34" charset="77"/>
              </a:rPr>
              <a:t>M</a:t>
            </a:r>
            <a:r>
              <a:rPr kumimoji="0" lang="en-US" sz="4400" b="1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ore &amp; </a:t>
            </a:r>
            <a:r>
              <a:rPr lang="en-US" sz="4400" b="1" dirty="0">
                <a:solidFill>
                  <a:schemeClr val="accent1"/>
                </a:solidFill>
                <a:latin typeface="Lub Dub Heavy" panose="020B0603030403020204" pitchFamily="34" charset="77"/>
              </a:rPr>
              <a:t>Get Active</a:t>
            </a:r>
            <a:endParaRPr kumimoji="0" lang="en-US" sz="2400" b="1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Lub Dub Heavy" panose="020B0603030403020204" pitchFamily="34" charset="77"/>
              <a:sym typeface="Calibri"/>
            </a:endParaRPr>
          </a:p>
          <a:p>
            <a:pPr algn="ctr"/>
            <a:endParaRPr lang="en-US" sz="2400" b="1" dirty="0">
              <a:solidFill>
                <a:schemeClr val="bg2"/>
              </a:solidFill>
              <a:latin typeface="Lub Dub Heavy" panose="020B0603030403020204" pitchFamily="34" charset="77"/>
            </a:endParaRPr>
          </a:p>
          <a:p>
            <a:pPr algn="ctr"/>
            <a:endParaRPr lang="en-US" sz="2400" dirty="0">
              <a:latin typeface="Lub Dub Medium" panose="020B0603030403020204" pitchFamily="34" charset="77"/>
            </a:endParaRPr>
          </a:p>
          <a:p>
            <a:pPr algn="ctr"/>
            <a:endParaRPr lang="en-US" sz="2400" dirty="0">
              <a:latin typeface="Lub Dub Medium" panose="020B0603030403020204" pitchFamily="34" charset="77"/>
            </a:endParaRPr>
          </a:p>
          <a:p>
            <a:pPr algn="ctr"/>
            <a:endParaRPr lang="en-US" sz="2400" b="1" dirty="0">
              <a:latin typeface="Lub Dub Heavy" panose="020B0603030403020204" pitchFamily="34" charset="77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AB6D68-BFB5-1AAB-E264-5F3F191B0B6C}"/>
              </a:ext>
            </a:extLst>
          </p:cNvPr>
          <p:cNvSpPr txBox="1"/>
          <p:nvPr/>
        </p:nvSpPr>
        <p:spPr>
          <a:xfrm>
            <a:off x="841827" y="2198822"/>
            <a:ext cx="10580915" cy="36933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n-US" sz="1800" u="none" strike="noStrike" dirty="0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Aim for at least 150 minutes of moderate activity or 75 minutes of vigorous activity per week.</a:t>
            </a:r>
          </a:p>
          <a:p>
            <a: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You can mix and match depending on what fits your lifestyle.</a:t>
            </a:r>
          </a:p>
          <a:p>
            <a:endParaRPr lang="en-US" sz="1800" u="none" strike="noStrike" dirty="0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endParaRPr lang="en-US" sz="1800" u="none" strike="noStrike" dirty="0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Don’t forget strength training!</a:t>
            </a:r>
          </a:p>
          <a:p>
            <a: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Exercises like squats, lunges, and lifting weights help build muscle and keep you strong.</a:t>
            </a:r>
          </a:p>
          <a:p>
            <a:endParaRPr lang="en-US" sz="1800" u="none" strike="noStrike" dirty="0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endParaRPr lang="en-US" sz="1800" u="none" strike="noStrike" dirty="0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Add intensity gradually — increase time, distance, or effort for extra benefits.</a:t>
            </a:r>
          </a:p>
          <a:p>
            <a:endParaRPr lang="en-US" sz="1800" u="none" strike="noStrike" dirty="0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endParaRPr lang="en-US" sz="1800" u="none" strike="noStrike" dirty="0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endParaRPr lang="en-US" sz="1800" u="none" strike="noStrike" dirty="0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0440215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D0AFEB-21E0-7A3D-2E2F-AEA90B750B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9302" cy="6858000"/>
          </a:xfrm>
          <a:prstGeom prst="rect">
            <a:avLst/>
          </a:prstGeom>
        </p:spPr>
      </p:pic>
      <p:sp>
        <p:nvSpPr>
          <p:cNvPr id="332" name="TextBox 5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B32FA3-0E18-9B42-9C3E-D38988E524E2}"/>
              </a:ext>
            </a:extLst>
          </p:cNvPr>
          <p:cNvSpPr txBox="1"/>
          <p:nvPr/>
        </p:nvSpPr>
        <p:spPr>
          <a:xfrm>
            <a:off x="1195136" y="527239"/>
            <a:ext cx="9501893" cy="32008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sz="4400" dirty="0">
                <a:solidFill>
                  <a:schemeClr val="accent1"/>
                </a:solidFill>
                <a:latin typeface="Lub Dub Light" panose="020B0603030403020204" pitchFamily="34" charset="77"/>
              </a:rPr>
              <a:t>Talking Points before the activity:</a:t>
            </a:r>
          </a:p>
          <a:p>
            <a:pPr algn="ctr"/>
            <a:r>
              <a:rPr kumimoji="0" lang="en-US" sz="4400" b="1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Move </a:t>
            </a:r>
            <a:r>
              <a:rPr lang="en-US" sz="4400" b="1" dirty="0">
                <a:solidFill>
                  <a:schemeClr val="accent1"/>
                </a:solidFill>
                <a:latin typeface="Lub Dub Heavy" panose="020B0603030403020204" pitchFamily="34" charset="77"/>
              </a:rPr>
              <a:t>M</a:t>
            </a:r>
            <a:r>
              <a:rPr kumimoji="0" lang="en-US" sz="4400" b="1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ore &amp; </a:t>
            </a:r>
            <a:r>
              <a:rPr lang="en-US" sz="4400" b="1" dirty="0">
                <a:solidFill>
                  <a:schemeClr val="accent1"/>
                </a:solidFill>
                <a:latin typeface="Lub Dub Heavy" panose="020B0603030403020204" pitchFamily="34" charset="77"/>
              </a:rPr>
              <a:t>Get Active</a:t>
            </a:r>
            <a:endParaRPr kumimoji="0" lang="en-US" sz="2400" b="1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Lub Dub Heavy" panose="020B0603030403020204" pitchFamily="34" charset="77"/>
              <a:sym typeface="Calibri"/>
            </a:endParaRPr>
          </a:p>
          <a:p>
            <a:pPr algn="ctr"/>
            <a:endParaRPr lang="en-US" sz="2400" b="1" dirty="0">
              <a:solidFill>
                <a:schemeClr val="bg2"/>
              </a:solidFill>
              <a:latin typeface="Lub Dub Heavy" panose="020B0603030403020204" pitchFamily="34" charset="77"/>
            </a:endParaRPr>
          </a:p>
          <a:p>
            <a:pPr algn="ctr"/>
            <a:endParaRPr lang="en-US" sz="2400" dirty="0">
              <a:latin typeface="Lub Dub Medium" panose="020B0603030403020204" pitchFamily="34" charset="77"/>
            </a:endParaRPr>
          </a:p>
          <a:p>
            <a:pPr algn="ctr"/>
            <a:endParaRPr lang="en-US" sz="2400" dirty="0">
              <a:latin typeface="Lub Dub Medium" panose="020B0603030403020204" pitchFamily="34" charset="77"/>
            </a:endParaRPr>
          </a:p>
          <a:p>
            <a:pPr algn="ctr"/>
            <a:endParaRPr lang="en-US" sz="2400" b="1" dirty="0">
              <a:latin typeface="Lub Dub Heavy" panose="020B0603030403020204" pitchFamily="34" charset="77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60FA0F-F5E0-67DD-6DC7-6EF66E223717}"/>
              </a:ext>
            </a:extLst>
          </p:cNvPr>
          <p:cNvSpPr txBox="1"/>
          <p:nvPr/>
        </p:nvSpPr>
        <p:spPr>
          <a:xfrm>
            <a:off x="1015998" y="2436680"/>
            <a:ext cx="10798631" cy="39703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Stretch and move regularly, especially if you sit a lot.</a:t>
            </a:r>
          </a:p>
          <a:p>
            <a: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Stretching keeps your body flexible and helps prevent stiffness.</a:t>
            </a:r>
          </a:p>
          <a:p>
            <a:endParaRPr lang="en-US" sz="1800" u="none" strike="noStrike" dirty="0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r>
              <a:rPr lang="en-US" sz="1800" u="none" strike="noStrike" dirty="0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For kids and teens, 60 minutes of activity daily is ideal — including play and fun movement.</a:t>
            </a:r>
          </a:p>
          <a:p>
            <a:endParaRPr lang="en-US" sz="1800" u="none" strike="noStrike" dirty="0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endParaRPr lang="en-US" dirty="0">
              <a:solidFill>
                <a:schemeClr val="bg2"/>
              </a:solidFill>
              <a:latin typeface="Lub Dub Medium" panose="020B0603030403020204" pitchFamily="34" charset="77"/>
            </a:endParaRPr>
          </a:p>
          <a:p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Change your mindset: Think of exercise as a gift to yourself, a chance to unplug and recharge, not a chore.</a:t>
            </a:r>
          </a:p>
          <a:p>
            <a:endParaRPr lang="en-US" sz="1800" u="none" strike="noStrike" dirty="0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Connect with others: Exercise can be social — invite friends or family to join you for walks, bike rides, or games.</a:t>
            </a:r>
          </a:p>
          <a:p>
            <a:endParaRPr lang="en-US" sz="1800" u="none" strike="noStrike" dirty="0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endParaRPr lang="en-US" sz="1800" u="none" strike="noStrike" dirty="0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endParaRPr lang="en-US" sz="1800" u="none" strike="noStrike" dirty="0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0149927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D0AFEB-21E0-7A3D-2E2F-AEA90B750B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9302" cy="6858000"/>
          </a:xfrm>
          <a:prstGeom prst="rect">
            <a:avLst/>
          </a:prstGeom>
        </p:spPr>
      </p:pic>
      <p:sp>
        <p:nvSpPr>
          <p:cNvPr id="332" name="TextBox 5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B32FA3-0E18-9B42-9C3E-D38988E524E2}"/>
              </a:ext>
            </a:extLst>
          </p:cNvPr>
          <p:cNvSpPr txBox="1"/>
          <p:nvPr/>
        </p:nvSpPr>
        <p:spPr>
          <a:xfrm>
            <a:off x="1195136" y="527239"/>
            <a:ext cx="9501893" cy="32008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sz="4400" dirty="0">
                <a:solidFill>
                  <a:schemeClr val="accent1"/>
                </a:solidFill>
                <a:latin typeface="Lub Dub Light" panose="020B0603030403020204" pitchFamily="34" charset="77"/>
              </a:rPr>
              <a:t>Talking Points before the activity:</a:t>
            </a:r>
          </a:p>
          <a:p>
            <a:pPr algn="ctr"/>
            <a:r>
              <a:rPr kumimoji="0" lang="en-US" sz="4400" b="1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Move </a:t>
            </a:r>
            <a:r>
              <a:rPr lang="en-US" sz="4400" b="1" dirty="0">
                <a:solidFill>
                  <a:schemeClr val="accent1"/>
                </a:solidFill>
                <a:latin typeface="Lub Dub Heavy" panose="020B0603030403020204" pitchFamily="34" charset="77"/>
              </a:rPr>
              <a:t>M</a:t>
            </a:r>
            <a:r>
              <a:rPr kumimoji="0" lang="en-US" sz="4400" b="1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ore &amp; </a:t>
            </a:r>
            <a:r>
              <a:rPr lang="en-US" sz="4400" b="1" dirty="0">
                <a:solidFill>
                  <a:schemeClr val="accent1"/>
                </a:solidFill>
                <a:latin typeface="Lub Dub Heavy" panose="020B0603030403020204" pitchFamily="34" charset="77"/>
              </a:rPr>
              <a:t>Get Active</a:t>
            </a:r>
            <a:endParaRPr kumimoji="0" lang="en-US" sz="2400" b="1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Lub Dub Heavy" panose="020B0603030403020204" pitchFamily="34" charset="77"/>
              <a:sym typeface="Calibri"/>
            </a:endParaRPr>
          </a:p>
          <a:p>
            <a:pPr algn="ctr"/>
            <a:endParaRPr lang="en-US" sz="2400" b="1" dirty="0">
              <a:solidFill>
                <a:schemeClr val="bg2"/>
              </a:solidFill>
              <a:latin typeface="Lub Dub Heavy" panose="020B0603030403020204" pitchFamily="34" charset="77"/>
            </a:endParaRPr>
          </a:p>
          <a:p>
            <a:pPr algn="ctr"/>
            <a:endParaRPr lang="en-US" sz="2400" dirty="0">
              <a:latin typeface="Lub Dub Medium" panose="020B0603030403020204" pitchFamily="34" charset="77"/>
            </a:endParaRPr>
          </a:p>
          <a:p>
            <a:pPr algn="ctr"/>
            <a:endParaRPr lang="en-US" sz="2400" dirty="0">
              <a:latin typeface="Lub Dub Medium" panose="020B0603030403020204" pitchFamily="34" charset="77"/>
            </a:endParaRPr>
          </a:p>
          <a:p>
            <a:pPr algn="ctr"/>
            <a:endParaRPr lang="en-US" sz="2400" b="1" dirty="0">
              <a:latin typeface="Lub Dub Heavy" panose="020B0603030403020204" pitchFamily="34" charset="77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4F37D2-80C9-99B8-6C14-4FE3B4109FA0}"/>
              </a:ext>
            </a:extLst>
          </p:cNvPr>
          <p:cNvSpPr txBox="1"/>
          <p:nvPr/>
        </p:nvSpPr>
        <p:spPr>
          <a:xfrm>
            <a:off x="1161143" y="2720538"/>
            <a:ext cx="10174514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Make it a habit: Regular movement helps your body and mind adapt. It takes about two months to really stick, so be patient and keep going!</a:t>
            </a:r>
          </a:p>
          <a:p>
            <a:endParaRPr lang="en-US" sz="1800" u="none" strike="noStrike" dirty="0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endParaRPr lang="en-US" sz="1800" u="none" strike="noStrike" dirty="0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r>
              <a:rPr lang="en-US" sz="1800" b="1" u="none" strike="noStrike" dirty="0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Remember: Moving regularly boosts your brain — it helps you feel happier, less stressed, and sharpens your memory.</a:t>
            </a:r>
          </a:p>
        </p:txBody>
      </p:sp>
    </p:spTree>
    <p:extLst>
      <p:ext uri="{BB962C8B-B14F-4D97-AF65-F5344CB8AC3E}">
        <p14:creationId xmlns:p14="http://schemas.microsoft.com/office/powerpoint/2010/main" val="42660891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24F5F59-5D8D-E59C-4941-074D6545F561}"/>
              </a:ext>
            </a:extLst>
          </p:cNvPr>
          <p:cNvSpPr/>
          <p:nvPr/>
        </p:nvSpPr>
        <p:spPr>
          <a:xfrm>
            <a:off x="10263116" y="5745707"/>
            <a:ext cx="1815153" cy="1112293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96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27A6F1-F508-2540-B2E5-072B9853C694}"/>
              </a:ext>
            </a:extLst>
          </p:cNvPr>
          <p:cNvSpPr txBox="1"/>
          <p:nvPr/>
        </p:nvSpPr>
        <p:spPr>
          <a:xfrm>
            <a:off x="9492556" y="3946701"/>
            <a:ext cx="1350040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ub Dub Medium" panose="020B0603030403020204" pitchFamily="34" charset="77"/>
              </a:rPr>
              <a:t>What does the firm want to achieve?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66E38D8-C877-D9D3-EC57-CDBF60E05783}"/>
              </a:ext>
            </a:extLst>
          </p:cNvPr>
          <p:cNvSpPr/>
          <p:nvPr/>
        </p:nvSpPr>
        <p:spPr>
          <a:xfrm>
            <a:off x="0" y="0"/>
            <a:ext cx="2593075" cy="685800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9E68C1-5131-9F42-B222-DC8E57799AA0}"/>
              </a:ext>
            </a:extLst>
          </p:cNvPr>
          <p:cNvSpPr txBox="1"/>
          <p:nvPr/>
        </p:nvSpPr>
        <p:spPr>
          <a:xfrm>
            <a:off x="475939" y="418352"/>
            <a:ext cx="10540404" cy="23083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800" b="1" u="none" strike="noStrike" dirty="0">
                <a:solidFill>
                  <a:schemeClr val="accent1"/>
                </a:solidFill>
                <a:effectLst/>
                <a:latin typeface="Lub Dub Heavy" panose="020B0603030403020204" pitchFamily="34" charset="77"/>
              </a:rPr>
              <a:t>Now let’s get moving with some simple exercises you can try anywhere! </a:t>
            </a:r>
            <a:endParaRPr kumimoji="0" lang="en-US" sz="4800" b="1" u="none" strike="noStrike" cap="none" spc="0" normalizeH="0" baseline="0" dirty="0">
              <a:ln>
                <a:noFill/>
              </a:ln>
              <a:solidFill>
                <a:schemeClr val="accent1"/>
              </a:solidFill>
              <a:effectLst/>
              <a:uFillTx/>
              <a:latin typeface="Lub Dub Heavy" panose="020B0603030403020204" pitchFamily="34" charset="77"/>
              <a:sym typeface="Calibri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17EC5DF2-6D29-73DA-C737-36753E0EA9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1" t="83109"/>
          <a:stretch/>
        </p:blipFill>
        <p:spPr>
          <a:xfrm rot="5400000">
            <a:off x="6799890" y="4539881"/>
            <a:ext cx="10377819" cy="1298057"/>
          </a:xfrm>
          <a:prstGeom prst="rect">
            <a:avLst/>
          </a:prstGeom>
        </p:spPr>
      </p:pic>
      <p:pic>
        <p:nvPicPr>
          <p:cNvPr id="3" name="Online Media 2" descr="20 Minute Full Body Cardio HIIT Workout [NO REPEAT]">
            <a:hlinkClick r:id="" action="ppaction://media"/>
            <a:extLst>
              <a:ext uri="{FF2B5EF4-FFF2-40B4-BE49-F238E27FC236}">
                <a16:creationId xmlns:a16="http://schemas.microsoft.com/office/drawing/2014/main" id="{7BB4F6FE-958F-7089-DEE2-704DAA0922F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685143" y="2875860"/>
            <a:ext cx="6470031" cy="365556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HA titles">
  <a:themeElements>
    <a:clrScheme name="AHA title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10E20"/>
      </a:accent1>
      <a:accent2>
        <a:srgbClr val="990000"/>
      </a:accent2>
      <a:accent3>
        <a:srgbClr val="636466"/>
      </a:accent3>
      <a:accent4>
        <a:srgbClr val="707070"/>
      </a:accent4>
      <a:accent5>
        <a:srgbClr val="919191"/>
      </a:accent5>
      <a:accent6>
        <a:srgbClr val="B3B3B3"/>
      </a:accent6>
      <a:hlink>
        <a:srgbClr val="0000FF"/>
      </a:hlink>
      <a:folHlink>
        <a:srgbClr val="FF00FF"/>
      </a:folHlink>
    </a:clrScheme>
    <a:fontScheme name="AHA titles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AHA tit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AHA titles">
  <a:themeElements>
    <a:clrScheme name="AHA title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10E20"/>
      </a:accent1>
      <a:accent2>
        <a:srgbClr val="990000"/>
      </a:accent2>
      <a:accent3>
        <a:srgbClr val="636466"/>
      </a:accent3>
      <a:accent4>
        <a:srgbClr val="707070"/>
      </a:accent4>
      <a:accent5>
        <a:srgbClr val="919191"/>
      </a:accent5>
      <a:accent6>
        <a:srgbClr val="B3B3B3"/>
      </a:accent6>
      <a:hlink>
        <a:srgbClr val="0000FF"/>
      </a:hlink>
      <a:folHlink>
        <a:srgbClr val="FF00FF"/>
      </a:folHlink>
    </a:clrScheme>
    <a:fontScheme name="AHA titles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AHA tit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38584</TotalTime>
  <Words>377</Words>
  <Application>Microsoft Office PowerPoint</Application>
  <PresentationFormat>Widescreen</PresentationFormat>
  <Paragraphs>73</Paragraphs>
  <Slides>7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Calibri</vt:lpstr>
      <vt:lpstr>Lub Dub</vt:lpstr>
      <vt:lpstr>Lub Dub Bold</vt:lpstr>
      <vt:lpstr>Lub Dub Condensed</vt:lpstr>
      <vt:lpstr>Lub Dub Heavy</vt:lpstr>
      <vt:lpstr>Lub Dub Light</vt:lpstr>
      <vt:lpstr>Lub Dub Medium</vt:lpstr>
      <vt:lpstr>AHA titles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cp:lastModifiedBy>Elizabeth Kirkland</cp:lastModifiedBy>
  <cp:revision>104</cp:revision>
  <dcterms:modified xsi:type="dcterms:W3CDTF">2025-08-29T19:44:06Z</dcterms:modified>
</cp:coreProperties>
</file>