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8" r:id="rId2"/>
    <p:sldId id="264" r:id="rId3"/>
    <p:sldId id="305" r:id="rId4"/>
    <p:sldId id="271" r:id="rId5"/>
    <p:sldId id="262" r:id="rId6"/>
    <p:sldId id="297" r:id="rId7"/>
    <p:sldId id="298" r:id="rId8"/>
    <p:sldId id="278" r:id="rId9"/>
    <p:sldId id="310" r:id="rId1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B9FCFF9-9F46-60A1-C168-9B26BE10C1DA}" name="Kyle Bright" initials="KB" userId="S::Kyle.Bright@heart.org::4e335590-fab7-46a7-ad13-153e5bb7917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9366F0-98A1-49FB-B2E3-E2D520B6D41B}" v="7" dt="2025-08-29T20:00:46.963"/>
    <p1510:client id="{55A753BE-F418-4627-B64C-C30262C09788}" v="11" dt="2025-08-29T20:17:52.407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9CACB"/>
          </a:solidFill>
        </a:fill>
      </a:tcStyle>
    </a:wholeTbl>
    <a:band2H>
      <a:tcTxStyle/>
      <a:tcStyle>
        <a:tcBdr/>
        <a:fill>
          <a:solidFill>
            <a:srgbClr val="F4E6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2D2D2"/>
          </a:solidFill>
        </a:fill>
      </a:tcStyle>
    </a:wholeTbl>
    <a:band2H>
      <a:tcTxStyle/>
      <a:tcStyle>
        <a:tcBdr/>
        <a:fill>
          <a:solidFill>
            <a:srgbClr val="EAEAE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8485" autoAdjust="0"/>
  </p:normalViewPr>
  <p:slideViewPr>
    <p:cSldViewPr snapToGrid="0">
      <p:cViewPr varScale="1">
        <p:scale>
          <a:sx n="75" d="100"/>
          <a:sy n="75" d="100"/>
        </p:scale>
        <p:origin x="11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2" name="Shape 27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936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>
              <a:effectLst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9377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>
              <a:effectLst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31213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>
              <a:effectLst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0551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>
              <a:effectLst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3755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>
              <a:effectLst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150779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>
              <a:effectLst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32539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effectLst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7508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HA 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4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5" name="Title Text"/>
          <p:cNvSpPr txBox="1">
            <a:spLocks noGrp="1"/>
          </p:cNvSpPr>
          <p:nvPr>
            <p:ph type="title"/>
          </p:nvPr>
        </p:nvSpPr>
        <p:spPr>
          <a:xfrm>
            <a:off x="4306528" y="1122362"/>
            <a:ext cx="7037354" cy="2387601"/>
          </a:xfrm>
          <a:prstGeom prst="rect">
            <a:avLst/>
          </a:prstGeom>
        </p:spPr>
        <p:txBody>
          <a:bodyPr anchor="b"/>
          <a:lstStyle>
            <a:lvl1pPr algn="r"/>
          </a:lstStyle>
          <a:p>
            <a:r>
              <a:t>Title Text</a:t>
            </a:r>
          </a:p>
        </p:txBody>
      </p:sp>
      <p:sp>
        <p:nvSpPr>
          <p:cNvPr id="3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306528" y="3602037"/>
            <a:ext cx="7037354" cy="1655763"/>
          </a:xfrm>
          <a:prstGeom prst="rect">
            <a:avLst/>
          </a:prstGeom>
        </p:spPr>
        <p:txBody>
          <a:bodyPr/>
          <a:lstStyle>
            <a:lvl1pPr algn="r">
              <a:defRPr sz="2000" cap="none">
                <a:solidFill>
                  <a:srgbClr val="FFFFFF"/>
                </a:solidFill>
              </a:defRPr>
            </a:lvl1pPr>
            <a:lvl2pPr marL="0" indent="457200" algn="r">
              <a:buSzTx/>
              <a:buNone/>
              <a:defRPr sz="2000" cap="none">
                <a:solidFill>
                  <a:srgbClr val="FFFFFF"/>
                </a:solidFill>
              </a:defRPr>
            </a:lvl2pPr>
            <a:lvl3pPr marL="0" indent="914400" algn="r">
              <a:buSzTx/>
              <a:buNone/>
              <a:defRPr sz="2000" cap="none">
                <a:solidFill>
                  <a:srgbClr val="FFFFFF"/>
                </a:solidFill>
              </a:defRPr>
            </a:lvl3pPr>
            <a:lvl4pPr marL="0" indent="1371600" algn="r">
              <a:buSzTx/>
              <a:buNone/>
              <a:defRPr sz="2000" cap="none">
                <a:solidFill>
                  <a:srgbClr val="FFFFFF"/>
                </a:solidFill>
              </a:defRPr>
            </a:lvl4pPr>
            <a:lvl5pPr marL="0" indent="1828800" algn="r">
              <a:buSzTx/>
              <a:buNone/>
              <a:defRPr sz="2000" cap="none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AHA text 01 -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2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806" y="5843503"/>
            <a:ext cx="1339851" cy="726567"/>
          </a:xfrm>
          <a:prstGeom prst="rect">
            <a:avLst/>
          </a:prstGeom>
          <a:ln w="12700">
            <a:miter lim="400000"/>
          </a:ln>
        </p:spPr>
      </p:pic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8200" y="363539"/>
            <a:ext cx="10515600" cy="559409"/>
          </a:xfrm>
          <a:prstGeom prst="rect">
            <a:avLst/>
          </a:prstGeom>
        </p:spPr>
        <p:txBody>
          <a:bodyPr anchor="b"/>
          <a:lstStyle>
            <a:lvl1pPr algn="l">
              <a:defRPr sz="2800">
                <a:solidFill>
                  <a:srgbClr val="4D4D4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281869"/>
            <a:ext cx="10515600" cy="4486543"/>
          </a:xfrm>
          <a:prstGeom prst="rect">
            <a:avLst/>
          </a:prstGeom>
        </p:spPr>
        <p:txBody>
          <a:bodyPr/>
          <a:lstStyle>
            <a:lvl1pPr>
              <a:spcBef>
                <a:spcPts val="2000"/>
              </a:spcBef>
            </a:lvl1pPr>
            <a:lvl2pPr>
              <a:spcBef>
                <a:spcPts val="2000"/>
              </a:spcBef>
            </a:lvl2pPr>
            <a:lvl3pPr>
              <a:spcBef>
                <a:spcPts val="2000"/>
              </a:spcBef>
            </a:lvl3pPr>
            <a:lvl4pPr>
              <a:spcBef>
                <a:spcPts val="2000"/>
              </a:spcBef>
            </a:lvl4pPr>
            <a:lvl5pPr>
              <a:spcBef>
                <a:spcPts val="2000"/>
              </a:spcBef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HA text 01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4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806" y="5843503"/>
            <a:ext cx="1339851" cy="726567"/>
          </a:xfrm>
          <a:prstGeom prst="rect">
            <a:avLst/>
          </a:prstGeom>
          <a:ln w="12700">
            <a:miter lim="400000"/>
          </a:ln>
        </p:spPr>
      </p:pic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6" name="Title Text"/>
          <p:cNvSpPr txBox="1">
            <a:spLocks noGrp="1"/>
          </p:cNvSpPr>
          <p:nvPr>
            <p:ph type="title"/>
          </p:nvPr>
        </p:nvSpPr>
        <p:spPr>
          <a:xfrm>
            <a:off x="838200" y="363539"/>
            <a:ext cx="10515600" cy="559409"/>
          </a:xfrm>
          <a:prstGeom prst="rect">
            <a:avLst/>
          </a:prstGeom>
        </p:spPr>
        <p:txBody>
          <a:bodyPr anchor="b"/>
          <a:lstStyle>
            <a:lvl1pPr algn="l">
              <a:defRPr sz="2800">
                <a:solidFill>
                  <a:srgbClr val="4D4D4F"/>
                </a:solidFill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AHA text 01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4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806" y="5843503"/>
            <a:ext cx="1339851" cy="726567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HA text 02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806" y="5843503"/>
            <a:ext cx="1339851" cy="726567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HA text 03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5806" y="5843503"/>
            <a:ext cx="1339851" cy="726567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HA text 01 -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Picture 7" descr="Picture 7"/>
          <p:cNvPicPr>
            <a:picLocks noChangeAspect="1"/>
          </p:cNvPicPr>
          <p:nvPr/>
        </p:nvPicPr>
        <p:blipFill>
          <a:blip r:embed="rId2"/>
          <a:srcRect r="50000"/>
          <a:stretch>
            <a:fillRect/>
          </a:stretch>
        </p:blipFill>
        <p:spPr>
          <a:xfrm flipH="1">
            <a:off x="6096000" y="0"/>
            <a:ext cx="6096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5" name="Picture 4" descr="Picture 4"/>
          <p:cNvPicPr>
            <a:picLocks noChangeAspect="1"/>
          </p:cNvPicPr>
          <p:nvPr/>
        </p:nvPicPr>
        <p:blipFill>
          <a:blip r:embed="rId3"/>
          <a:srcRect r="56107"/>
          <a:stretch>
            <a:fillRect/>
          </a:stretch>
        </p:blipFill>
        <p:spPr>
          <a:xfrm>
            <a:off x="168274" y="130766"/>
            <a:ext cx="588096" cy="726567"/>
          </a:xfrm>
          <a:prstGeom prst="rect">
            <a:avLst/>
          </a:prstGeom>
          <a:ln w="12700">
            <a:miter lim="400000"/>
          </a:ln>
        </p:spPr>
      </p:pic>
      <p:sp>
        <p:nvSpPr>
          <p:cNvPr id="1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97" name="Title Text"/>
          <p:cNvSpPr txBox="1">
            <a:spLocks noGrp="1"/>
          </p:cNvSpPr>
          <p:nvPr>
            <p:ph type="title"/>
          </p:nvPr>
        </p:nvSpPr>
        <p:spPr>
          <a:xfrm>
            <a:off x="838200" y="363539"/>
            <a:ext cx="10515600" cy="493794"/>
          </a:xfrm>
          <a:prstGeom prst="rect">
            <a:avLst/>
          </a:prstGeom>
        </p:spPr>
        <p:txBody>
          <a:bodyPr anchor="b"/>
          <a:lstStyle>
            <a:lvl1pPr algn="l">
              <a:defRPr sz="2800">
                <a:solidFill>
                  <a:srgbClr val="4D4D4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98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256232"/>
            <a:ext cx="10515600" cy="5282373"/>
          </a:xfrm>
          <a:prstGeom prst="rect">
            <a:avLst/>
          </a:prstGeom>
        </p:spPr>
        <p:txBody>
          <a:bodyPr/>
          <a:lstStyle>
            <a:lvl1pPr>
              <a:spcBef>
                <a:spcPts val="2000"/>
              </a:spcBef>
            </a:lvl1pPr>
            <a:lvl2pPr>
              <a:spcBef>
                <a:spcPts val="2000"/>
              </a:spcBef>
            </a:lvl2pPr>
            <a:lvl3pPr>
              <a:spcBef>
                <a:spcPts val="2000"/>
              </a:spcBef>
            </a:lvl3pPr>
            <a:lvl4pPr>
              <a:spcBef>
                <a:spcPts val="2000"/>
              </a:spcBef>
            </a:lvl4pPr>
            <a:lvl5pPr>
              <a:spcBef>
                <a:spcPts val="2000"/>
              </a:spcBef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AHA text 01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Picture 7" descr="Picture 7"/>
          <p:cNvPicPr>
            <a:picLocks noChangeAspect="1"/>
          </p:cNvPicPr>
          <p:nvPr/>
        </p:nvPicPr>
        <p:blipFill>
          <a:blip r:embed="rId2"/>
          <a:srcRect r="50000"/>
          <a:stretch>
            <a:fillRect/>
          </a:stretch>
        </p:blipFill>
        <p:spPr>
          <a:xfrm flipH="1">
            <a:off x="6096000" y="0"/>
            <a:ext cx="6096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7" name="Picture 4" descr="Picture 4"/>
          <p:cNvPicPr>
            <a:picLocks noChangeAspect="1"/>
          </p:cNvPicPr>
          <p:nvPr/>
        </p:nvPicPr>
        <p:blipFill>
          <a:blip r:embed="rId3"/>
          <a:srcRect r="56107"/>
          <a:stretch>
            <a:fillRect/>
          </a:stretch>
        </p:blipFill>
        <p:spPr>
          <a:xfrm>
            <a:off x="168274" y="130766"/>
            <a:ext cx="588096" cy="726567"/>
          </a:xfrm>
          <a:prstGeom prst="rect">
            <a:avLst/>
          </a:prstGeom>
          <a:ln w="12700">
            <a:miter lim="400000"/>
          </a:ln>
        </p:spPr>
      </p:pic>
      <p:sp>
        <p:nvSpPr>
          <p:cNvPr id="2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HA text 01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19853" y="6314016"/>
            <a:ext cx="235459" cy="2565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65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77" y="5892520"/>
            <a:ext cx="1339851" cy="7265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235459" cy="2565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1000">
                <a:solidFill>
                  <a:srgbClr val="4D4D4F"/>
                </a:solidFill>
                <a:latin typeface="Lub Dub Medium"/>
                <a:ea typeface="Lub Dub Medium"/>
                <a:cs typeface="Lub Dub Medium"/>
                <a:sym typeface="Lub Dub Med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" name="Picture 3" descr="Picture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tle Text"/>
          <p:cNvSpPr txBox="1">
            <a:spLocks noGrp="1"/>
          </p:cNvSpPr>
          <p:nvPr>
            <p:ph type="title"/>
          </p:nvPr>
        </p:nvSpPr>
        <p:spPr>
          <a:xfrm>
            <a:off x="838200" y="2235200"/>
            <a:ext cx="10505683" cy="2387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5" name="TextBox 6"/>
          <p:cNvSpPr txBox="1"/>
          <p:nvPr/>
        </p:nvSpPr>
        <p:spPr>
          <a:xfrm>
            <a:off x="401784" y="6314016"/>
            <a:ext cx="350775" cy="2565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pPr>
              <a:defRPr sz="1000">
                <a:solidFill>
                  <a:srgbClr val="FFFFFF"/>
                </a:solidFill>
                <a:latin typeface="Lub Dub Medium"/>
                <a:ea typeface="Lub Dub Medium"/>
                <a:cs typeface="Lub Dub Medium"/>
                <a:sym typeface="Lub Dub Medium"/>
              </a:defRPr>
            </a:pPr>
            <a:endParaRPr/>
          </a:p>
        </p:txBody>
      </p:sp>
      <p:sp>
        <p:nvSpPr>
          <p:cNvPr id="6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5" r:id="rId2"/>
    <p:sldLayoutId id="2147483657" r:id="rId3"/>
    <p:sldLayoutId id="2147483658" r:id="rId4"/>
    <p:sldLayoutId id="2147483662" r:id="rId5"/>
    <p:sldLayoutId id="2147483666" r:id="rId6"/>
    <p:sldLayoutId id="2147483667" r:id="rId7"/>
    <p:sldLayoutId id="2147483670" r:id="rId8"/>
    <p:sldLayoutId id="2147483674" r:id="rId9"/>
  </p:sldLayoutIdLst>
  <p:transition spd="med"/>
  <p:txStyles>
    <p:titleStyle>
      <a:lvl1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1pPr>
      <a:lvl2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2pPr>
      <a:lvl3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3pPr>
      <a:lvl4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4pPr>
      <a:lvl5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5pPr>
      <a:lvl6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6pPr>
      <a:lvl7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7pPr>
      <a:lvl8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8pPr>
      <a:lvl9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all" spc="0" baseline="0">
          <a:ln>
            <a:noFill/>
          </a:ln>
          <a:solidFill>
            <a:srgbClr val="FFFFFF"/>
          </a:solidFill>
          <a:uFillTx/>
          <a:latin typeface="Lub Dub Bold"/>
          <a:ea typeface="Lub Dub Bold"/>
          <a:cs typeface="Lub Dub Bold"/>
          <a:sym typeface="Lub Dub Bold"/>
        </a:defRPr>
      </a:lvl9pPr>
    </p:titleStyle>
    <p:bodyStyle>
      <a:lvl1pPr marL="0" marR="0" indent="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1pPr>
      <a:lvl2pPr marL="23495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2pPr>
      <a:lvl3pPr marL="427831" marR="0" indent="-192881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3pPr>
      <a:lvl4pPr marL="618671" marR="0" indent="-212271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4pPr>
      <a:lvl5pPr marL="722539" marR="0" indent="-151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5pPr>
      <a:lvl6pPr marL="2514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6pPr>
      <a:lvl7pPr marL="29718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7pPr>
      <a:lvl8pPr marL="34290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8pPr>
      <a:lvl9pPr marL="38862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all" spc="0" baseline="0">
          <a:ln>
            <a:noFill/>
          </a:ln>
          <a:solidFill>
            <a:schemeClr val="accent1"/>
          </a:solidFill>
          <a:uFillTx/>
          <a:latin typeface="Lub Dub Medium"/>
          <a:ea typeface="Lub Dub Medium"/>
          <a:cs typeface="Lub Dub Medium"/>
          <a:sym typeface="Lub Dub Medium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Lub Dub Medium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EixIyh1gshM?feature=oembed" TargetMode="External"/><Relationship Id="rId5" Type="http://schemas.openxmlformats.org/officeDocument/2006/relationships/image" Target="../media/image20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BZVujAWdWDM?feature=oembed" TargetMode="Externa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F7CD417-F12F-A015-A63E-591153CA953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" t="1789" r="527" b="1301"/>
          <a:stretch/>
        </p:blipFill>
        <p:spPr>
          <a:xfrm>
            <a:off x="0" y="0"/>
            <a:ext cx="12381221" cy="6858000"/>
          </a:xfrm>
          <a:prstGeom prst="rect">
            <a:avLst/>
          </a:prstGeom>
        </p:spPr>
      </p:pic>
      <p:sp>
        <p:nvSpPr>
          <p:cNvPr id="282" name="TextBox 5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178436" cy="2565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</a:t>
            </a:fld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F0DFC0-5039-D1FD-BCAA-5B1E24272C0F}"/>
              </a:ext>
            </a:extLst>
          </p:cNvPr>
          <p:cNvSpPr txBox="1"/>
          <p:nvPr/>
        </p:nvSpPr>
        <p:spPr>
          <a:xfrm>
            <a:off x="570020" y="2531069"/>
            <a:ext cx="8765274" cy="1754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5400" b="1">
                <a:solidFill>
                  <a:schemeClr val="bg1"/>
                </a:solidFill>
                <a:latin typeface="Lub Dub Heavy" panose="020B0603030403020204" pitchFamily="34" charset="77"/>
              </a:rPr>
              <a:t>Get to Know</a:t>
            </a: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400" b="1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Cholesterol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75DCCE-10E7-1875-C78A-CAEFCD779319}"/>
              </a:ext>
            </a:extLst>
          </p:cNvPr>
          <p:cNvSpPr txBox="1"/>
          <p:nvPr/>
        </p:nvSpPr>
        <p:spPr>
          <a:xfrm>
            <a:off x="580220" y="4366449"/>
            <a:ext cx="7738281" cy="1323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u="none" strike="noStrike">
                <a:solidFill>
                  <a:schemeClr val="bg1"/>
                </a:solidFill>
                <a:effectLst/>
                <a:latin typeface="Lub Dub Medium" panose="020B0603030403020204" pitchFamily="34" charset="77"/>
              </a:rPr>
              <a:t>The Good and the Bad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0" i="0" cap="none" spc="0" normalizeH="0" baseline="0">
                <a:ln>
                  <a:noFill/>
                </a:ln>
                <a:solidFill>
                  <a:schemeClr val="bg1"/>
                </a:solidFill>
                <a:uFillTx/>
                <a:latin typeface="Lub Dub Medium" panose="020B0603030403020204" pitchFamily="34" charset="77"/>
                <a:sym typeface="Calibri"/>
              </a:rPr>
              <a:t>Why it matters &amp;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0" i="0" cap="none" spc="0" normalizeH="0" baseline="0">
                <a:ln>
                  <a:noFill/>
                </a:ln>
                <a:solidFill>
                  <a:schemeClr val="bg1"/>
                </a:solidFill>
                <a:uFillTx/>
                <a:latin typeface="Lub Dub Medium" panose="020B0603030403020204" pitchFamily="34" charset="77"/>
                <a:sym typeface="Calibri"/>
              </a:rPr>
              <a:t>What you can do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47BA4FD-9B55-94EF-9C30-AFB7C5D5EA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528" y="1862064"/>
            <a:ext cx="4559452" cy="242333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E058CFB-5A9D-14D8-5349-7D27845D10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20" y="544287"/>
            <a:ext cx="5058580" cy="155178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1D295E57-5DF6-0BAD-1388-7D1127714B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79302" cy="6858000"/>
          </a:xfrm>
          <a:prstGeom prst="rect">
            <a:avLst/>
          </a:prstGeom>
        </p:spPr>
      </p:pic>
      <p:sp>
        <p:nvSpPr>
          <p:cNvPr id="305" name="TextBox 5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178436" cy="2565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</a:t>
            </a:fld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90B092-19B2-FE43-AF57-767FFAA7A15E}"/>
              </a:ext>
            </a:extLst>
          </p:cNvPr>
          <p:cNvSpPr txBox="1"/>
          <p:nvPr/>
        </p:nvSpPr>
        <p:spPr>
          <a:xfrm>
            <a:off x="1105469" y="1563001"/>
            <a:ext cx="8415143" cy="7694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1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What is Cholesterol?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DFDD038-0FE2-EAAE-324A-7CD2E01532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117" y="863790"/>
            <a:ext cx="4038600" cy="40386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534C6D4D-13D0-132F-5379-41A7B6F103EF}"/>
              </a:ext>
            </a:extLst>
          </p:cNvPr>
          <p:cNvSpPr txBox="1"/>
          <p:nvPr/>
        </p:nvSpPr>
        <p:spPr>
          <a:xfrm>
            <a:off x="1160058" y="2538484"/>
            <a:ext cx="6960360" cy="17543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A fat-like substance from two sources: food &amp; your body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Only found in animal-based foods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Travels in the blood via lipoproteins (LDL &amp; HDL)</a:t>
            </a:r>
          </a:p>
          <a:p>
            <a:pPr marL="285750" marR="0" indent="-28575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Too much can harm heart &amp; brain health</a:t>
            </a:r>
            <a:endParaRPr kumimoji="0" lang="en-US" sz="1800" b="0" i="0" u="none" strike="noStrike" cap="none" spc="0" normalizeH="0" baseline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1D295E57-5DF6-0BAD-1388-7D1127714B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79302" cy="6858000"/>
          </a:xfrm>
          <a:prstGeom prst="rect">
            <a:avLst/>
          </a:prstGeom>
        </p:spPr>
      </p:pic>
      <p:sp>
        <p:nvSpPr>
          <p:cNvPr id="305" name="TextBox 5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178436" cy="2565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90B092-19B2-FE43-AF57-767FFAA7A15E}"/>
              </a:ext>
            </a:extLst>
          </p:cNvPr>
          <p:cNvSpPr txBox="1"/>
          <p:nvPr/>
        </p:nvSpPr>
        <p:spPr>
          <a:xfrm>
            <a:off x="2210937" y="293760"/>
            <a:ext cx="8415143" cy="7694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1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Good vs. Bad Cholesterol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1DC0BB-24EB-EF2E-4F3D-2794F692FB4B}"/>
              </a:ext>
            </a:extLst>
          </p:cNvPr>
          <p:cNvSpPr txBox="1"/>
          <p:nvPr/>
        </p:nvSpPr>
        <p:spPr>
          <a:xfrm>
            <a:off x="682387" y="4148919"/>
            <a:ext cx="3589363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b="1" u="none" strike="noStrike">
                <a:solidFill>
                  <a:schemeClr val="accent1"/>
                </a:solidFill>
                <a:effectLst/>
                <a:latin typeface="Lub Dub" panose="020B0603030403020204" pitchFamily="34" charset="77"/>
              </a:rPr>
              <a:t>HDL = Good</a:t>
            </a: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High-density lipoprotein</a:t>
            </a: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Helps remove LDL &amp; keeps it from sticking to artery walls</a:t>
            </a:r>
            <a:endParaRPr kumimoji="0" lang="en-US" sz="1800" b="0" i="0" u="none" strike="noStrike" cap="none" spc="0" normalizeH="0" baseline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10ECF7-5D09-0F90-39CD-A92E475D44C7}"/>
              </a:ext>
            </a:extLst>
          </p:cNvPr>
          <p:cNvSpPr txBox="1"/>
          <p:nvPr/>
        </p:nvSpPr>
        <p:spPr>
          <a:xfrm>
            <a:off x="8502555" y="1610436"/>
            <a:ext cx="2879678" cy="1477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b="1" u="none" strike="noStrike">
                <a:solidFill>
                  <a:schemeClr val="accent1"/>
                </a:solidFill>
                <a:effectLst/>
                <a:latin typeface="Lub Dub" panose="020B0603030403020204" pitchFamily="34" charset="77"/>
              </a:rPr>
              <a:t>LDL = Bad</a:t>
            </a: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Low-density lipoprotein</a:t>
            </a: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Causes plaque buildup in arteries </a:t>
            </a:r>
            <a:r>
              <a:rPr lang="en-US" sz="1800" u="none" strike="noStrike">
                <a:solidFill>
                  <a:schemeClr val="accent1"/>
                </a:solidFill>
                <a:effectLst/>
                <a:latin typeface="Lub Dub Medium" panose="020B0603030403020204" pitchFamily="34" charset="77"/>
              </a:rPr>
              <a:t>→</a:t>
            </a: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 heart disease &amp; stroke        </a:t>
            </a:r>
            <a:endParaRPr kumimoji="0" lang="en-US" sz="1800" b="0" i="0" u="none" strike="noStrike" cap="none" spc="0" normalizeH="0" baseline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82606A-3584-79F4-46A1-305ECF324B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410" y="1678674"/>
            <a:ext cx="3940190" cy="356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90084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93964CF4-FFEE-F039-F67B-62913A52A18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40E24B6-57B0-4E10-DCB8-1200851C196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332" name="TextBox 5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4</a:t>
            </a:fld>
            <a:endParaRPr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6B32FA3-0E18-9B42-9C3E-D38988E524E2}"/>
              </a:ext>
            </a:extLst>
          </p:cNvPr>
          <p:cNvSpPr txBox="1"/>
          <p:nvPr/>
        </p:nvSpPr>
        <p:spPr>
          <a:xfrm>
            <a:off x="1832464" y="681045"/>
            <a:ext cx="8874369" cy="393953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sz="4400">
                <a:solidFill>
                  <a:schemeClr val="accent1"/>
                </a:solidFill>
                <a:latin typeface="Lub Dub Light" panose="020B0603030403020204" pitchFamily="34" charset="77"/>
              </a:rPr>
              <a:t>Why</a:t>
            </a:r>
          </a:p>
          <a:p>
            <a:pPr algn="ctr"/>
            <a:r>
              <a:rPr lang="en-US" sz="4400" b="1">
                <a:solidFill>
                  <a:schemeClr val="accent1"/>
                </a:solidFill>
                <a:latin typeface="Lub Dub Heavy" panose="020B0603030403020204" pitchFamily="34" charset="77"/>
              </a:rPr>
              <a:t>Cholesterol Matters?</a:t>
            </a:r>
            <a:br>
              <a:rPr lang="en-US" sz="2400">
                <a:latin typeface="Lub Dub Medium" panose="020B0603030403020204" pitchFamily="34" charset="77"/>
              </a:rPr>
            </a:br>
            <a:br>
              <a:rPr lang="en-US" sz="2400" b="1">
                <a:latin typeface="Lub Dub Heavy" panose="020B0603030403020204" pitchFamily="34" charset="77"/>
              </a:rPr>
            </a:br>
            <a:endParaRPr kumimoji="0" lang="en-US" sz="2400" b="1" u="none" strike="noStrike" cap="none" spc="0" normalizeH="0" baseline="0">
              <a:ln>
                <a:noFill/>
              </a:ln>
              <a:solidFill>
                <a:schemeClr val="bg2"/>
              </a:solidFill>
              <a:effectLst/>
              <a:uFillTx/>
              <a:latin typeface="Lub Dub Heavy" panose="020B0603030403020204" pitchFamily="34" charset="77"/>
              <a:sym typeface="Calibri"/>
            </a:endParaRPr>
          </a:p>
          <a:p>
            <a:pPr algn="ctr"/>
            <a:endParaRPr lang="en-US" sz="2400" b="1">
              <a:solidFill>
                <a:schemeClr val="bg2"/>
              </a:solidFill>
              <a:latin typeface="Lub Dub Heavy" panose="020B0603030403020204" pitchFamily="34" charset="77"/>
            </a:endParaRPr>
          </a:p>
          <a:p>
            <a:pPr algn="ctr"/>
            <a:endParaRPr lang="en-US" sz="2400">
              <a:latin typeface="Lub Dub Medium" panose="020B0603030403020204" pitchFamily="34" charset="77"/>
            </a:endParaRPr>
          </a:p>
          <a:p>
            <a:pPr algn="ctr"/>
            <a:endParaRPr lang="en-US" sz="2400">
              <a:latin typeface="Lub Dub Medium" panose="020B0603030403020204" pitchFamily="34" charset="77"/>
            </a:endParaRPr>
          </a:p>
          <a:p>
            <a:pPr algn="ctr"/>
            <a:endParaRPr lang="en-US" sz="2400" b="1">
              <a:latin typeface="Lub Dub Heavy" panose="020B0603030403020204" pitchFamily="34" charset="77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D4F16D-C812-8322-AE89-F7F641F4D82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1" t="83109"/>
          <a:stretch/>
        </p:blipFill>
        <p:spPr>
          <a:xfrm rot="5400000">
            <a:off x="-4787060" y="4539882"/>
            <a:ext cx="10377819" cy="129805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3FA4AC3-4F13-FE0B-9631-2997A32B79DF}"/>
              </a:ext>
            </a:extLst>
          </p:cNvPr>
          <p:cNvSpPr txBox="1"/>
          <p:nvPr/>
        </p:nvSpPr>
        <p:spPr>
          <a:xfrm>
            <a:off x="3398292" y="2238233"/>
            <a:ext cx="5868538" cy="17543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b="1" u="none" strike="noStrike">
                <a:solidFill>
                  <a:schemeClr val="bg2"/>
                </a:solidFill>
                <a:effectLst/>
                <a:latin typeface="Lub Dub" panose="020B0603030403020204" pitchFamily="34" charset="77"/>
              </a:rPr>
              <a:t>High cholesterol increases risk for:</a:t>
            </a: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endParaRPr kumimoji="0" lang="en-US" sz="1800" b="0" i="0" u="none" strike="noStrike" cap="none" spc="0" normalizeH="0" baseline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1D4D452-9629-E194-5093-A8DA2E7F3C78}"/>
              </a:ext>
            </a:extLst>
          </p:cNvPr>
          <p:cNvSpPr txBox="1"/>
          <p:nvPr/>
        </p:nvSpPr>
        <p:spPr>
          <a:xfrm>
            <a:off x="2565780" y="4435522"/>
            <a:ext cx="1815152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Heart disease</a:t>
            </a: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E9EEAFB-D487-716E-5E25-C7630605AE3F}"/>
              </a:ext>
            </a:extLst>
          </p:cNvPr>
          <p:cNvSpPr txBox="1"/>
          <p:nvPr/>
        </p:nvSpPr>
        <p:spPr>
          <a:xfrm>
            <a:off x="5923129" y="4449169"/>
            <a:ext cx="2347415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Stroke</a:t>
            </a: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E971E7E-4055-F5B7-A453-332E0D0A8AF7}"/>
              </a:ext>
            </a:extLst>
          </p:cNvPr>
          <p:cNvSpPr txBox="1"/>
          <p:nvPr/>
        </p:nvSpPr>
        <p:spPr>
          <a:xfrm>
            <a:off x="8038532" y="4421874"/>
            <a:ext cx="3425588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Dementia, </a:t>
            </a: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like Alzheimer’s disease</a:t>
            </a: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1D5670C-85A5-CA82-F67D-CBA5A0C55CA9}"/>
              </a:ext>
            </a:extLst>
          </p:cNvPr>
          <p:cNvSpPr txBox="1"/>
          <p:nvPr/>
        </p:nvSpPr>
        <p:spPr>
          <a:xfrm>
            <a:off x="3248169" y="5568287"/>
            <a:ext cx="6578219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Lowering cholesterol protects both heart &amp; brain</a:t>
            </a: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C27415A1-D09D-F253-73AA-46247D872B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903" y="3263141"/>
            <a:ext cx="1041400" cy="10414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2375F81-A23C-998B-90FA-74B78826C3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324" y="3359778"/>
            <a:ext cx="996289" cy="101582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B2A1ABF-3A8A-1E8B-FCE9-0C8746F592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3273" y="3328251"/>
            <a:ext cx="845878" cy="101173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24F5F59-5D8D-E59C-4941-074D6545F561}"/>
              </a:ext>
            </a:extLst>
          </p:cNvPr>
          <p:cNvSpPr/>
          <p:nvPr/>
        </p:nvSpPr>
        <p:spPr>
          <a:xfrm>
            <a:off x="10263116" y="5745707"/>
            <a:ext cx="1815153" cy="1112293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96" name="TextBox 5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178436" cy="2565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5</a:t>
            </a:fld>
            <a:endParaRPr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27A6F1-F508-2540-B2E5-072B9853C694}"/>
              </a:ext>
            </a:extLst>
          </p:cNvPr>
          <p:cNvSpPr txBox="1"/>
          <p:nvPr/>
        </p:nvSpPr>
        <p:spPr>
          <a:xfrm>
            <a:off x="9492556" y="3946701"/>
            <a:ext cx="1350040" cy="1477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Lub Dub Medium" panose="020B0603030403020204" pitchFamily="34" charset="77"/>
              </a:rPr>
              <a:t>What does the firm want to achieve?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66E38D8-C877-D9D3-EC57-CDBF60E05783}"/>
              </a:ext>
            </a:extLst>
          </p:cNvPr>
          <p:cNvSpPr/>
          <p:nvPr/>
        </p:nvSpPr>
        <p:spPr>
          <a:xfrm>
            <a:off x="0" y="0"/>
            <a:ext cx="2593075" cy="6858000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9E68C1-5131-9F42-B222-DC8E57799AA0}"/>
              </a:ext>
            </a:extLst>
          </p:cNvPr>
          <p:cNvSpPr txBox="1"/>
          <p:nvPr/>
        </p:nvSpPr>
        <p:spPr>
          <a:xfrm>
            <a:off x="0" y="1632571"/>
            <a:ext cx="6508275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1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Track Your Levels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17EC5DF2-6D29-73DA-C737-36753E0EA95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1" t="83109"/>
          <a:stretch/>
        </p:blipFill>
        <p:spPr>
          <a:xfrm rot="5400000">
            <a:off x="6799890" y="4539881"/>
            <a:ext cx="10377819" cy="129805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DB436883-78B8-C4FA-0DF2-03B88D95E6FC}"/>
              </a:ext>
            </a:extLst>
          </p:cNvPr>
          <p:cNvSpPr txBox="1"/>
          <p:nvPr/>
        </p:nvSpPr>
        <p:spPr>
          <a:xfrm>
            <a:off x="682389" y="2456596"/>
            <a:ext cx="5964071" cy="28623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br>
              <a:rPr lang="en-US" sz="20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20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A simple blood test checks your cholesterol</a:t>
            </a:r>
            <a:br>
              <a:rPr lang="en-US" sz="20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20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20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Keep track of your numbers</a:t>
            </a:r>
            <a:br>
              <a:rPr lang="en-US" sz="20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20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20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If high, take steps to reduce it with lifestyle changes &amp; medication if needed</a:t>
            </a:r>
            <a:br>
              <a:rPr lang="en-US" sz="20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endParaRPr lang="en-US" sz="2000" b="0" i="0" u="none" strike="noStrike">
              <a:solidFill>
                <a:schemeClr val="bg2"/>
              </a:solidFill>
              <a:effectLst/>
              <a:latin typeface="Lub Dub Medium" panose="020B0603030403020204" pitchFamily="34" charset="77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spc="0" normalizeH="0" baseline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803FACF7-EF2B-CCB9-AC1C-8430E1A54B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98"/>
          <a:stretch/>
        </p:blipFill>
        <p:spPr>
          <a:xfrm>
            <a:off x="6782937" y="0"/>
            <a:ext cx="5532919" cy="68580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F39C91C-2FBC-1720-2242-C4CC00862C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1" t="83109"/>
          <a:stretch/>
        </p:blipFill>
        <p:spPr>
          <a:xfrm rot="5400000">
            <a:off x="6827186" y="4539881"/>
            <a:ext cx="10377819" cy="129805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5D97BD3-5906-A36C-CDAC-B84F6102CB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79302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24F5F59-5D8D-E59C-4941-074D6545F561}"/>
              </a:ext>
            </a:extLst>
          </p:cNvPr>
          <p:cNvSpPr/>
          <p:nvPr/>
        </p:nvSpPr>
        <p:spPr>
          <a:xfrm>
            <a:off x="10263116" y="5745707"/>
            <a:ext cx="1815153" cy="1112293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96" name="TextBox 5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178436" cy="25654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9E68C1-5131-9F42-B222-DC8E57799AA0}"/>
              </a:ext>
            </a:extLst>
          </p:cNvPr>
          <p:cNvSpPr txBox="1"/>
          <p:nvPr/>
        </p:nvSpPr>
        <p:spPr>
          <a:xfrm>
            <a:off x="2552130" y="909239"/>
            <a:ext cx="6508275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1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Tips for Success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27A6F1-F508-2540-B2E5-072B9853C694}"/>
              </a:ext>
            </a:extLst>
          </p:cNvPr>
          <p:cNvSpPr txBox="1"/>
          <p:nvPr/>
        </p:nvSpPr>
        <p:spPr>
          <a:xfrm>
            <a:off x="9492556" y="3946701"/>
            <a:ext cx="1350040" cy="1477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Lub Dub Medium" panose="020B0603030403020204" pitchFamily="34" charset="77"/>
              </a:rPr>
              <a:t>What does the firm want to achieve?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83C4FF-D89D-47D7-8392-60EF53E05C32}"/>
              </a:ext>
            </a:extLst>
          </p:cNvPr>
          <p:cNvSpPr txBox="1"/>
          <p:nvPr/>
        </p:nvSpPr>
        <p:spPr>
          <a:xfrm>
            <a:off x="1351128" y="2238234"/>
            <a:ext cx="9594376" cy="240065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342900" marR="0" indent="-34290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en-US" sz="2000" b="1" u="none" strike="noStrike">
                <a:solidFill>
                  <a:schemeClr val="accent1"/>
                </a:solidFill>
                <a:effectLst/>
                <a:latin typeface="Lub Dub" panose="020B0603030403020204" pitchFamily="34" charset="77"/>
              </a:rPr>
              <a:t>Eat Smart → </a:t>
            </a:r>
            <a:r>
              <a:rPr lang="en-US" sz="20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fruits, veggies, whole grains, lean protein</a:t>
            </a:r>
          </a:p>
          <a:p>
            <a:pPr marL="342900" marR="0" indent="-34290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en-US" sz="2000" b="1" u="none" strike="noStrike">
                <a:solidFill>
                  <a:schemeClr val="accent1"/>
                </a:solidFill>
                <a:effectLst/>
                <a:latin typeface="Lub Dub" panose="020B0603030403020204" pitchFamily="34" charset="77"/>
              </a:rPr>
              <a:t>Move More → </a:t>
            </a:r>
            <a:r>
              <a:rPr lang="en-US" sz="20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exercise improves cholesterol &amp; mood</a:t>
            </a:r>
          </a:p>
          <a:p>
            <a:pPr marL="342900" marR="0" indent="-34290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en-US" sz="2000" b="1" u="none" strike="noStrike">
                <a:solidFill>
                  <a:schemeClr val="accent1"/>
                </a:solidFill>
                <a:effectLst/>
                <a:latin typeface="Lub Dub" panose="020B0603030403020204" pitchFamily="34" charset="77"/>
              </a:rPr>
              <a:t>Know Your Fats → </a:t>
            </a:r>
            <a:r>
              <a:rPr lang="en-US" sz="20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choose olive oil, fatty fish, nuts over butter &amp; fried foods</a:t>
            </a:r>
          </a:p>
          <a:p>
            <a:pPr marL="342900" marR="0" indent="-34290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en-US" sz="2000" b="1" u="none" strike="noStrike">
                <a:solidFill>
                  <a:schemeClr val="accent1"/>
                </a:solidFill>
                <a:effectLst/>
                <a:latin typeface="Lub Dub" panose="020B0603030403020204" pitchFamily="34" charset="77"/>
              </a:rPr>
              <a:t>No Nicotine → </a:t>
            </a:r>
            <a:r>
              <a:rPr lang="en-US" sz="20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smoking lowers good HDL &amp; harms heart health</a:t>
            </a:r>
          </a:p>
          <a:p>
            <a:pPr marL="342900" marR="0" indent="-34290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en-US" sz="2000" b="1" u="none" strike="noStrike">
                <a:solidFill>
                  <a:schemeClr val="accent1"/>
                </a:solidFill>
                <a:effectLst/>
                <a:latin typeface="Lub Dub" panose="020B0603030403020204" pitchFamily="34" charset="77"/>
              </a:rPr>
              <a:t>Take Medication if Prescribed → </a:t>
            </a:r>
            <a:r>
              <a:rPr lang="en-US" sz="20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statins &amp; other meds can help</a:t>
            </a:r>
            <a:endParaRPr kumimoji="0" lang="en-US" sz="2000" b="0" i="0" u="none" strike="noStrike" cap="none" spc="0" normalizeH="0" baseline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828452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24F5F59-5D8D-E59C-4941-074D6545F561}"/>
              </a:ext>
            </a:extLst>
          </p:cNvPr>
          <p:cNvSpPr/>
          <p:nvPr/>
        </p:nvSpPr>
        <p:spPr>
          <a:xfrm>
            <a:off x="10263116" y="5745707"/>
            <a:ext cx="1815153" cy="1112293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E71927-380F-94E5-C86D-F251A1FABA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650"/>
            <a:ext cx="12179302" cy="6858000"/>
          </a:xfrm>
          <a:prstGeom prst="rect">
            <a:avLst/>
          </a:prstGeom>
        </p:spPr>
      </p:pic>
      <p:sp>
        <p:nvSpPr>
          <p:cNvPr id="296" name="TextBox 5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178436" cy="2565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9E68C1-5131-9F42-B222-DC8E57799AA0}"/>
              </a:ext>
            </a:extLst>
          </p:cNvPr>
          <p:cNvSpPr txBox="1"/>
          <p:nvPr/>
        </p:nvSpPr>
        <p:spPr>
          <a:xfrm>
            <a:off x="764274" y="254145"/>
            <a:ext cx="10385945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1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Watch this video.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27A6F1-F508-2540-B2E5-072B9853C694}"/>
              </a:ext>
            </a:extLst>
          </p:cNvPr>
          <p:cNvSpPr txBox="1"/>
          <p:nvPr/>
        </p:nvSpPr>
        <p:spPr>
          <a:xfrm>
            <a:off x="9492556" y="3946701"/>
            <a:ext cx="1350040" cy="1477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Lub Dub Medium" panose="020B0603030403020204" pitchFamily="34" charset="77"/>
              </a:rPr>
              <a:t>What does the firm want to achieve?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  <p:pic>
        <p:nvPicPr>
          <p:cNvPr id="9" name="Online Media 8" descr="What actually causes high cholesterol? - Hei Man Chan">
            <a:hlinkClick r:id="" action="ppaction://media"/>
            <a:extLst>
              <a:ext uri="{FF2B5EF4-FFF2-40B4-BE49-F238E27FC236}">
                <a16:creationId xmlns:a16="http://schemas.microsoft.com/office/drawing/2014/main" id="{F657F36F-995B-663F-0AA5-C6C127600A4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374710" y="1276043"/>
            <a:ext cx="7331183" cy="4142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5911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TextBox 5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235459" cy="2565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8</a:t>
            </a:fld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37E02CF-815E-E04A-BD29-9EE4ABE8560E}"/>
              </a:ext>
            </a:extLst>
          </p:cNvPr>
          <p:cNvSpPr/>
          <p:nvPr/>
        </p:nvSpPr>
        <p:spPr>
          <a:xfrm>
            <a:off x="0" y="0"/>
            <a:ext cx="945222" cy="1078787"/>
          </a:xfrm>
          <a:prstGeom prst="rect">
            <a:avLst/>
          </a:prstGeom>
          <a:solidFill>
            <a:srgbClr val="FFFFFF"/>
          </a:solidFill>
          <a:ln w="127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52788C-CDD7-98E3-FAFF-3238A8CC14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0"/>
            <a:ext cx="12185650" cy="686157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CEF1040-B6E9-3C85-7CC6-BF39D899FE8A}"/>
              </a:ext>
            </a:extLst>
          </p:cNvPr>
          <p:cNvSpPr txBox="1"/>
          <p:nvPr/>
        </p:nvSpPr>
        <p:spPr>
          <a:xfrm>
            <a:off x="1146411" y="881942"/>
            <a:ext cx="6508275" cy="15696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1" u="none" strike="noStrike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FillTx/>
                <a:latin typeface="Lub Dub Heavy" panose="020B0603030403020204" pitchFamily="34" charset="77"/>
                <a:sym typeface="Calibri"/>
              </a:rPr>
              <a:t>Small Changes.</a:t>
            </a: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800" b="1">
                <a:solidFill>
                  <a:schemeClr val="accent1"/>
                </a:solidFill>
                <a:latin typeface="Lub Dub Heavy" panose="020B0603030403020204" pitchFamily="34" charset="77"/>
              </a:rPr>
              <a:t>Big Impact.</a:t>
            </a:r>
            <a:endParaRPr kumimoji="0" lang="en-US" sz="4800" b="1" u="none" strike="noStrike" cap="none" spc="0" normalizeH="0" baseline="0">
              <a:ln>
                <a:noFill/>
              </a:ln>
              <a:solidFill>
                <a:schemeClr val="accent1"/>
              </a:solidFill>
              <a:effectLst/>
              <a:uFillTx/>
              <a:latin typeface="Lub Dub Heavy" panose="020B0603030403020204" pitchFamily="34" charset="77"/>
              <a:sym typeface="Calibr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68070F-6DC2-2BBF-CF90-3A667FDAE5B7}"/>
              </a:ext>
            </a:extLst>
          </p:cNvPr>
          <p:cNvSpPr txBox="1"/>
          <p:nvPr/>
        </p:nvSpPr>
        <p:spPr>
          <a:xfrm>
            <a:off x="1160060" y="2825087"/>
            <a:ext cx="4299044" cy="1477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Even modest lifestyle changes lower cholesterol</a:t>
            </a: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b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</a:br>
            <a:r>
              <a:rPr lang="en-US" sz="1800" u="none" strike="noStrike">
                <a:solidFill>
                  <a:schemeClr val="bg2"/>
                </a:solidFill>
                <a:effectLst/>
                <a:latin typeface="Lub Dub Medium" panose="020B0603030403020204" pitchFamily="34" charset="77"/>
              </a:rPr>
              <a:t>Every step you take protects your heart &amp; brain for the future</a:t>
            </a:r>
            <a:endParaRPr kumimoji="0" lang="en-US" sz="1800" b="0" i="0" u="none" strike="noStrike" cap="none" spc="0" normalizeH="0" baseline="0">
              <a:ln>
                <a:noFill/>
              </a:ln>
              <a:solidFill>
                <a:schemeClr val="bg2"/>
              </a:solidFill>
              <a:effectLst/>
              <a:uFillTx/>
              <a:latin typeface="Lub Dub Medium" panose="020B0603030403020204" pitchFamily="34" charset="77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9043794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C30950C-31EE-3778-4F21-48DF858145CA}"/>
              </a:ext>
            </a:extLst>
          </p:cNvPr>
          <p:cNvSpPr/>
          <p:nvPr/>
        </p:nvSpPr>
        <p:spPr>
          <a:xfrm>
            <a:off x="-109181" y="0"/>
            <a:ext cx="4053384" cy="6858000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TextBox 5"/>
          <p:cNvSpPr txBox="1">
            <a:spLocks noGrp="1"/>
          </p:cNvSpPr>
          <p:nvPr>
            <p:ph type="sldNum" sz="quarter" idx="2"/>
          </p:nvPr>
        </p:nvSpPr>
        <p:spPr>
          <a:xfrm>
            <a:off x="401784" y="6314016"/>
            <a:ext cx="178436" cy="2565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000" b="0" i="0" u="none" strike="noStrike" kern="0" cap="none" spc="0" normalizeH="0" baseline="0" noProof="0">
                <a:ln>
                  <a:noFill/>
                </a:ln>
                <a:solidFill>
                  <a:srgbClr val="4D4D4F"/>
                </a:solidFill>
                <a:effectLst/>
                <a:uLnTx/>
                <a:uFillTx/>
                <a:latin typeface="Lub Dub Medium"/>
                <a:sym typeface="Lub Dub Medium"/>
              </a:rPr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4D4D4F"/>
              </a:solidFill>
              <a:effectLst/>
              <a:uLnTx/>
              <a:uFillTx/>
              <a:latin typeface="Lub Dub Medium"/>
              <a:sym typeface="Lub Dub Medium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27A6F1-F508-2540-B2E5-072B9853C694}"/>
              </a:ext>
            </a:extLst>
          </p:cNvPr>
          <p:cNvSpPr txBox="1"/>
          <p:nvPr/>
        </p:nvSpPr>
        <p:spPr>
          <a:xfrm>
            <a:off x="9492556" y="3946701"/>
            <a:ext cx="1350040" cy="1477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b Dub Medium" panose="020B0603030403020204" pitchFamily="34" charset="77"/>
                <a:ea typeface="Calibri"/>
                <a:cs typeface="Calibri"/>
                <a:sym typeface="Calibri"/>
              </a:rPr>
              <a:t>What does the firm want to achieve?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b Dub Medium" panose="020B0603030403020204" pitchFamily="34" charset="77"/>
              <a:ea typeface="Calibri"/>
              <a:cs typeface="Calibri"/>
              <a:sym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4CFB086-920E-BDA6-E767-E081DEAFA7D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1" t="83109"/>
          <a:stretch/>
        </p:blipFill>
        <p:spPr>
          <a:xfrm rot="5400000">
            <a:off x="6716486" y="4539881"/>
            <a:ext cx="10377819" cy="12980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49E68C1-5131-9F42-B222-DC8E57799AA0}"/>
              </a:ext>
            </a:extLst>
          </p:cNvPr>
          <p:cNvSpPr txBox="1"/>
          <p:nvPr/>
        </p:nvSpPr>
        <p:spPr>
          <a:xfrm>
            <a:off x="443735" y="1620369"/>
            <a:ext cx="7642746" cy="150810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600" b="1" dirty="0">
                <a:solidFill>
                  <a:srgbClr val="C10E20"/>
                </a:solidFill>
                <a:latin typeface="Lub Dub Heavy" panose="020B0603030403020204" pitchFamily="34" charset="77"/>
                <a:ea typeface="Calibri"/>
                <a:cs typeface="Calibri"/>
              </a:rPr>
              <a:t>National Walking Day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600" b="1" dirty="0">
                <a:solidFill>
                  <a:srgbClr val="C10E20"/>
                </a:solidFill>
                <a:latin typeface="Lub Dub Heavy" panose="020B0603030403020204" pitchFamily="34" charset="77"/>
                <a:ea typeface="Calibri"/>
                <a:cs typeface="Calibri"/>
              </a:rPr>
              <a:t>Wednesday, April 1, 2026</a:t>
            </a:r>
            <a:endParaRPr kumimoji="0" lang="en-US" sz="4600" b="1" i="0" u="none" strike="noStrike" kern="0" cap="none" spc="0" normalizeH="0" baseline="0" noProof="0" dirty="0">
              <a:ln>
                <a:noFill/>
              </a:ln>
              <a:solidFill>
                <a:srgbClr val="C10E20"/>
              </a:solidFill>
              <a:effectLst/>
              <a:uLnTx/>
              <a:uFillTx/>
              <a:latin typeface="Lub Dub Heavy" panose="020B0603030403020204" pitchFamily="34" charset="77"/>
              <a:ea typeface="Calibri"/>
              <a:cs typeface="Calibri"/>
              <a:sym typeface="Calibri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75E141-3624-BC1A-0D09-7389DC8FE785}"/>
              </a:ext>
            </a:extLst>
          </p:cNvPr>
          <p:cNvSpPr txBox="1"/>
          <p:nvPr/>
        </p:nvSpPr>
        <p:spPr>
          <a:xfrm>
            <a:off x="443735" y="5093232"/>
            <a:ext cx="7642746" cy="1477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535353"/>
              </a:solidFill>
              <a:effectLst/>
              <a:uLnTx/>
              <a:uFillTx/>
              <a:latin typeface="Lub Dub" panose="020B0603030403020204" pitchFamily="34" charset="77"/>
              <a:ea typeface="Calibri"/>
              <a:cs typeface="Calibri"/>
              <a:sym typeface="Calibri"/>
            </a:endParaRPr>
          </a:p>
          <a:p>
            <a:pPr marL="285750" marR="0" lvl="0" indent="-28575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10E20"/>
              </a:buClr>
              <a:buSzTx/>
              <a:buFont typeface="Wingdings" pitchFamily="2" charset="2"/>
              <a:buChar char="ü"/>
              <a:tabLst/>
              <a:defRPr/>
            </a:pPr>
            <a:r>
              <a:rPr lang="en-US" dirty="0">
                <a:solidFill>
                  <a:srgbClr val="535353"/>
                </a:solidFill>
                <a:latin typeface="Lub Dub Medium" panose="020B0603030403020204" pitchFamily="34" charset="77"/>
                <a:ea typeface="Calibri"/>
                <a:cs typeface="Calibri"/>
              </a:rPr>
              <a:t>Record a National Walking Day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Lub Dub Medium" panose="020B0603030403020204" pitchFamily="34" charset="77"/>
                <a:ea typeface="Calibri"/>
                <a:cs typeface="Calibri"/>
                <a:sym typeface="Calibri"/>
              </a:rPr>
              <a:t> PSA Video with your Heart Club</a:t>
            </a:r>
            <a:b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Lub Dub Medium" panose="020B0603030403020204" pitchFamily="34" charset="77"/>
                <a:ea typeface="Calibri"/>
                <a:cs typeface="Calibri"/>
                <a:sym typeface="Calibri"/>
              </a:rPr>
            </a:b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535353"/>
              </a:solidFill>
              <a:effectLst/>
              <a:uLnTx/>
              <a:uFillTx/>
              <a:latin typeface="Lub Dub Medium" panose="020B0603030403020204" pitchFamily="34" charset="77"/>
              <a:ea typeface="Calibri"/>
              <a:cs typeface="Calibri"/>
              <a:sym typeface="Calibri"/>
            </a:endParaRPr>
          </a:p>
          <a:p>
            <a:pPr marL="285750" marR="0" lvl="0" indent="-28575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10E20"/>
              </a:buClr>
              <a:buSzTx/>
              <a:buFont typeface="Wingdings" pitchFamily="2" charset="2"/>
              <a:buChar char="ü"/>
              <a:tabLst/>
              <a:defRPr/>
            </a:pPr>
            <a:r>
              <a:rPr lang="en-US" dirty="0">
                <a:solidFill>
                  <a:srgbClr val="535353"/>
                </a:solidFill>
                <a:latin typeface="Lub Dub Medium" panose="020B0603030403020204" pitchFamily="34" charset="77"/>
                <a:ea typeface="Calibri"/>
                <a:cs typeface="Calibri"/>
              </a:rPr>
              <a:t>Work with your school to organize and promote walking challenges for April 1st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535353"/>
              </a:solidFill>
              <a:effectLst/>
              <a:uLnTx/>
              <a:uFillTx/>
              <a:latin typeface="Lub Dub Medium" panose="020B0603030403020204" pitchFamily="34" charset="77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 descr="A black background with red text&#10;&#10;AI-generated content may be incorrect.">
            <a:extLst>
              <a:ext uri="{FF2B5EF4-FFF2-40B4-BE49-F238E27FC236}">
                <a16:creationId xmlns:a16="http://schemas.microsoft.com/office/drawing/2014/main" id="{518BF27A-4247-62CE-089F-1EB36E06AA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23" y="172612"/>
            <a:ext cx="3499764" cy="1075289"/>
          </a:xfrm>
          <a:prstGeom prst="rect">
            <a:avLst/>
          </a:prstGeom>
        </p:spPr>
      </p:pic>
      <p:pic>
        <p:nvPicPr>
          <p:cNvPr id="3" name="Online Media 2" title="Walk with us on April 2, 2025">
            <a:hlinkClick r:id="" action="ppaction://media"/>
            <a:extLst>
              <a:ext uri="{FF2B5EF4-FFF2-40B4-BE49-F238E27FC236}">
                <a16:creationId xmlns:a16="http://schemas.microsoft.com/office/drawing/2014/main" id="{4FC14365-5338-CF95-C21B-525C3D0D9F2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8382909" y="0"/>
            <a:ext cx="3875087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4F1134-2E1F-99CB-CBD2-0E51A08416E1}"/>
              </a:ext>
            </a:extLst>
          </p:cNvPr>
          <p:cNvSpPr txBox="1"/>
          <p:nvPr/>
        </p:nvSpPr>
        <p:spPr>
          <a:xfrm>
            <a:off x="485686" y="3269533"/>
            <a:ext cx="7642746" cy="206210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dirty="0">
                <a:solidFill>
                  <a:srgbClr val="C10E20"/>
                </a:solidFill>
                <a:latin typeface="Lub Dub Medium" panose="020B0603030403020204" pitchFamily="34" charset="0"/>
                <a:ea typeface="Calibri"/>
                <a:cs typeface="Calibri"/>
              </a:rPr>
              <a:t>It’s no April Fool’s Joke! Walking just 20-minutes a day improves Mental and Physical Health! 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rgbClr val="C10E20"/>
              </a:solidFill>
              <a:effectLst/>
              <a:uLnTx/>
              <a:uFillTx/>
              <a:latin typeface="Lub Dub Medium" panose="020B0603030403020204" pitchFamily="34" charset="0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C10E20"/>
                </a:solidFill>
                <a:effectLst/>
                <a:uLnTx/>
                <a:uFillTx/>
                <a:latin typeface="Lub Dub Medium" panose="020B0603030403020204" pitchFamily="34" charset="0"/>
                <a:ea typeface="Calibri"/>
                <a:cs typeface="Calibri"/>
                <a:sym typeface="Calibri"/>
              </a:rPr>
              <a:t>This month build your plan to promote and celebrate #NationalWalkingDay and </a:t>
            </a:r>
            <a:r>
              <a:rPr lang="en-US" sz="2200" dirty="0">
                <a:solidFill>
                  <a:srgbClr val="C10E20"/>
                </a:solidFill>
                <a:latin typeface="Lub Dub Medium" panose="020B0603030403020204" pitchFamily="34" charset="0"/>
                <a:ea typeface="Calibri"/>
                <a:cs typeface="Calibri"/>
              </a:rPr>
              <a:t>to 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C10E20"/>
                </a:solidFill>
                <a:effectLst/>
                <a:uLnTx/>
                <a:uFillTx/>
                <a:latin typeface="Lub Dub Medium" panose="020B0603030403020204" pitchFamily="34" charset="0"/>
                <a:ea typeface="Calibri"/>
                <a:cs typeface="Calibri"/>
                <a:sym typeface="Calibri"/>
              </a:rPr>
              <a:t>move more in April.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>
              <a:solidFill>
                <a:srgbClr val="C10E20"/>
              </a:solidFill>
              <a:latin typeface="Lub Dub Medium" panose="020B0603030403020204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87271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HA titles">
  <a:themeElements>
    <a:clrScheme name="AHA titles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C10E20"/>
      </a:accent1>
      <a:accent2>
        <a:srgbClr val="990000"/>
      </a:accent2>
      <a:accent3>
        <a:srgbClr val="636466"/>
      </a:accent3>
      <a:accent4>
        <a:srgbClr val="707070"/>
      </a:accent4>
      <a:accent5>
        <a:srgbClr val="919191"/>
      </a:accent5>
      <a:accent6>
        <a:srgbClr val="B3B3B3"/>
      </a:accent6>
      <a:hlink>
        <a:srgbClr val="0000FF"/>
      </a:hlink>
      <a:folHlink>
        <a:srgbClr val="FF00FF"/>
      </a:folHlink>
    </a:clrScheme>
    <a:fontScheme name="AHA titles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AHA tit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AHA titles">
  <a:themeElements>
    <a:clrScheme name="AHA titles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C10E20"/>
      </a:accent1>
      <a:accent2>
        <a:srgbClr val="990000"/>
      </a:accent2>
      <a:accent3>
        <a:srgbClr val="636466"/>
      </a:accent3>
      <a:accent4>
        <a:srgbClr val="707070"/>
      </a:accent4>
      <a:accent5>
        <a:srgbClr val="919191"/>
      </a:accent5>
      <a:accent6>
        <a:srgbClr val="B3B3B3"/>
      </a:accent6>
      <a:hlink>
        <a:srgbClr val="0000FF"/>
      </a:hlink>
      <a:folHlink>
        <a:srgbClr val="FF00FF"/>
      </a:folHlink>
    </a:clrScheme>
    <a:fontScheme name="AHA titles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AHA tit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368</Words>
  <Application>Microsoft Office PowerPoint</Application>
  <PresentationFormat>Widescreen</PresentationFormat>
  <Paragraphs>58</Paragraphs>
  <Slides>9</Slides>
  <Notes>8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Calibri</vt:lpstr>
      <vt:lpstr>Lub Dub</vt:lpstr>
      <vt:lpstr>Lub Dub Bold</vt:lpstr>
      <vt:lpstr>Lub Dub Heavy</vt:lpstr>
      <vt:lpstr>Lub Dub Light</vt:lpstr>
      <vt:lpstr>Lub Dub Medium</vt:lpstr>
      <vt:lpstr>Wingdings</vt:lpstr>
      <vt:lpstr>AHA titles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</dc:title>
  <cp:lastModifiedBy>Elizabeth Kirkland</cp:lastModifiedBy>
  <cp:revision>1</cp:revision>
  <dcterms:modified xsi:type="dcterms:W3CDTF">2025-08-29T20:17:53Z</dcterms:modified>
</cp:coreProperties>
</file>