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8" r:id="rId2"/>
    <p:sldId id="264" r:id="rId3"/>
    <p:sldId id="271" r:id="rId4"/>
    <p:sldId id="305" r:id="rId5"/>
    <p:sldId id="262" r:id="rId6"/>
    <p:sldId id="297" r:id="rId7"/>
    <p:sldId id="298" r:id="rId8"/>
    <p:sldId id="299" r:id="rId9"/>
    <p:sldId id="300" r:id="rId10"/>
    <p:sldId id="301" r:id="rId11"/>
    <p:sldId id="302" r:id="rId12"/>
    <p:sldId id="303" r:id="rId13"/>
    <p:sldId id="306" r:id="rId14"/>
    <p:sldId id="304" r:id="rId15"/>
    <p:sldId id="307" r:id="rId16"/>
    <p:sldId id="308" r:id="rId17"/>
    <p:sldId id="309" r:id="rId18"/>
    <p:sldId id="310" r:id="rId19"/>
    <p:sldId id="311" r:id="rId20"/>
    <p:sldId id="312" r:id="rId21"/>
    <p:sldId id="313" r:id="rId2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9FB1B4-5CF3-46BC-9B3A-B893816C150A}" v="17" dt="2025-09-02T14:15:27.88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9CACB"/>
          </a:solidFill>
        </a:fill>
      </a:tcStyle>
    </a:wholeTbl>
    <a:band2H>
      <a:tcTxStyle/>
      <a:tcStyle>
        <a:tcBdr/>
        <a:fill>
          <a:solidFill>
            <a:srgbClr val="F4E6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2D2D2"/>
          </a:solidFill>
        </a:fill>
      </a:tcStyle>
    </a:wholeTbl>
    <a:band2H>
      <a:tcTxStyle/>
      <a:tcStyle>
        <a:tcBdr/>
        <a:fill>
          <a:solidFill>
            <a:srgbClr val="EAEAE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20"/>
    <p:restoredTop sz="66707" autoAdjust="0"/>
  </p:normalViewPr>
  <p:slideViewPr>
    <p:cSldViewPr snapToGrid="0" snapToObjects="1">
      <p:cViewPr varScale="1">
        <p:scale>
          <a:sx n="74" d="100"/>
          <a:sy n="74" d="100"/>
        </p:scale>
        <p:origin x="14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Kirkland" userId="5e4058ba-d38a-423a-8397-5d622afe4a9d" providerId="ADAL" clId="{309FB1B4-5CF3-46BC-9B3A-B893816C150A}"/>
    <pc:docChg chg="undo custSel modSld">
      <pc:chgData name="Elizabeth Kirkland" userId="5e4058ba-d38a-423a-8397-5d622afe4a9d" providerId="ADAL" clId="{309FB1B4-5CF3-46BC-9B3A-B893816C150A}" dt="2025-09-02T14:15:27.881" v="75"/>
      <pc:docMkLst>
        <pc:docMk/>
      </pc:docMkLst>
      <pc:sldChg chg="addSp modSp mod">
        <pc:chgData name="Elizabeth Kirkland" userId="5e4058ba-d38a-423a-8397-5d622afe4a9d" providerId="ADAL" clId="{309FB1B4-5CF3-46BC-9B3A-B893816C150A}" dt="2025-08-29T19:10:20.417" v="22" actId="20577"/>
        <pc:sldMkLst>
          <pc:docMk/>
          <pc:sldMk cId="0" sldId="258"/>
        </pc:sldMkLst>
        <pc:spChg chg="add mod">
          <ac:chgData name="Elizabeth Kirkland" userId="5e4058ba-d38a-423a-8397-5d622afe4a9d" providerId="ADAL" clId="{309FB1B4-5CF3-46BC-9B3A-B893816C150A}" dt="2025-08-29T19:10:20.417" v="22" actId="20577"/>
          <ac:spMkLst>
            <pc:docMk/>
            <pc:sldMk cId="0" sldId="258"/>
            <ac:spMk id="2" creationId="{A5A5E783-173B-BE4B-55B4-BE4872A1F390}"/>
          </ac:spMkLst>
        </pc:spChg>
        <pc:spChg chg="add mod">
          <ac:chgData name="Elizabeth Kirkland" userId="5e4058ba-d38a-423a-8397-5d622afe4a9d" providerId="ADAL" clId="{309FB1B4-5CF3-46BC-9B3A-B893816C150A}" dt="2025-08-29T19:10:13.604" v="20" actId="20577"/>
          <ac:spMkLst>
            <pc:docMk/>
            <pc:sldMk cId="0" sldId="258"/>
            <ac:spMk id="3" creationId="{0372DA88-6F37-F8A4-C417-9DA24D218266}"/>
          </ac:spMkLst>
        </pc:spChg>
      </pc:sldChg>
      <pc:sldChg chg="modNotesTx">
        <pc:chgData name="Elizabeth Kirkland" userId="5e4058ba-d38a-423a-8397-5d622afe4a9d" providerId="ADAL" clId="{309FB1B4-5CF3-46BC-9B3A-B893816C150A}" dt="2025-08-29T19:11:22.566" v="24" actId="6549"/>
        <pc:sldMkLst>
          <pc:docMk/>
          <pc:sldMk cId="0" sldId="262"/>
        </pc:sldMkLst>
      </pc:sldChg>
      <pc:sldChg chg="modNotesTx">
        <pc:chgData name="Elizabeth Kirkland" userId="5e4058ba-d38a-423a-8397-5d622afe4a9d" providerId="ADAL" clId="{309FB1B4-5CF3-46BC-9B3A-B893816C150A}" dt="2025-08-29T19:11:15.142" v="23" actId="6549"/>
        <pc:sldMkLst>
          <pc:docMk/>
          <pc:sldMk cId="0" sldId="264"/>
        </pc:sldMkLst>
      </pc:sldChg>
      <pc:sldChg chg="modNotesTx">
        <pc:chgData name="Elizabeth Kirkland" userId="5e4058ba-d38a-423a-8397-5d622afe4a9d" providerId="ADAL" clId="{309FB1B4-5CF3-46BC-9B3A-B893816C150A}" dt="2025-08-29T19:11:24.634" v="25" actId="6549"/>
        <pc:sldMkLst>
          <pc:docMk/>
          <pc:sldMk cId="1338284526" sldId="297"/>
        </pc:sldMkLst>
      </pc:sldChg>
      <pc:sldChg chg="modSp mod modNotesTx">
        <pc:chgData name="Elizabeth Kirkland" userId="5e4058ba-d38a-423a-8397-5d622afe4a9d" providerId="ADAL" clId="{309FB1B4-5CF3-46BC-9B3A-B893816C150A}" dt="2025-09-02T14:15:27.881" v="75"/>
        <pc:sldMkLst>
          <pc:docMk/>
          <pc:sldMk cId="1581591160" sldId="298"/>
        </pc:sldMkLst>
        <pc:spChg chg="mod">
          <ac:chgData name="Elizabeth Kirkland" userId="5e4058ba-d38a-423a-8397-5d622afe4a9d" providerId="ADAL" clId="{309FB1B4-5CF3-46BC-9B3A-B893816C150A}" dt="2025-09-02T14:15:27.881" v="75"/>
          <ac:spMkLst>
            <pc:docMk/>
            <pc:sldMk cId="1581591160" sldId="298"/>
            <ac:spMk id="5" creationId="{A0C14DD1-A740-9D6E-D328-51E04B1816B1}"/>
          </ac:spMkLst>
        </pc:spChg>
      </pc:sldChg>
      <pc:sldChg chg="addSp delSp modSp mod modNotesTx">
        <pc:chgData name="Elizabeth Kirkland" userId="5e4058ba-d38a-423a-8397-5d622afe4a9d" providerId="ADAL" clId="{309FB1B4-5CF3-46BC-9B3A-B893816C150A}" dt="2025-08-29T19:28:55.820" v="47" actId="18131"/>
        <pc:sldMkLst>
          <pc:docMk/>
          <pc:sldMk cId="2262583255" sldId="299"/>
        </pc:sldMkLst>
        <pc:picChg chg="mod modCrop">
          <ac:chgData name="Elizabeth Kirkland" userId="5e4058ba-d38a-423a-8397-5d622afe4a9d" providerId="ADAL" clId="{309FB1B4-5CF3-46BC-9B3A-B893816C150A}" dt="2025-08-29T19:28:55.820" v="47" actId="18131"/>
          <ac:picMkLst>
            <pc:docMk/>
            <pc:sldMk cId="2262583255" sldId="299"/>
            <ac:picMk id="13" creationId="{9DC83A23-31F9-679F-80E3-24197499B456}"/>
          </ac:picMkLst>
        </pc:picChg>
      </pc:sldChg>
      <pc:sldChg chg="modNotesTx">
        <pc:chgData name="Elizabeth Kirkland" userId="5e4058ba-d38a-423a-8397-5d622afe4a9d" providerId="ADAL" clId="{309FB1B4-5CF3-46BC-9B3A-B893816C150A}" dt="2025-08-29T19:11:31.180" v="28" actId="6549"/>
        <pc:sldMkLst>
          <pc:docMk/>
          <pc:sldMk cId="1718850818" sldId="300"/>
        </pc:sldMkLst>
      </pc:sldChg>
      <pc:sldChg chg="modSp mod modNotesTx">
        <pc:chgData name="Elizabeth Kirkland" userId="5e4058ba-d38a-423a-8397-5d622afe4a9d" providerId="ADAL" clId="{309FB1B4-5CF3-46BC-9B3A-B893816C150A}" dt="2025-08-29T19:11:52.514" v="32" actId="313"/>
        <pc:sldMkLst>
          <pc:docMk/>
          <pc:sldMk cId="4025434236" sldId="302"/>
        </pc:sldMkLst>
        <pc:spChg chg="mod">
          <ac:chgData name="Elizabeth Kirkland" userId="5e4058ba-d38a-423a-8397-5d622afe4a9d" providerId="ADAL" clId="{309FB1B4-5CF3-46BC-9B3A-B893816C150A}" dt="2025-08-29T19:11:52.514" v="32" actId="313"/>
          <ac:spMkLst>
            <pc:docMk/>
            <pc:sldMk cId="4025434236" sldId="302"/>
            <ac:spMk id="5" creationId="{87020911-2933-43BF-0023-0E35784D6BDF}"/>
          </ac:spMkLst>
        </pc:spChg>
      </pc:sldChg>
      <pc:sldChg chg="modNotesTx">
        <pc:chgData name="Elizabeth Kirkland" userId="5e4058ba-d38a-423a-8397-5d622afe4a9d" providerId="ADAL" clId="{309FB1B4-5CF3-46BC-9B3A-B893816C150A}" dt="2025-08-29T19:11:36.448" v="30" actId="6549"/>
        <pc:sldMkLst>
          <pc:docMk/>
          <pc:sldMk cId="3710845282" sldId="303"/>
        </pc:sldMkLst>
      </pc:sldChg>
      <pc:sldChg chg="modNotesTx">
        <pc:chgData name="Elizabeth Kirkland" userId="5e4058ba-d38a-423a-8397-5d622afe4a9d" providerId="ADAL" clId="{309FB1B4-5CF3-46BC-9B3A-B893816C150A}" dt="2025-08-29T19:26:18.190" v="33" actId="6549"/>
        <pc:sldMkLst>
          <pc:docMk/>
          <pc:sldMk cId="3270728936" sldId="304"/>
        </pc:sldMkLst>
      </pc:sldChg>
      <pc:sldChg chg="modNotesTx">
        <pc:chgData name="Elizabeth Kirkland" userId="5e4058ba-d38a-423a-8397-5d622afe4a9d" providerId="ADAL" clId="{309FB1B4-5CF3-46BC-9B3A-B893816C150A}" dt="2025-08-29T19:26:31.172" v="34" actId="6549"/>
        <pc:sldMkLst>
          <pc:docMk/>
          <pc:sldMk cId="1608027956" sldId="306"/>
        </pc:sldMkLst>
      </pc:sldChg>
      <pc:sldChg chg="modNotesTx">
        <pc:chgData name="Elizabeth Kirkland" userId="5e4058ba-d38a-423a-8397-5d622afe4a9d" providerId="ADAL" clId="{309FB1B4-5CF3-46BC-9B3A-B893816C150A}" dt="2025-08-29T19:26:37.158" v="35" actId="6549"/>
        <pc:sldMkLst>
          <pc:docMk/>
          <pc:sldMk cId="906742564" sldId="307"/>
        </pc:sldMkLst>
      </pc:sldChg>
      <pc:sldChg chg="modNotesTx">
        <pc:chgData name="Elizabeth Kirkland" userId="5e4058ba-d38a-423a-8397-5d622afe4a9d" providerId="ADAL" clId="{309FB1B4-5CF3-46BC-9B3A-B893816C150A}" dt="2025-08-29T19:26:39.475" v="36" actId="6549"/>
        <pc:sldMkLst>
          <pc:docMk/>
          <pc:sldMk cId="2220543033" sldId="308"/>
        </pc:sldMkLst>
      </pc:sldChg>
      <pc:sldChg chg="modNotesTx">
        <pc:chgData name="Elizabeth Kirkland" userId="5e4058ba-d38a-423a-8397-5d622afe4a9d" providerId="ADAL" clId="{309FB1B4-5CF3-46BC-9B3A-B893816C150A}" dt="2025-08-29T19:26:41.256" v="37" actId="6549"/>
        <pc:sldMkLst>
          <pc:docMk/>
          <pc:sldMk cId="2463465846" sldId="309"/>
        </pc:sldMkLst>
      </pc:sldChg>
      <pc:sldChg chg="modNotesTx">
        <pc:chgData name="Elizabeth Kirkland" userId="5e4058ba-d38a-423a-8397-5d622afe4a9d" providerId="ADAL" clId="{309FB1B4-5CF3-46BC-9B3A-B893816C150A}" dt="2025-08-29T19:26:43.457" v="38" actId="6549"/>
        <pc:sldMkLst>
          <pc:docMk/>
          <pc:sldMk cId="147320780" sldId="310"/>
        </pc:sldMkLst>
      </pc:sldChg>
      <pc:sldChg chg="modNotesTx">
        <pc:chgData name="Elizabeth Kirkland" userId="5e4058ba-d38a-423a-8397-5d622afe4a9d" providerId="ADAL" clId="{309FB1B4-5CF3-46BC-9B3A-B893816C150A}" dt="2025-08-29T19:26:45.238" v="39" actId="6549"/>
        <pc:sldMkLst>
          <pc:docMk/>
          <pc:sldMk cId="1815503605" sldId="311"/>
        </pc:sldMkLst>
      </pc:sldChg>
      <pc:sldChg chg="modNotesTx">
        <pc:chgData name="Elizabeth Kirkland" userId="5e4058ba-d38a-423a-8397-5d622afe4a9d" providerId="ADAL" clId="{309FB1B4-5CF3-46BC-9B3A-B893816C150A}" dt="2025-08-29T19:26:48.046" v="40" actId="6549"/>
        <pc:sldMkLst>
          <pc:docMk/>
          <pc:sldMk cId="3775260697" sldId="312"/>
        </pc:sldMkLst>
      </pc:sldChg>
      <pc:sldChg chg="modNotesTx">
        <pc:chgData name="Elizabeth Kirkland" userId="5e4058ba-d38a-423a-8397-5d622afe4a9d" providerId="ADAL" clId="{309FB1B4-5CF3-46BC-9B3A-B893816C150A}" dt="2025-08-29T19:26:49.959" v="41" actId="6549"/>
        <pc:sldMkLst>
          <pc:docMk/>
          <pc:sldMk cId="1086858736" sldId="31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1" name="Shape 271"/>
          <p:cNvSpPr>
            <a:spLocks noGrp="1" noRot="1" noChangeAspect="1"/>
          </p:cNvSpPr>
          <p:nvPr>
            <p:ph type="sldImg"/>
          </p:nvPr>
        </p:nvSpPr>
        <p:spPr>
          <a:xfrm>
            <a:off x="1143000" y="685800"/>
            <a:ext cx="4572000" cy="3429000"/>
          </a:xfrm>
          <a:prstGeom prst="rect">
            <a:avLst/>
          </a:prstGeom>
        </p:spPr>
        <p:txBody>
          <a:bodyPr/>
          <a:lstStyle/>
          <a:p>
            <a:endParaRPr/>
          </a:p>
        </p:txBody>
      </p:sp>
      <p:sp>
        <p:nvSpPr>
          <p:cNvPr id="272" name="Shape 27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4936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82771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1696438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210114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2651173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835525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730694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439322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2938179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2199484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954211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43937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686829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530814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56344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077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3800551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663755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515077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4087508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effectLst/>
              <a:latin typeface="+mn-lt"/>
              <a:ea typeface="+mn-ea"/>
              <a:cs typeface="+mn-cs"/>
              <a:sym typeface="Calibri"/>
            </a:endParaRPr>
          </a:p>
        </p:txBody>
      </p:sp>
    </p:spTree>
    <p:extLst>
      <p:ext uri="{BB962C8B-B14F-4D97-AF65-F5344CB8AC3E}">
        <p14:creationId xmlns:p14="http://schemas.microsoft.com/office/powerpoint/2010/main" val="719985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AHA title 3">
    <p:spTree>
      <p:nvGrpSpPr>
        <p:cNvPr id="1" name=""/>
        <p:cNvGrpSpPr/>
        <p:nvPr/>
      </p:nvGrpSpPr>
      <p:grpSpPr>
        <a:xfrm>
          <a:off x="0" y="0"/>
          <a:ext cx="0" cy="0"/>
          <a:chOff x="0" y="0"/>
          <a:chExt cx="0" cy="0"/>
        </a:xfrm>
      </p:grpSpPr>
      <p:sp>
        <p:nvSpPr>
          <p:cNvPr id="33"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4"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35" name="Title Text"/>
          <p:cNvSpPr txBox="1">
            <a:spLocks noGrp="1"/>
          </p:cNvSpPr>
          <p:nvPr>
            <p:ph type="title"/>
          </p:nvPr>
        </p:nvSpPr>
        <p:spPr>
          <a:xfrm>
            <a:off x="4306528" y="1122362"/>
            <a:ext cx="7037354" cy="2387601"/>
          </a:xfrm>
          <a:prstGeom prst="rect">
            <a:avLst/>
          </a:prstGeom>
        </p:spPr>
        <p:txBody>
          <a:bodyPr anchor="b"/>
          <a:lstStyle>
            <a:lvl1pPr algn="r"/>
          </a:lstStyle>
          <a:p>
            <a:r>
              <a:t>Title Text</a:t>
            </a:r>
          </a:p>
        </p:txBody>
      </p:sp>
      <p:sp>
        <p:nvSpPr>
          <p:cNvPr id="36" name="Body Level One…"/>
          <p:cNvSpPr txBox="1">
            <a:spLocks noGrp="1"/>
          </p:cNvSpPr>
          <p:nvPr>
            <p:ph type="body" sz="quarter" idx="1"/>
          </p:nvPr>
        </p:nvSpPr>
        <p:spPr>
          <a:xfrm>
            <a:off x="4306528" y="3602037"/>
            <a:ext cx="7037354" cy="1655763"/>
          </a:xfrm>
          <a:prstGeom prst="rect">
            <a:avLst/>
          </a:prstGeom>
        </p:spPr>
        <p:txBody>
          <a:bodyPr/>
          <a:lstStyle>
            <a:lvl1pPr algn="r">
              <a:defRPr sz="2000" cap="none">
                <a:solidFill>
                  <a:srgbClr val="FFFFFF"/>
                </a:solidFill>
              </a:defRPr>
            </a:lvl1pPr>
            <a:lvl2pPr marL="0" indent="457200" algn="r">
              <a:buSzTx/>
              <a:buNone/>
              <a:defRPr sz="2000" cap="none">
                <a:solidFill>
                  <a:srgbClr val="FFFFFF"/>
                </a:solidFill>
              </a:defRPr>
            </a:lvl2pPr>
            <a:lvl3pPr marL="0" indent="914400" algn="r">
              <a:buSzTx/>
              <a:buNone/>
              <a:defRPr sz="2000" cap="none">
                <a:solidFill>
                  <a:srgbClr val="FFFFFF"/>
                </a:solidFill>
              </a:defRPr>
            </a:lvl3pPr>
            <a:lvl4pPr marL="0" indent="1371600" algn="r">
              <a:buSzTx/>
              <a:buNone/>
              <a:defRPr sz="2000" cap="none">
                <a:solidFill>
                  <a:srgbClr val="FFFFFF"/>
                </a:solidFill>
              </a:defRPr>
            </a:lvl4pPr>
            <a:lvl5pPr marL="0" indent="1828800" algn="r">
              <a:buSzTx/>
              <a:buNone/>
              <a:defRPr sz="2000" cap="none">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AHA text 01 - title and text">
    <p:spTree>
      <p:nvGrpSpPr>
        <p:cNvPr id="1" name=""/>
        <p:cNvGrpSpPr/>
        <p:nvPr/>
      </p:nvGrpSpPr>
      <p:grpSpPr>
        <a:xfrm>
          <a:off x="0" y="0"/>
          <a:ext cx="0" cy="0"/>
          <a:chOff x="0" y="0"/>
          <a:chExt cx="0" cy="0"/>
        </a:xfrm>
      </p:grpSpPr>
      <p:pic>
        <p:nvPicPr>
          <p:cNvPr id="71"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72"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4" name="Title Text"/>
          <p:cNvSpPr txBox="1">
            <a:spLocks noGrp="1"/>
          </p:cNvSpPr>
          <p:nvPr>
            <p:ph type="title"/>
          </p:nvPr>
        </p:nvSpPr>
        <p:spPr>
          <a:xfrm>
            <a:off x="838200" y="363539"/>
            <a:ext cx="10515600" cy="559409"/>
          </a:xfrm>
          <a:prstGeom prst="rect">
            <a:avLst/>
          </a:prstGeom>
        </p:spPr>
        <p:txBody>
          <a:bodyPr anchor="b"/>
          <a:lstStyle>
            <a:lvl1pPr algn="l">
              <a:defRPr sz="2800">
                <a:solidFill>
                  <a:srgbClr val="4D4D4F"/>
                </a:solidFill>
              </a:defRPr>
            </a:lvl1pPr>
          </a:lstStyle>
          <a:p>
            <a:r>
              <a:t>Title Text</a:t>
            </a:r>
          </a:p>
        </p:txBody>
      </p:sp>
      <p:sp>
        <p:nvSpPr>
          <p:cNvPr id="75" name="Body Level One…"/>
          <p:cNvSpPr txBox="1">
            <a:spLocks noGrp="1"/>
          </p:cNvSpPr>
          <p:nvPr>
            <p:ph type="body" idx="1"/>
          </p:nvPr>
        </p:nvSpPr>
        <p:spPr>
          <a:xfrm>
            <a:off x="838200" y="1281869"/>
            <a:ext cx="10515600" cy="4486543"/>
          </a:xfrm>
          <a:prstGeom prst="rect">
            <a:avLst/>
          </a:prstGeom>
        </p:spPr>
        <p:txBody>
          <a:bodyPr/>
          <a:lstStyle>
            <a:lvl1pPr>
              <a:spcBef>
                <a:spcPts val="2000"/>
              </a:spcBef>
            </a:lvl1pPr>
            <a:lvl2pPr>
              <a:spcBef>
                <a:spcPts val="2000"/>
              </a:spcBef>
            </a:lvl2pPr>
            <a:lvl3pPr>
              <a:spcBef>
                <a:spcPts val="2000"/>
              </a:spcBef>
            </a:lvl3pPr>
            <a:lvl4pPr>
              <a:spcBef>
                <a:spcPts val="2000"/>
              </a:spcBef>
            </a:lvl4pPr>
            <a:lvl5pPr>
              <a:spcBef>
                <a:spcPts val="2000"/>
              </a:spcBef>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AHA text 01 - title only">
    <p:spTree>
      <p:nvGrpSpPr>
        <p:cNvPr id="1" name=""/>
        <p:cNvGrpSpPr/>
        <p:nvPr/>
      </p:nvGrpSpPr>
      <p:grpSpPr>
        <a:xfrm>
          <a:off x="0" y="0"/>
          <a:ext cx="0" cy="0"/>
          <a:chOff x="0" y="0"/>
          <a:chExt cx="0" cy="0"/>
        </a:xfrm>
      </p:grpSpPr>
      <p:pic>
        <p:nvPicPr>
          <p:cNvPr id="93"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94"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6" name="Title Text"/>
          <p:cNvSpPr txBox="1">
            <a:spLocks noGrp="1"/>
          </p:cNvSpPr>
          <p:nvPr>
            <p:ph type="title"/>
          </p:nvPr>
        </p:nvSpPr>
        <p:spPr>
          <a:xfrm>
            <a:off x="838200" y="363539"/>
            <a:ext cx="10515600" cy="559409"/>
          </a:xfrm>
          <a:prstGeom prst="rect">
            <a:avLst/>
          </a:prstGeom>
        </p:spPr>
        <p:txBody>
          <a:bodyPr anchor="b"/>
          <a:lstStyle>
            <a:lvl1pPr algn="l">
              <a:defRPr sz="2800">
                <a:solidFill>
                  <a:srgbClr val="4D4D4F"/>
                </a:solidFill>
              </a:defRPr>
            </a:lvl1pPr>
          </a:lstStyle>
          <a:p>
            <a:r>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AHA text 01 - blank">
    <p:spTree>
      <p:nvGrpSpPr>
        <p:cNvPr id="1" name=""/>
        <p:cNvGrpSpPr/>
        <p:nvPr/>
      </p:nvGrpSpPr>
      <p:grpSpPr>
        <a:xfrm>
          <a:off x="0" y="0"/>
          <a:ext cx="0" cy="0"/>
          <a:chOff x="0" y="0"/>
          <a:chExt cx="0" cy="0"/>
        </a:xfrm>
      </p:grpSpPr>
      <p:pic>
        <p:nvPicPr>
          <p:cNvPr id="103"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04"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AHA text 02 - blank">
    <p:spTree>
      <p:nvGrpSpPr>
        <p:cNvPr id="1" name=""/>
        <p:cNvGrpSpPr/>
        <p:nvPr/>
      </p:nvGrpSpPr>
      <p:grpSpPr>
        <a:xfrm>
          <a:off x="0" y="0"/>
          <a:ext cx="0" cy="0"/>
          <a:chOff x="0" y="0"/>
          <a:chExt cx="0" cy="0"/>
        </a:xfrm>
      </p:grpSpPr>
      <p:pic>
        <p:nvPicPr>
          <p:cNvPr id="144"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45"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146"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AHA text 03 - blank">
    <p:spTree>
      <p:nvGrpSpPr>
        <p:cNvPr id="1" name=""/>
        <p:cNvGrpSpPr/>
        <p:nvPr/>
      </p:nvGrpSpPr>
      <p:grpSpPr>
        <a:xfrm>
          <a:off x="0" y="0"/>
          <a:ext cx="0" cy="0"/>
          <a:chOff x="0" y="0"/>
          <a:chExt cx="0" cy="0"/>
        </a:xfrm>
      </p:grpSpPr>
      <p:pic>
        <p:nvPicPr>
          <p:cNvPr id="185"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86" name="Picture 4" descr="Picture 4"/>
          <p:cNvPicPr>
            <a:picLocks noChangeAspect="1"/>
          </p:cNvPicPr>
          <p:nvPr/>
        </p:nvPicPr>
        <p:blipFill>
          <a:blip r:embed="rId3"/>
          <a:stretch>
            <a:fillRect/>
          </a:stretch>
        </p:blipFill>
        <p:spPr>
          <a:xfrm>
            <a:off x="10505806" y="5843503"/>
            <a:ext cx="1339851" cy="726567"/>
          </a:xfrm>
          <a:prstGeom prst="rect">
            <a:avLst/>
          </a:prstGeom>
          <a:ln w="12700">
            <a:miter lim="400000"/>
          </a:ln>
        </p:spPr>
      </p:pic>
      <p:sp>
        <p:nvSpPr>
          <p:cNvPr id="1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AHA text 01 - blank">
    <p:spTree>
      <p:nvGrpSpPr>
        <p:cNvPr id="1" name=""/>
        <p:cNvGrpSpPr/>
        <p:nvPr/>
      </p:nvGrpSpPr>
      <p:grpSpPr>
        <a:xfrm>
          <a:off x="0" y="0"/>
          <a:ext cx="0" cy="0"/>
          <a:chOff x="0" y="0"/>
          <a:chExt cx="0" cy="0"/>
        </a:xfrm>
      </p:grpSpPr>
      <p:pic>
        <p:nvPicPr>
          <p:cNvPr id="226" name="Picture 7" descr="Picture 7"/>
          <p:cNvPicPr>
            <a:picLocks noChangeAspect="1"/>
          </p:cNvPicPr>
          <p:nvPr/>
        </p:nvPicPr>
        <p:blipFill>
          <a:blip r:embed="rId2"/>
          <a:srcRect r="50000"/>
          <a:stretch>
            <a:fillRect/>
          </a:stretch>
        </p:blipFill>
        <p:spPr>
          <a:xfrm flipH="1">
            <a:off x="6096000" y="0"/>
            <a:ext cx="6096000" cy="6858000"/>
          </a:xfrm>
          <a:prstGeom prst="rect">
            <a:avLst/>
          </a:prstGeom>
          <a:ln w="12700">
            <a:miter lim="400000"/>
          </a:ln>
        </p:spPr>
      </p:pic>
      <p:pic>
        <p:nvPicPr>
          <p:cNvPr id="227" name="Picture 4" descr="Picture 4"/>
          <p:cNvPicPr>
            <a:picLocks noChangeAspect="1"/>
          </p:cNvPicPr>
          <p:nvPr/>
        </p:nvPicPr>
        <p:blipFill>
          <a:blip r:embed="rId3"/>
          <a:srcRect r="56107"/>
          <a:stretch>
            <a:fillRect/>
          </a:stretch>
        </p:blipFill>
        <p:spPr>
          <a:xfrm>
            <a:off x="168274" y="130766"/>
            <a:ext cx="588096" cy="726567"/>
          </a:xfrm>
          <a:prstGeom prst="rect">
            <a:avLst/>
          </a:prstGeom>
          <a:ln w="12700">
            <a:miter lim="400000"/>
          </a:ln>
        </p:spPr>
      </p:pic>
      <p:sp>
        <p:nvSpPr>
          <p:cNvPr id="2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AHA text 01 - blank">
    <p:spTree>
      <p:nvGrpSpPr>
        <p:cNvPr id="1" name=""/>
        <p:cNvGrpSpPr/>
        <p:nvPr/>
      </p:nvGrpSpPr>
      <p:grpSpPr>
        <a:xfrm>
          <a:off x="0" y="0"/>
          <a:ext cx="0" cy="0"/>
          <a:chOff x="0" y="0"/>
          <a:chExt cx="0" cy="0"/>
        </a:xfrm>
      </p:grpSpPr>
      <p:sp>
        <p:nvSpPr>
          <p:cNvPr id="264" name="Slide Number"/>
          <p:cNvSpPr txBox="1">
            <a:spLocks noGrp="1"/>
          </p:cNvSpPr>
          <p:nvPr>
            <p:ph type="sldNum" sz="quarter" idx="2"/>
          </p:nvPr>
        </p:nvSpPr>
        <p:spPr>
          <a:xfrm>
            <a:off x="11419853" y="6314016"/>
            <a:ext cx="235459" cy="256541"/>
          </a:xfrm>
          <a:prstGeom prst="rect">
            <a:avLst/>
          </a:prstGeom>
        </p:spPr>
        <p:txBody>
          <a:bodyPr/>
          <a:lstStyle/>
          <a:p>
            <a:fld id="{86CB4B4D-7CA3-9044-876B-883B54F8677D}" type="slidenum">
              <a:t>‹#›</a:t>
            </a:fld>
            <a:endParaRPr/>
          </a:p>
        </p:txBody>
      </p:sp>
      <p:pic>
        <p:nvPicPr>
          <p:cNvPr id="265" name="Picture 7" descr="Picture 7"/>
          <p:cNvPicPr>
            <a:picLocks noChangeAspect="1"/>
          </p:cNvPicPr>
          <p:nvPr/>
        </p:nvPicPr>
        <p:blipFill>
          <a:blip r:embed="rId2"/>
          <a:stretch>
            <a:fillRect/>
          </a:stretch>
        </p:blipFill>
        <p:spPr>
          <a:xfrm>
            <a:off x="190577" y="5892520"/>
            <a:ext cx="1339851" cy="726567"/>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Number"/>
          <p:cNvSpPr txBox="1">
            <a:spLocks noGrp="1"/>
          </p:cNvSpPr>
          <p:nvPr>
            <p:ph type="sldNum" sz="quarter" idx="2"/>
          </p:nvPr>
        </p:nvSpPr>
        <p:spPr>
          <a:xfrm>
            <a:off x="401784" y="6314016"/>
            <a:ext cx="235459" cy="256541"/>
          </a:xfrm>
          <a:prstGeom prst="rect">
            <a:avLst/>
          </a:prstGeom>
          <a:ln w="12700">
            <a:miter lim="400000"/>
          </a:ln>
        </p:spPr>
        <p:txBody>
          <a:bodyPr wrap="none" lIns="45719" rIns="45719">
            <a:spAutoFit/>
          </a:bodyPr>
          <a:lstStyle>
            <a:lvl1pPr>
              <a:defRPr sz="1000">
                <a:solidFill>
                  <a:srgbClr val="4D4D4F"/>
                </a:solidFill>
                <a:latin typeface="Lub Dub Medium"/>
                <a:ea typeface="Lub Dub Medium"/>
                <a:cs typeface="Lub Dub Medium"/>
                <a:sym typeface="Lub Dub Medium"/>
              </a:defRPr>
            </a:lvl1pPr>
          </a:lstStyle>
          <a:p>
            <a:fld id="{86CB4B4D-7CA3-9044-876B-883B54F8677D}" type="slidenum">
              <a:t>‹#›</a:t>
            </a:fld>
            <a:endParaRPr/>
          </a:p>
        </p:txBody>
      </p:sp>
      <p:pic>
        <p:nvPicPr>
          <p:cNvPr id="3" name="Picture 3" descr="Picture 3"/>
          <p:cNvPicPr>
            <a:picLocks noChangeAspect="1"/>
          </p:cNvPicPr>
          <p:nvPr/>
        </p:nvPicPr>
        <p:blipFill>
          <a:blip r:embed="rId10"/>
          <a:stretch>
            <a:fillRect/>
          </a:stretch>
        </p:blipFill>
        <p:spPr>
          <a:xfrm>
            <a:off x="0" y="0"/>
            <a:ext cx="12192000" cy="6858000"/>
          </a:xfrm>
          <a:prstGeom prst="rect">
            <a:avLst/>
          </a:prstGeom>
          <a:ln w="12700">
            <a:miter lim="400000"/>
          </a:ln>
        </p:spPr>
      </p:pic>
      <p:sp>
        <p:nvSpPr>
          <p:cNvPr id="4" name="Title Text"/>
          <p:cNvSpPr txBox="1">
            <a:spLocks noGrp="1"/>
          </p:cNvSpPr>
          <p:nvPr>
            <p:ph type="title"/>
          </p:nvPr>
        </p:nvSpPr>
        <p:spPr>
          <a:xfrm>
            <a:off x="838200" y="2235200"/>
            <a:ext cx="10505683" cy="238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5" name="TextBox 6"/>
          <p:cNvSpPr txBox="1"/>
          <p:nvPr/>
        </p:nvSpPr>
        <p:spPr>
          <a:xfrm>
            <a:off x="401784" y="6314016"/>
            <a:ext cx="350775" cy="256541"/>
          </a:xfrm>
          <a:prstGeom prst="rect">
            <a:avLst/>
          </a:prstGeom>
          <a:ln w="12700">
            <a:miter lim="400000"/>
          </a:ln>
        </p:spPr>
        <p:txBody>
          <a:bodyPr wrap="none" lIns="45719" rIns="45719">
            <a:spAutoFit/>
          </a:bodyPr>
          <a:lstStyle/>
          <a:p>
            <a:pPr>
              <a:defRPr sz="1000">
                <a:solidFill>
                  <a:srgbClr val="FFFFFF"/>
                </a:solidFill>
                <a:latin typeface="Lub Dub Medium"/>
                <a:ea typeface="Lub Dub Medium"/>
                <a:cs typeface="Lub Dub Medium"/>
                <a:sym typeface="Lub Dub Medium"/>
              </a:defRPr>
            </a:pPr>
            <a:endParaRPr/>
          </a:p>
        </p:txBody>
      </p:sp>
      <p:sp>
        <p:nvSpPr>
          <p:cNvPr id="6"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51" r:id="rId1"/>
    <p:sldLayoutId id="2147483655" r:id="rId2"/>
    <p:sldLayoutId id="2147483657" r:id="rId3"/>
    <p:sldLayoutId id="2147483658" r:id="rId4"/>
    <p:sldLayoutId id="2147483662" r:id="rId5"/>
    <p:sldLayoutId id="2147483666" r:id="rId6"/>
    <p:sldLayoutId id="2147483670" r:id="rId7"/>
    <p:sldLayoutId id="2147483674" r:id="rId8"/>
  </p:sldLayoutIdLst>
  <p:transition spd="med"/>
  <p:txStyles>
    <p:titleStyle>
      <a:lvl1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1pPr>
      <a:lvl2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2pPr>
      <a:lvl3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3pPr>
      <a:lvl4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4pPr>
      <a:lvl5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5pPr>
      <a:lvl6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6pPr>
      <a:lvl7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7pPr>
      <a:lvl8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8pPr>
      <a:lvl9pPr marL="0" marR="0" indent="0" algn="ctr" defTabSz="914400" rtl="0" latinLnBrk="0">
        <a:lnSpc>
          <a:spcPct val="90000"/>
        </a:lnSpc>
        <a:spcBef>
          <a:spcPts val="0"/>
        </a:spcBef>
        <a:spcAft>
          <a:spcPts val="0"/>
        </a:spcAft>
        <a:buClrTx/>
        <a:buSzTx/>
        <a:buFontTx/>
        <a:buNone/>
        <a:tabLst/>
        <a:defRPr sz="5400" b="0" i="0" u="none" strike="noStrike" cap="all" spc="0" baseline="0">
          <a:ln>
            <a:noFill/>
          </a:ln>
          <a:solidFill>
            <a:srgbClr val="FFFFFF"/>
          </a:solidFill>
          <a:uFillTx/>
          <a:latin typeface="Lub Dub Bold"/>
          <a:ea typeface="Lub Dub Bold"/>
          <a:cs typeface="Lub Dub Bold"/>
          <a:sym typeface="Lub Dub Bold"/>
        </a:defRPr>
      </a:lvl9pPr>
    </p:titleStyle>
    <p:bodyStyle>
      <a:lvl1pPr marL="0" marR="0" indent="0" algn="l" defTabSz="914400" rtl="0" latinLnBrk="0">
        <a:lnSpc>
          <a:spcPct val="90000"/>
        </a:lnSpc>
        <a:spcBef>
          <a:spcPts val="1000"/>
        </a:spcBef>
        <a:spcAft>
          <a:spcPts val="0"/>
        </a:spcAft>
        <a:buClrTx/>
        <a:buSzTx/>
        <a:buFontTx/>
        <a:buNone/>
        <a:tabLst/>
        <a:defRPr sz="1800" b="0" i="0" u="none" strike="noStrike" cap="all" spc="0" baseline="0">
          <a:ln>
            <a:noFill/>
          </a:ln>
          <a:solidFill>
            <a:schemeClr val="accent1"/>
          </a:solidFill>
          <a:uFillTx/>
          <a:latin typeface="Lub Dub Medium"/>
          <a:ea typeface="Lub Dub Medium"/>
          <a:cs typeface="Lub Dub Medium"/>
          <a:sym typeface="Lub Dub Medium"/>
        </a:defRPr>
      </a:lvl1pPr>
      <a:lvl2pPr marL="23495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2pPr>
      <a:lvl3pPr marL="427831" marR="0" indent="-192881"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3pPr>
      <a:lvl4pPr marL="618671" marR="0" indent="-212271"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4pPr>
      <a:lvl5pPr marL="722539" marR="0" indent="-151039"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5pPr>
      <a:lvl6pPr marL="251460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6pPr>
      <a:lvl7pPr marL="297180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7pPr>
      <a:lvl8pPr marL="342900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8pPr>
      <a:lvl9pPr marL="3886200" marR="0" indent="-228600" algn="l" defTabSz="914400" rtl="0" latinLnBrk="0">
        <a:lnSpc>
          <a:spcPct val="90000"/>
        </a:lnSpc>
        <a:spcBef>
          <a:spcPts val="1000"/>
        </a:spcBef>
        <a:spcAft>
          <a:spcPts val="0"/>
        </a:spcAft>
        <a:buClrTx/>
        <a:buSzPct val="100000"/>
        <a:buFontTx/>
        <a:buChar char="•"/>
        <a:tabLst/>
        <a:defRPr sz="1800" b="0" i="0" u="none" strike="noStrike" cap="all" spc="0" baseline="0">
          <a:ln>
            <a:noFill/>
          </a:ln>
          <a:solidFill>
            <a:schemeClr val="accent1"/>
          </a:solidFill>
          <a:uFillTx/>
          <a:latin typeface="Lub Dub Medium"/>
          <a:ea typeface="Lub Dub Medium"/>
          <a:cs typeface="Lub Dub Medium"/>
          <a:sym typeface="Lub Dub Medium"/>
        </a:defRPr>
      </a:lvl9pPr>
    </p:bodyStyle>
    <p:otherStyle>
      <a:lvl1pPr marL="0" marR="0" indent="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1pPr>
      <a:lvl2pPr marL="0" marR="0" indent="4572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2pPr>
      <a:lvl3pPr marL="0" marR="0" indent="9144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3pPr>
      <a:lvl4pPr marL="0" marR="0" indent="13716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4pPr>
      <a:lvl5pPr marL="0" marR="0" indent="18288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5pPr>
      <a:lvl6pPr marL="0" marR="0" indent="22860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6pPr>
      <a:lvl7pPr marL="0" marR="0" indent="27432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7pPr>
      <a:lvl8pPr marL="0" marR="0" indent="32004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8pPr>
      <a:lvl9pPr marL="0" marR="0" indent="3657600" algn="l"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Lub Dub Medium"/>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kahoot.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jpeg"/><Relationship Id="rId2" Type="http://schemas.openxmlformats.org/officeDocument/2006/relationships/video" Target="https://www.youtube.com/embed/lEXBxijQREo?feature=oembed" TargetMode="External"/><Relationship Id="rId1" Type="http://schemas.openxmlformats.org/officeDocument/2006/relationships/video" Target="https://www.youtube.com/embed/VPxGDESq_fk?feature=oembed" TargetMode="External"/><Relationship Id="rId6" Type="http://schemas.openxmlformats.org/officeDocument/2006/relationships/image" Target="../media/image16.jpeg"/><Relationship Id="rId5" Type="http://schemas.openxmlformats.org/officeDocument/2006/relationships/image" Target="../media/image9.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F7CD417-F12F-A015-A63E-591153CA953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6" t="1789" r="527" b="1301"/>
          <a:stretch/>
        </p:blipFill>
        <p:spPr>
          <a:xfrm>
            <a:off x="0" y="0"/>
            <a:ext cx="12381221" cy="6858000"/>
          </a:xfrm>
          <a:prstGeom prst="rect">
            <a:avLst/>
          </a:prstGeom>
        </p:spPr>
      </p:pic>
      <p:sp>
        <p:nvSpPr>
          <p:cNvPr id="282"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pic>
        <p:nvPicPr>
          <p:cNvPr id="9" name="Picture 8">
            <a:extLst>
              <a:ext uri="{FF2B5EF4-FFF2-40B4-BE49-F238E27FC236}">
                <a16:creationId xmlns:a16="http://schemas.microsoft.com/office/drawing/2014/main" id="{A54673F1-DB58-15E9-0944-50F347AEA0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949" y="946368"/>
            <a:ext cx="6302284" cy="1933309"/>
          </a:xfrm>
          <a:prstGeom prst="rect">
            <a:avLst/>
          </a:prstGeom>
        </p:spPr>
      </p:pic>
      <p:sp>
        <p:nvSpPr>
          <p:cNvPr id="2" name="TextBox 1">
            <a:extLst>
              <a:ext uri="{FF2B5EF4-FFF2-40B4-BE49-F238E27FC236}">
                <a16:creationId xmlns:a16="http://schemas.microsoft.com/office/drawing/2014/main" id="{A5A5E783-173B-BE4B-55B4-BE4872A1F390}"/>
              </a:ext>
            </a:extLst>
          </p:cNvPr>
          <p:cNvSpPr txBox="1"/>
          <p:nvPr/>
        </p:nvSpPr>
        <p:spPr>
          <a:xfrm>
            <a:off x="746836" y="3432125"/>
            <a:ext cx="8765274"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defTabSz="914400" rtl="0" fontAlgn="auto" latinLnBrk="0" hangingPunct="0">
              <a:lnSpc>
                <a:spcPct val="100000"/>
              </a:lnSpc>
              <a:spcBef>
                <a:spcPts val="0"/>
              </a:spcBef>
              <a:spcAft>
                <a:spcPts val="0"/>
              </a:spcAft>
              <a:buClrTx/>
              <a:buSzTx/>
              <a:buFontTx/>
              <a:buNone/>
              <a:tabLst/>
            </a:pPr>
            <a:r>
              <a:rPr lang="en-US" sz="5400" b="1" dirty="0">
                <a:solidFill>
                  <a:schemeClr val="bg1"/>
                </a:solidFill>
                <a:latin typeface="Lub Dub Heavy" panose="020B0603030403020204" pitchFamily="34" charset="77"/>
              </a:rPr>
              <a:t>Sugar Smarts</a:t>
            </a:r>
            <a:endParaRPr kumimoji="0" lang="en-US" sz="5400" b="1" u="none" strike="noStrike" cap="none" spc="0" normalizeH="0" baseline="0" dirty="0">
              <a:ln>
                <a:noFill/>
              </a:ln>
              <a:solidFill>
                <a:schemeClr val="bg1"/>
              </a:solidFill>
              <a:effectLst/>
              <a:uFillTx/>
              <a:latin typeface="Lub Dub Heavy" panose="020B0603030403020204" pitchFamily="34" charset="77"/>
              <a:sym typeface="Calibri"/>
            </a:endParaRPr>
          </a:p>
        </p:txBody>
      </p:sp>
      <p:sp>
        <p:nvSpPr>
          <p:cNvPr id="3" name="TextBox 2">
            <a:extLst>
              <a:ext uri="{FF2B5EF4-FFF2-40B4-BE49-F238E27FC236}">
                <a16:creationId xmlns:a16="http://schemas.microsoft.com/office/drawing/2014/main" id="{0372DA88-6F37-F8A4-C417-9DA24D218266}"/>
              </a:ext>
            </a:extLst>
          </p:cNvPr>
          <p:cNvSpPr txBox="1"/>
          <p:nvPr/>
        </p:nvSpPr>
        <p:spPr>
          <a:xfrm>
            <a:off x="831978" y="4274679"/>
            <a:ext cx="7738281"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2000" dirty="0"/>
              <a:t>Understand blood sugar and healthy swaps! </a:t>
            </a:r>
            <a:endParaRPr kumimoji="0" lang="en-US" sz="2000" b="0" i="0" u="none" strike="noStrike" cap="none" spc="0" normalizeH="0" baseline="0" dirty="0">
              <a:ln>
                <a:noFill/>
              </a:ln>
              <a:solidFill>
                <a:schemeClr val="bg1"/>
              </a:solidFill>
              <a:effectLst/>
              <a:uFillTx/>
              <a:latin typeface="Lub Dub Medium" panose="020B0603030403020204" pitchFamily="34" charset="77"/>
              <a:sym typeface="Calibri"/>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F7CD417-F12F-A015-A63E-591153CA953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6" t="1789" r="527" b="1301"/>
          <a:stretch/>
        </p:blipFill>
        <p:spPr>
          <a:xfrm>
            <a:off x="0" y="0"/>
            <a:ext cx="12381221" cy="6858000"/>
          </a:xfrm>
          <a:prstGeom prst="rect">
            <a:avLst/>
          </a:prstGeom>
        </p:spPr>
      </p:pic>
      <p:sp>
        <p:nvSpPr>
          <p:cNvPr id="282"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10</a:t>
            </a:fld>
            <a:endParaRPr/>
          </a:p>
        </p:txBody>
      </p:sp>
      <p:sp>
        <p:nvSpPr>
          <p:cNvPr id="2" name="TextBox 1">
            <a:extLst>
              <a:ext uri="{FF2B5EF4-FFF2-40B4-BE49-F238E27FC236}">
                <a16:creationId xmlns:a16="http://schemas.microsoft.com/office/drawing/2014/main" id="{99A0B8A5-1DE2-FEB5-0B9F-353ED91BC6F1}"/>
              </a:ext>
            </a:extLst>
          </p:cNvPr>
          <p:cNvSpPr txBox="1"/>
          <p:nvPr/>
        </p:nvSpPr>
        <p:spPr>
          <a:xfrm>
            <a:off x="1392072" y="1392072"/>
            <a:ext cx="7615450"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bg1"/>
                </a:solidFill>
                <a:effectLst/>
                <a:uFillTx/>
                <a:latin typeface="Lub Dub Heavy" panose="020B0603030403020204" pitchFamily="34" charset="77"/>
                <a:sym typeface="Calibri"/>
              </a:rPr>
              <a:t>Kahoot Quiz: </a:t>
            </a:r>
          </a:p>
          <a:p>
            <a:pPr marL="0" marR="0" indent="0" algn="l"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bg1"/>
                </a:solidFill>
                <a:effectLst/>
                <a:uFillTx/>
                <a:latin typeface="Lub Dub Heavy" panose="020B0603030403020204" pitchFamily="34" charset="77"/>
                <a:sym typeface="Calibri"/>
              </a:rPr>
              <a:t>Guess the Hidden Sugar!</a:t>
            </a:r>
          </a:p>
        </p:txBody>
      </p:sp>
    </p:spTree>
    <p:extLst>
      <p:ext uri="{BB962C8B-B14F-4D97-AF65-F5344CB8AC3E}">
        <p14:creationId xmlns:p14="http://schemas.microsoft.com/office/powerpoint/2010/main" val="14539091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65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11</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2688608" y="499804"/>
            <a:ext cx="6508275"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How to Upload</a:t>
            </a: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sp>
        <p:nvSpPr>
          <p:cNvPr id="5" name="TextBox 4">
            <a:extLst>
              <a:ext uri="{FF2B5EF4-FFF2-40B4-BE49-F238E27FC236}">
                <a16:creationId xmlns:a16="http://schemas.microsoft.com/office/drawing/2014/main" id="{87020911-2933-43BF-0023-0E35784D6BDF}"/>
              </a:ext>
            </a:extLst>
          </p:cNvPr>
          <p:cNvSpPr txBox="1"/>
          <p:nvPr/>
        </p:nvSpPr>
        <p:spPr>
          <a:xfrm>
            <a:off x="1348094" y="1854363"/>
            <a:ext cx="9610192" cy="37856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br>
              <a:rPr lang="en-US" sz="2000" u="none" strike="noStrike" dirty="0">
                <a:solidFill>
                  <a:schemeClr val="bg2"/>
                </a:solidFill>
                <a:effectLst/>
                <a:latin typeface="Lub Dub Medium" panose="020B0603030403020204" pitchFamily="34" charset="77"/>
              </a:rPr>
            </a:br>
            <a:r>
              <a:rPr lang="en-US" sz="2000" u="none" strike="noStrike" dirty="0">
                <a:solidFill>
                  <a:schemeClr val="bg2"/>
                </a:solidFill>
                <a:effectLst/>
                <a:latin typeface="Lub Dub Medium" panose="020B0603030403020204" pitchFamily="34" charset="77"/>
              </a:rPr>
              <a:t>1. Go to </a:t>
            </a:r>
            <a:r>
              <a:rPr lang="en-US" sz="2000" b="1" u="none" strike="noStrike" dirty="0">
                <a:solidFill>
                  <a:srgbClr val="C00000"/>
                </a:solidFill>
                <a:effectLst/>
                <a:latin typeface="Lub Dub" panose="020B0603030403020204" pitchFamily="34" charset="77"/>
                <a:hlinkClick r:id="rId4">
                  <a:extLst>
                    <a:ext uri="{A12FA001-AC4F-418D-AE19-62706E023703}">
                      <ahyp:hlinkClr xmlns:ahyp="http://schemas.microsoft.com/office/drawing/2018/hyperlinkcolor" val="tx"/>
                    </a:ext>
                  </a:extLst>
                </a:hlinkClick>
              </a:rPr>
              <a:t>Kahoot.com</a:t>
            </a:r>
            <a:br>
              <a:rPr lang="en-US" sz="2000" u="none" strike="noStrike" dirty="0">
                <a:solidFill>
                  <a:schemeClr val="bg2"/>
                </a:solidFill>
                <a:effectLst/>
                <a:latin typeface="Lub Dub Medium" panose="020B0603030403020204" pitchFamily="34" charset="77"/>
              </a:rPr>
            </a:br>
            <a:br>
              <a:rPr lang="en-US" sz="2000" u="none" strike="noStrike" dirty="0">
                <a:solidFill>
                  <a:schemeClr val="bg2"/>
                </a:solidFill>
                <a:effectLst/>
                <a:latin typeface="Lub Dub Medium" panose="020B0603030403020204" pitchFamily="34" charset="77"/>
              </a:rPr>
            </a:br>
            <a:r>
              <a:rPr lang="en-US" sz="2000" u="none" strike="noStrike" dirty="0">
                <a:solidFill>
                  <a:schemeClr val="bg2"/>
                </a:solidFill>
                <a:effectLst/>
                <a:latin typeface="Lub Dub Medium" panose="020B0603030403020204" pitchFamily="34" charset="77"/>
              </a:rPr>
              <a:t>2. Click </a:t>
            </a:r>
            <a:r>
              <a:rPr lang="en-US" sz="2000" b="1" u="none" strike="noStrike" dirty="0">
                <a:solidFill>
                  <a:schemeClr val="bg2"/>
                </a:solidFill>
                <a:effectLst/>
                <a:latin typeface="Lub Dub" panose="020B0603030403020204" pitchFamily="34" charset="77"/>
              </a:rPr>
              <a:t>Create</a:t>
            </a:r>
            <a:r>
              <a:rPr lang="en-US" sz="2000" u="none" strike="noStrike" dirty="0">
                <a:solidFill>
                  <a:schemeClr val="bg2"/>
                </a:solidFill>
                <a:effectLst/>
                <a:latin typeface="Lub Dub Medium" panose="020B0603030403020204" pitchFamily="34" charset="77"/>
              </a:rPr>
              <a:t> → </a:t>
            </a:r>
            <a:r>
              <a:rPr lang="en-US" sz="2000" b="1" u="none" strike="noStrike" dirty="0">
                <a:solidFill>
                  <a:schemeClr val="bg2"/>
                </a:solidFill>
                <a:effectLst/>
                <a:latin typeface="Lub Dub" panose="020B0603030403020204" pitchFamily="34" charset="77"/>
              </a:rPr>
              <a:t>New Kahoot</a:t>
            </a:r>
            <a:br>
              <a:rPr lang="en-US" sz="2000" u="none" strike="noStrike" dirty="0">
                <a:solidFill>
                  <a:schemeClr val="bg2"/>
                </a:solidFill>
                <a:effectLst/>
                <a:latin typeface="Lub Dub Medium" panose="020B0603030403020204" pitchFamily="34" charset="77"/>
              </a:rPr>
            </a:br>
            <a:br>
              <a:rPr lang="en-US" sz="2000" u="none" strike="noStrike" dirty="0">
                <a:solidFill>
                  <a:schemeClr val="bg2"/>
                </a:solidFill>
                <a:effectLst/>
                <a:latin typeface="Lub Dub Medium" panose="020B0603030403020204" pitchFamily="34" charset="77"/>
              </a:rPr>
            </a:br>
            <a:r>
              <a:rPr lang="en-US" sz="2000" u="none" strike="noStrike" dirty="0">
                <a:solidFill>
                  <a:schemeClr val="bg2"/>
                </a:solidFill>
                <a:effectLst/>
                <a:latin typeface="Lub Dub Medium" panose="020B0603030403020204" pitchFamily="34" charset="77"/>
              </a:rPr>
              <a:t>3. </a:t>
            </a:r>
            <a:r>
              <a:rPr lang="en-US" sz="2000" b="1" u="none" strike="noStrike" dirty="0">
                <a:solidFill>
                  <a:schemeClr val="bg2"/>
                </a:solidFill>
                <a:effectLst/>
                <a:latin typeface="Lub Dub" panose="020B0603030403020204" pitchFamily="34" charset="77"/>
              </a:rPr>
              <a:t>Copy/paste </a:t>
            </a:r>
            <a:r>
              <a:rPr lang="en-US" sz="2000" u="none" strike="noStrike" dirty="0">
                <a:solidFill>
                  <a:schemeClr val="bg2"/>
                </a:solidFill>
                <a:effectLst/>
                <a:latin typeface="Lub Dub Medium" panose="020B0603030403020204" pitchFamily="34" charset="77"/>
              </a:rPr>
              <a:t>each question with answer choices.</a:t>
            </a:r>
            <a:br>
              <a:rPr lang="en-US" sz="2000" u="none" strike="noStrike" dirty="0">
                <a:solidFill>
                  <a:schemeClr val="bg2"/>
                </a:solidFill>
                <a:effectLst/>
                <a:latin typeface="Lub Dub Medium" panose="020B0603030403020204" pitchFamily="34" charset="77"/>
              </a:rPr>
            </a:br>
            <a:br>
              <a:rPr lang="en-US" sz="2000" u="none" strike="noStrike" dirty="0">
                <a:solidFill>
                  <a:schemeClr val="bg2"/>
                </a:solidFill>
                <a:effectLst/>
                <a:latin typeface="Lub Dub Medium" panose="020B0603030403020204" pitchFamily="34" charset="77"/>
              </a:rPr>
            </a:br>
            <a:r>
              <a:rPr lang="en-US" sz="2000" u="none" strike="noStrike" dirty="0">
                <a:solidFill>
                  <a:schemeClr val="bg2"/>
                </a:solidFill>
                <a:effectLst/>
                <a:latin typeface="Lub Dub Medium" panose="020B0603030403020204" pitchFamily="34" charset="77"/>
              </a:rPr>
              <a:t>4. Select the correct answer ✅ for each.</a:t>
            </a:r>
            <a:br>
              <a:rPr lang="en-US" sz="2000" u="none" strike="noStrike" dirty="0">
                <a:solidFill>
                  <a:schemeClr val="bg2"/>
                </a:solidFill>
                <a:effectLst/>
                <a:latin typeface="Lub Dub Medium" panose="020B0603030403020204" pitchFamily="34" charset="77"/>
              </a:rPr>
            </a:br>
            <a:br>
              <a:rPr lang="en-US" sz="2000" u="none" strike="noStrike" dirty="0">
                <a:solidFill>
                  <a:schemeClr val="bg2"/>
                </a:solidFill>
                <a:effectLst/>
                <a:latin typeface="Lub Dub Medium" panose="020B0603030403020204" pitchFamily="34" charset="77"/>
              </a:rPr>
            </a:br>
            <a:r>
              <a:rPr lang="en-US" sz="2000" u="none" strike="noStrike" dirty="0">
                <a:solidFill>
                  <a:schemeClr val="bg2"/>
                </a:solidFill>
                <a:effectLst/>
                <a:latin typeface="Lub Dub Medium" panose="020B0603030403020204" pitchFamily="34" charset="77"/>
              </a:rPr>
              <a:t>5. Add images (like a Coke bottle, Frappuccino, etc.) for extra engagement.</a:t>
            </a:r>
            <a:br>
              <a:rPr lang="en-US" sz="2000" u="none" strike="noStrike" dirty="0">
                <a:solidFill>
                  <a:schemeClr val="bg2"/>
                </a:solidFill>
                <a:effectLst/>
                <a:latin typeface="Lub Dub Medium" panose="020B0603030403020204" pitchFamily="34" charset="77"/>
              </a:rPr>
            </a:br>
            <a:endParaRPr lang="en-US" sz="2000" b="0" i="0" u="none" strike="noStrike" dirty="0">
              <a:solidFill>
                <a:schemeClr val="bg2"/>
              </a:solidFill>
              <a:effectLst/>
              <a:latin typeface="Lub Dub Medium" panose="020B0603030403020204" pitchFamily="34" charset="77"/>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2000" b="0" i="0" u="none" strike="noStrike" cap="none" spc="0" normalizeH="0" baseline="0" dirty="0">
              <a:ln>
                <a:noFill/>
              </a:ln>
              <a:solidFill>
                <a:schemeClr val="bg2"/>
              </a:solidFill>
              <a:effectLst/>
              <a:uFillTx/>
              <a:latin typeface="Lub Dub Medium" panose="020B0603030403020204" pitchFamily="34" charset="77"/>
              <a:sym typeface="Calibri"/>
            </a:endParaRPr>
          </a:p>
        </p:txBody>
      </p:sp>
    </p:spTree>
    <p:extLst>
      <p:ext uri="{BB962C8B-B14F-4D97-AF65-F5344CB8AC3E}">
        <p14:creationId xmlns:p14="http://schemas.microsoft.com/office/powerpoint/2010/main" val="402543423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65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12</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423082" y="690873"/>
            <a:ext cx="11122924"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Q1. True or False: Glucose and </a:t>
            </a:r>
            <a:b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b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Sugar are the same thing?</a:t>
            </a: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sp>
        <p:nvSpPr>
          <p:cNvPr id="3" name="TextBox 2">
            <a:extLst>
              <a:ext uri="{FF2B5EF4-FFF2-40B4-BE49-F238E27FC236}">
                <a16:creationId xmlns:a16="http://schemas.microsoft.com/office/drawing/2014/main" id="{E4D284C9-63B4-0AB7-5F1B-BC4FF29A8EB1}"/>
              </a:ext>
            </a:extLst>
          </p:cNvPr>
          <p:cNvSpPr txBox="1"/>
          <p:nvPr/>
        </p:nvSpPr>
        <p:spPr>
          <a:xfrm>
            <a:off x="1465944" y="3243619"/>
            <a:ext cx="9130352"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True</a:t>
            </a:r>
            <a:endParaRPr lang="en-US" dirty="0">
              <a:solidFill>
                <a:schemeClr val="bg2"/>
              </a:solidFill>
              <a:latin typeface="Lub Dub Medium" panose="020B0603030403020204" pitchFamily="34" charset="77"/>
            </a:endParaRP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False</a:t>
            </a:r>
            <a:endParaRPr lang="en-US" dirty="0">
              <a:solidFill>
                <a:schemeClr val="bg2"/>
              </a:solidFill>
              <a:latin typeface="Lub Dub Medium" panose="020B0603030403020204" pitchFamily="34" charset="77"/>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endParaRPr lang="en-US" dirty="0">
              <a:solidFill>
                <a:schemeClr val="bg2"/>
              </a:solidFill>
              <a:latin typeface="Lub Dub Medium" panose="020B0603030403020204" pitchFamily="34" charset="77"/>
            </a:endParaRPr>
          </a:p>
          <a:p>
            <a:pPr marR="0" algn="l" defTabSz="914400" rtl="0" fontAlgn="auto" latinLnBrk="0" hangingPunct="0">
              <a:lnSpc>
                <a:spcPct val="100000"/>
              </a:lnSpc>
              <a:spcBef>
                <a:spcPts val="0"/>
              </a:spcBef>
              <a:spcAft>
                <a:spcPts val="0"/>
              </a:spcAft>
              <a:buClrTx/>
              <a:buSzTx/>
              <a:tabLst/>
            </a:pPr>
            <a:r>
              <a:rPr lang="en-US" sz="1800" u="none" strike="noStrike" dirty="0">
                <a:solidFill>
                  <a:schemeClr val="bg2"/>
                </a:solidFill>
                <a:effectLst/>
                <a:latin typeface="Lub Dub Medium" panose="020B0603030403020204" pitchFamily="34" charset="77"/>
              </a:rPr>
              <a:t>(Reveal fact: Yes, they are.)</a:t>
            </a:r>
            <a:endParaRPr kumimoji="0" lang="en-US" sz="1800" b="0" i="0" u="none" strike="noStrike" cap="none" spc="0" normalizeH="0" baseline="0" dirty="0">
              <a:ln>
                <a:noFill/>
              </a:ln>
              <a:solidFill>
                <a:schemeClr val="bg2"/>
              </a:solidFill>
              <a:effectLst/>
              <a:uFillTx/>
              <a:latin typeface="Lub Dub Medium" panose="020B0603030403020204" pitchFamily="34" charset="77"/>
              <a:sym typeface="Calibri"/>
            </a:endParaRPr>
          </a:p>
        </p:txBody>
      </p:sp>
    </p:spTree>
    <p:extLst>
      <p:ext uri="{BB962C8B-B14F-4D97-AF65-F5344CB8AC3E}">
        <p14:creationId xmlns:p14="http://schemas.microsoft.com/office/powerpoint/2010/main" val="371084528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65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423082" y="690873"/>
            <a:ext cx="11122924"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Q2. How many teaspoons of sugar are in a 20oz bottle of Coca-Cola?</a:t>
            </a: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sp>
        <p:nvSpPr>
          <p:cNvPr id="3" name="TextBox 2">
            <a:extLst>
              <a:ext uri="{FF2B5EF4-FFF2-40B4-BE49-F238E27FC236}">
                <a16:creationId xmlns:a16="http://schemas.microsoft.com/office/drawing/2014/main" id="{E4D284C9-63B4-0AB7-5F1B-BC4FF29A8EB1}"/>
              </a:ext>
            </a:extLst>
          </p:cNvPr>
          <p:cNvSpPr txBox="1"/>
          <p:nvPr/>
        </p:nvSpPr>
        <p:spPr>
          <a:xfrm>
            <a:off x="914401" y="2634019"/>
            <a:ext cx="9130352" cy="2308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5 tsp</a:t>
            </a:r>
            <a:endParaRPr lang="en-US" dirty="0">
              <a:solidFill>
                <a:schemeClr val="bg2"/>
              </a:solidFill>
              <a:latin typeface="Lub Dub Medium" panose="020B0603030403020204" pitchFamily="34" charset="77"/>
            </a:endParaRP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9 tsp</a:t>
            </a:r>
            <a:endParaRPr lang="en-US" dirty="0">
              <a:solidFill>
                <a:schemeClr val="bg2"/>
              </a:solidFill>
              <a:latin typeface="Lub Dub Medium" panose="020B0603030403020204" pitchFamily="34" charset="77"/>
            </a:endParaRP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16 tsp (~65g)</a:t>
            </a:r>
            <a:endParaRPr lang="en-US" dirty="0">
              <a:solidFill>
                <a:schemeClr val="bg2"/>
              </a:solidFill>
              <a:latin typeface="Lub Dub Medium" panose="020B0603030403020204" pitchFamily="34" charset="77"/>
            </a:endParaRP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20 tsp</a:t>
            </a: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endParaRPr lang="en-US" dirty="0">
              <a:solidFill>
                <a:schemeClr val="bg2"/>
              </a:solidFill>
              <a:latin typeface="Lub Dub Medium" panose="020B0603030403020204" pitchFamily="34" charset="77"/>
            </a:endParaRPr>
          </a:p>
          <a:p>
            <a:pPr marR="0" algn="l" defTabSz="914400" rtl="0" fontAlgn="auto" latinLnBrk="0" hangingPunct="0">
              <a:lnSpc>
                <a:spcPct val="100000"/>
              </a:lnSpc>
              <a:spcBef>
                <a:spcPts val="0"/>
              </a:spcBef>
              <a:spcAft>
                <a:spcPts val="0"/>
              </a:spcAft>
              <a:buClrTx/>
              <a:buSzTx/>
              <a:tabLst/>
            </a:pPr>
            <a:r>
              <a:rPr lang="en-US" sz="1800" u="none" strike="noStrike" dirty="0">
                <a:solidFill>
                  <a:schemeClr val="bg2"/>
                </a:solidFill>
                <a:effectLst/>
                <a:latin typeface="Lub Dub Medium" panose="020B0603030403020204" pitchFamily="34" charset="77"/>
              </a:rPr>
              <a:t>(Reveal fact: That’s more than the daily recommended sugar for adults!)</a:t>
            </a:r>
            <a:endParaRPr kumimoji="0" lang="en-US" sz="1800" b="0" i="0" u="none" strike="noStrike" cap="none" spc="0" normalizeH="0" baseline="0" dirty="0">
              <a:ln>
                <a:noFill/>
              </a:ln>
              <a:solidFill>
                <a:schemeClr val="bg2"/>
              </a:solidFill>
              <a:effectLst/>
              <a:uFillTx/>
              <a:latin typeface="Lub Dub Medium" panose="020B0603030403020204" pitchFamily="34" charset="77"/>
              <a:sym typeface="Calibri"/>
            </a:endParaRPr>
          </a:p>
        </p:txBody>
      </p:sp>
    </p:spTree>
    <p:extLst>
      <p:ext uri="{BB962C8B-B14F-4D97-AF65-F5344CB8AC3E}">
        <p14:creationId xmlns:p14="http://schemas.microsoft.com/office/powerpoint/2010/main" val="160802795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1516419" y="883241"/>
            <a:ext cx="10795378"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Q3. Which has MORE sugar?</a:t>
            </a:r>
          </a:p>
        </p:txBody>
      </p:sp>
      <p:sp>
        <p:nvSpPr>
          <p:cNvPr id="3" name="TextBox 2">
            <a:extLst>
              <a:ext uri="{FF2B5EF4-FFF2-40B4-BE49-F238E27FC236}">
                <a16:creationId xmlns:a16="http://schemas.microsoft.com/office/drawing/2014/main" id="{E4D284C9-63B4-0AB7-5F1B-BC4FF29A8EB1}"/>
              </a:ext>
            </a:extLst>
          </p:cNvPr>
          <p:cNvSpPr txBox="1"/>
          <p:nvPr/>
        </p:nvSpPr>
        <p:spPr>
          <a:xfrm>
            <a:off x="991304" y="2569680"/>
            <a:ext cx="10300809" cy="24468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1 serving of Frosted Flakes</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1 container of flavored yogurt</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1 slice of white bread</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1 apple</a:t>
            </a:r>
          </a:p>
          <a:p>
            <a:pPr marR="0" algn="l" defTabSz="914400" rtl="0" fontAlgn="auto" latinLnBrk="0" hangingPunct="0">
              <a:lnSpc>
                <a:spcPct val="150000"/>
              </a:lnSpc>
              <a:spcBef>
                <a:spcPts val="0"/>
              </a:spcBef>
              <a:spcAft>
                <a:spcPts val="0"/>
              </a:spcAft>
              <a:buClrTx/>
              <a:buSzTx/>
              <a:tabLst/>
            </a:pPr>
            <a:endParaRPr lang="en-US" dirty="0">
              <a:solidFill>
                <a:schemeClr val="bg2"/>
              </a:solidFill>
              <a:latin typeface="Lub Dub Medium" panose="020B0603030403020204" pitchFamily="34" charset="77"/>
            </a:endParaRPr>
          </a:p>
          <a:p>
            <a:pPr marR="0" algn="l" defTabSz="914400" rtl="0" fontAlgn="auto" latinLnBrk="0" hangingPunct="0">
              <a:lnSpc>
                <a:spcPct val="100000"/>
              </a:lnSpc>
              <a:spcBef>
                <a:spcPts val="0"/>
              </a:spcBef>
              <a:spcAft>
                <a:spcPts val="0"/>
              </a:spcAft>
              <a:buClrTx/>
              <a:buSzTx/>
              <a:tabLst/>
            </a:pPr>
            <a:r>
              <a:rPr lang="en-US" sz="1800" u="none" strike="noStrike" dirty="0">
                <a:solidFill>
                  <a:schemeClr val="bg2"/>
                </a:solidFill>
                <a:effectLst/>
                <a:latin typeface="Lub Dub Medium" panose="020B0603030403020204" pitchFamily="34" charset="77"/>
              </a:rPr>
              <a:t>(Reveal fact: (Reveal fact: Flavored yogurt can have more sugar than some desserts!)</a:t>
            </a:r>
            <a:endParaRPr kumimoji="0" lang="en-US" sz="1800" b="0" i="0" u="none" strike="noStrike" cap="none" spc="0" normalizeH="0" baseline="0" dirty="0">
              <a:ln>
                <a:noFill/>
              </a:ln>
              <a:solidFill>
                <a:schemeClr val="bg2"/>
              </a:solidFill>
              <a:effectLst/>
              <a:uFillTx/>
              <a:latin typeface="Lub Dub Medium" panose="020B0603030403020204" pitchFamily="34" charset="77"/>
              <a:sym typeface="Calibri"/>
            </a:endParaRPr>
          </a:p>
        </p:txBody>
      </p:sp>
    </p:spTree>
    <p:extLst>
      <p:ext uri="{BB962C8B-B14F-4D97-AF65-F5344CB8AC3E}">
        <p14:creationId xmlns:p14="http://schemas.microsoft.com/office/powerpoint/2010/main" val="327072893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15</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616534" y="563927"/>
            <a:ext cx="11023924"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Q4. How many teaspoons of sugar are in a 16 oz Monster Energy Drink?</a:t>
            </a:r>
          </a:p>
        </p:txBody>
      </p:sp>
      <p:sp>
        <p:nvSpPr>
          <p:cNvPr id="3" name="TextBox 2">
            <a:extLst>
              <a:ext uri="{FF2B5EF4-FFF2-40B4-BE49-F238E27FC236}">
                <a16:creationId xmlns:a16="http://schemas.microsoft.com/office/drawing/2014/main" id="{E4D284C9-63B4-0AB7-5F1B-BC4FF29A8EB1}"/>
              </a:ext>
            </a:extLst>
          </p:cNvPr>
          <p:cNvSpPr txBox="1"/>
          <p:nvPr/>
        </p:nvSpPr>
        <p:spPr>
          <a:xfrm>
            <a:off x="991304" y="2569680"/>
            <a:ext cx="10300809" cy="30008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5 tsp</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13 tsp (~54g)</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9 tsp</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17 tsp</a:t>
            </a:r>
          </a:p>
          <a:p>
            <a:pPr marR="0" algn="l" defTabSz="914400" rtl="0" fontAlgn="auto" latinLnBrk="0" hangingPunct="0">
              <a:lnSpc>
                <a:spcPct val="150000"/>
              </a:lnSpc>
              <a:spcBef>
                <a:spcPts val="0"/>
              </a:spcBef>
              <a:spcAft>
                <a:spcPts val="0"/>
              </a:spcAft>
              <a:buClrTx/>
              <a:buSzTx/>
              <a:tabLst/>
            </a:pPr>
            <a:br>
              <a:rPr lang="en-US" dirty="0">
                <a:solidFill>
                  <a:schemeClr val="bg2"/>
                </a:solidFill>
                <a:latin typeface="Lub Dub Medium" panose="020B0603030403020204" pitchFamily="34" charset="77"/>
              </a:rPr>
            </a:br>
            <a:r>
              <a:rPr lang="en-US" sz="1800" u="none" strike="noStrike" dirty="0">
                <a:solidFill>
                  <a:schemeClr val="bg2"/>
                </a:solidFill>
                <a:effectLst/>
                <a:latin typeface="Lub Dub Medium" panose="020B0603030403020204" pitchFamily="34" charset="77"/>
              </a:rPr>
              <a:t>(Reveal fact: That’s more than a can of soda!)</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endParaRPr lang="en-US" sz="1800" u="none" strike="noStrike" dirty="0">
              <a:solidFill>
                <a:schemeClr val="bg2"/>
              </a:solidFill>
              <a:effectLst/>
              <a:latin typeface="Lub Dub Medium" panose="020B0603030403020204" pitchFamily="34" charset="77"/>
            </a:endParaRPr>
          </a:p>
        </p:txBody>
      </p:sp>
    </p:spTree>
    <p:extLst>
      <p:ext uri="{BB962C8B-B14F-4D97-AF65-F5344CB8AC3E}">
        <p14:creationId xmlns:p14="http://schemas.microsoft.com/office/powerpoint/2010/main" val="90674256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943428" y="563927"/>
            <a:ext cx="10697029" cy="2308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Q5. True or False: A 20 oz sports drink has more sugar than a </a:t>
            </a:r>
            <a:b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b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glazed donut.</a:t>
            </a:r>
          </a:p>
        </p:txBody>
      </p:sp>
      <p:sp>
        <p:nvSpPr>
          <p:cNvPr id="3" name="TextBox 2">
            <a:extLst>
              <a:ext uri="{FF2B5EF4-FFF2-40B4-BE49-F238E27FC236}">
                <a16:creationId xmlns:a16="http://schemas.microsoft.com/office/drawing/2014/main" id="{E4D284C9-63B4-0AB7-5F1B-BC4FF29A8EB1}"/>
              </a:ext>
            </a:extLst>
          </p:cNvPr>
          <p:cNvSpPr txBox="1"/>
          <p:nvPr/>
        </p:nvSpPr>
        <p:spPr>
          <a:xfrm>
            <a:off x="1020333" y="3266367"/>
            <a:ext cx="10300809" cy="1754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True</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False</a:t>
            </a:r>
          </a:p>
          <a:p>
            <a:pPr marR="0" algn="l" defTabSz="914400" rtl="0" fontAlgn="auto" latinLnBrk="0" hangingPunct="0">
              <a:lnSpc>
                <a:spcPct val="150000"/>
              </a:lnSpc>
              <a:spcBef>
                <a:spcPts val="0"/>
              </a:spcBef>
              <a:spcAft>
                <a:spcPts val="0"/>
              </a:spcAft>
              <a:buClrTx/>
              <a:buSzTx/>
              <a:tabLst/>
            </a:pPr>
            <a:br>
              <a:rPr lang="en-US" dirty="0">
                <a:solidFill>
                  <a:schemeClr val="bg2"/>
                </a:solidFill>
                <a:latin typeface="Lub Dub Medium" panose="020B0603030403020204" pitchFamily="34" charset="77"/>
              </a:rPr>
            </a:br>
            <a:r>
              <a:rPr lang="en-US" sz="1800" u="none" strike="noStrike" dirty="0">
                <a:solidFill>
                  <a:schemeClr val="bg2"/>
                </a:solidFill>
                <a:effectLst/>
                <a:latin typeface="Lub Dub Medium" panose="020B0603030403020204" pitchFamily="34" charset="77"/>
              </a:rPr>
              <a:t>(Reveal fact: A sports drink ~34g vs. a glazed donut ~12g.)</a:t>
            </a:r>
          </a:p>
        </p:txBody>
      </p:sp>
    </p:spTree>
    <p:extLst>
      <p:ext uri="{BB962C8B-B14F-4D97-AF65-F5344CB8AC3E}">
        <p14:creationId xmlns:p14="http://schemas.microsoft.com/office/powerpoint/2010/main" val="222054303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17</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943428" y="563927"/>
            <a:ext cx="10697029"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Q6. Which drink has the LEAST sugar?</a:t>
            </a:r>
          </a:p>
        </p:txBody>
      </p:sp>
      <p:sp>
        <p:nvSpPr>
          <p:cNvPr id="3" name="TextBox 2">
            <a:extLst>
              <a:ext uri="{FF2B5EF4-FFF2-40B4-BE49-F238E27FC236}">
                <a16:creationId xmlns:a16="http://schemas.microsoft.com/office/drawing/2014/main" id="{E4D284C9-63B4-0AB7-5F1B-BC4FF29A8EB1}"/>
              </a:ext>
            </a:extLst>
          </p:cNvPr>
          <p:cNvSpPr txBox="1"/>
          <p:nvPr/>
        </p:nvSpPr>
        <p:spPr>
          <a:xfrm>
            <a:off x="1020332" y="2526139"/>
            <a:ext cx="10300809" cy="30008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Sweet tea (16 oz)</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Unsweetened iced tea</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Lemonade (16 oz)</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Orange juice (12 oz)</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endParaRPr lang="en-US" sz="1800" u="none" strike="noStrike" dirty="0">
              <a:solidFill>
                <a:schemeClr val="bg2"/>
              </a:solidFill>
              <a:effectLst/>
              <a:latin typeface="Lub Dub Medium" panose="020B0603030403020204" pitchFamily="34" charset="77"/>
            </a:endParaRPr>
          </a:p>
          <a:p>
            <a:pPr marR="0" algn="l" defTabSz="914400" rtl="0" fontAlgn="auto" latinLnBrk="0" hangingPunct="0">
              <a:lnSpc>
                <a:spcPct val="150000"/>
              </a:lnSpc>
              <a:spcBef>
                <a:spcPts val="0"/>
              </a:spcBef>
              <a:spcAft>
                <a:spcPts val="0"/>
              </a:spcAft>
              <a:buClrTx/>
              <a:buSzTx/>
              <a:tabLst/>
            </a:pPr>
            <a:r>
              <a:rPr lang="en-US" sz="1800" u="none" strike="noStrike" dirty="0">
                <a:solidFill>
                  <a:schemeClr val="bg2"/>
                </a:solidFill>
                <a:effectLst/>
                <a:latin typeface="Lub Dub Medium" panose="020B0603030403020204" pitchFamily="34" charset="77"/>
              </a:rPr>
              <a:t>(Reveal fact: Many “healthy” drinks are loaded with hidden sugars!)</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endParaRPr lang="en-US" sz="1800" u="none" strike="noStrike" dirty="0">
              <a:solidFill>
                <a:schemeClr val="bg2"/>
              </a:solidFill>
              <a:effectLst/>
              <a:latin typeface="Lub Dub Medium" panose="020B0603030403020204" pitchFamily="34" charset="77"/>
            </a:endParaRPr>
          </a:p>
        </p:txBody>
      </p:sp>
    </p:spTree>
    <p:extLst>
      <p:ext uri="{BB962C8B-B14F-4D97-AF65-F5344CB8AC3E}">
        <p14:creationId xmlns:p14="http://schemas.microsoft.com/office/powerpoint/2010/main" val="246346584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18</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943428" y="563927"/>
            <a:ext cx="10697029"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Q7. How much sugar is in a 12 oz can of Red Bull?</a:t>
            </a:r>
          </a:p>
        </p:txBody>
      </p:sp>
      <p:sp>
        <p:nvSpPr>
          <p:cNvPr id="3" name="TextBox 2">
            <a:extLst>
              <a:ext uri="{FF2B5EF4-FFF2-40B4-BE49-F238E27FC236}">
                <a16:creationId xmlns:a16="http://schemas.microsoft.com/office/drawing/2014/main" id="{E4D284C9-63B4-0AB7-5F1B-BC4FF29A8EB1}"/>
              </a:ext>
            </a:extLst>
          </p:cNvPr>
          <p:cNvSpPr txBox="1"/>
          <p:nvPr/>
        </p:nvSpPr>
        <p:spPr>
          <a:xfrm>
            <a:off x="991304" y="2395510"/>
            <a:ext cx="10300809" cy="30008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12g</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27g (~7 tsp)</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35g</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42g</a:t>
            </a:r>
          </a:p>
          <a:p>
            <a:pPr marR="0" algn="l" defTabSz="914400" rtl="0" fontAlgn="auto" latinLnBrk="0" hangingPunct="0">
              <a:lnSpc>
                <a:spcPct val="150000"/>
              </a:lnSpc>
              <a:spcBef>
                <a:spcPts val="0"/>
              </a:spcBef>
              <a:spcAft>
                <a:spcPts val="0"/>
              </a:spcAft>
              <a:buClrTx/>
              <a:buSzTx/>
              <a:tabLst/>
            </a:pPr>
            <a:br>
              <a:rPr lang="en-US" dirty="0">
                <a:solidFill>
                  <a:schemeClr val="bg2"/>
                </a:solidFill>
                <a:latin typeface="Lub Dub Medium" panose="020B0603030403020204" pitchFamily="34" charset="77"/>
              </a:rPr>
            </a:br>
            <a:r>
              <a:rPr lang="en-US" sz="1800" u="none" strike="noStrike" dirty="0">
                <a:solidFill>
                  <a:schemeClr val="bg2"/>
                </a:solidFill>
                <a:effectLst/>
                <a:latin typeface="Lub Dub Medium" panose="020B0603030403020204" pitchFamily="34" charset="77"/>
              </a:rPr>
              <a:t>(Reveal fact: Almost half your daily limit in one can!)</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endParaRPr lang="en-US" sz="1800" u="none" strike="noStrike" dirty="0">
              <a:solidFill>
                <a:schemeClr val="bg2"/>
              </a:solidFill>
              <a:effectLst/>
              <a:latin typeface="Lub Dub Medium" panose="020B0603030403020204" pitchFamily="34" charset="77"/>
            </a:endParaRPr>
          </a:p>
        </p:txBody>
      </p:sp>
    </p:spTree>
    <p:extLst>
      <p:ext uri="{BB962C8B-B14F-4D97-AF65-F5344CB8AC3E}">
        <p14:creationId xmlns:p14="http://schemas.microsoft.com/office/powerpoint/2010/main" val="14732078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19</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986971" y="912270"/>
            <a:ext cx="10697029"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Q8. Which has MORE sugar?</a:t>
            </a:r>
          </a:p>
        </p:txBody>
      </p:sp>
      <p:sp>
        <p:nvSpPr>
          <p:cNvPr id="3" name="TextBox 2">
            <a:extLst>
              <a:ext uri="{FF2B5EF4-FFF2-40B4-BE49-F238E27FC236}">
                <a16:creationId xmlns:a16="http://schemas.microsoft.com/office/drawing/2014/main" id="{E4D284C9-63B4-0AB7-5F1B-BC4FF29A8EB1}"/>
              </a:ext>
            </a:extLst>
          </p:cNvPr>
          <p:cNvSpPr txBox="1"/>
          <p:nvPr/>
        </p:nvSpPr>
        <p:spPr>
          <a:xfrm>
            <a:off x="1121933" y="2395510"/>
            <a:ext cx="10300809" cy="1754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A medium McDonald’s Sweet Tea (~38g)</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A chocolate chip cookie (~15g)</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endParaRPr lang="en-US" sz="1800" u="none" strike="noStrike" dirty="0">
              <a:solidFill>
                <a:schemeClr val="bg2"/>
              </a:solidFill>
              <a:effectLst/>
              <a:latin typeface="Lub Dub Medium" panose="020B0603030403020204" pitchFamily="34" charset="77"/>
            </a:endParaRPr>
          </a:p>
          <a:p>
            <a:pPr marR="0" algn="l" defTabSz="914400" rtl="0" fontAlgn="auto" latinLnBrk="0" hangingPunct="0">
              <a:lnSpc>
                <a:spcPct val="150000"/>
              </a:lnSpc>
              <a:spcBef>
                <a:spcPts val="0"/>
              </a:spcBef>
              <a:spcAft>
                <a:spcPts val="0"/>
              </a:spcAft>
              <a:buClrTx/>
              <a:buSzTx/>
              <a:tabLst/>
            </a:pPr>
            <a:r>
              <a:rPr lang="en-US" sz="1800" u="none" strike="noStrike" dirty="0">
                <a:solidFill>
                  <a:schemeClr val="bg2"/>
                </a:solidFill>
                <a:effectLst/>
                <a:latin typeface="Lub Dub Medium" panose="020B0603030403020204" pitchFamily="34" charset="77"/>
              </a:rPr>
              <a:t>(Reveal fact: Sweet tea can have 2–3x more sugar than a cookie.)</a:t>
            </a:r>
          </a:p>
        </p:txBody>
      </p:sp>
    </p:spTree>
    <p:extLst>
      <p:ext uri="{BB962C8B-B14F-4D97-AF65-F5344CB8AC3E}">
        <p14:creationId xmlns:p14="http://schemas.microsoft.com/office/powerpoint/2010/main" val="18155036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D295E57-5DF6-0BAD-1388-7D1127714B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305"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sp>
        <p:nvSpPr>
          <p:cNvPr id="6" name="TextBox 5">
            <a:extLst>
              <a:ext uri="{FF2B5EF4-FFF2-40B4-BE49-F238E27FC236}">
                <a16:creationId xmlns:a16="http://schemas.microsoft.com/office/drawing/2014/main" id="{4790B092-19B2-FE43-AF57-767FFAA7A15E}"/>
              </a:ext>
            </a:extLst>
          </p:cNvPr>
          <p:cNvSpPr txBox="1"/>
          <p:nvPr/>
        </p:nvSpPr>
        <p:spPr>
          <a:xfrm>
            <a:off x="635620" y="553234"/>
            <a:ext cx="10727472"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400" b="1" u="none" strike="noStrike" cap="none" spc="0" normalizeH="0" baseline="0" dirty="0">
                <a:ln>
                  <a:noFill/>
                </a:ln>
                <a:solidFill>
                  <a:schemeClr val="accent1"/>
                </a:solidFill>
                <a:effectLst/>
                <a:uFillTx/>
                <a:latin typeface="Lub Dub Heavy" panose="020B0603030403020204" pitchFamily="34" charset="77"/>
                <a:sym typeface="Calibri"/>
              </a:rPr>
              <a:t>Understanding Blood Glucose (Sugar)</a:t>
            </a:r>
          </a:p>
        </p:txBody>
      </p:sp>
      <p:sp>
        <p:nvSpPr>
          <p:cNvPr id="5" name="TextBox 4">
            <a:extLst>
              <a:ext uri="{FF2B5EF4-FFF2-40B4-BE49-F238E27FC236}">
                <a16:creationId xmlns:a16="http://schemas.microsoft.com/office/drawing/2014/main" id="{5FB1C31D-E4C5-7F43-AC3B-71597537C28F}"/>
              </a:ext>
            </a:extLst>
          </p:cNvPr>
          <p:cNvSpPr txBox="1"/>
          <p:nvPr/>
        </p:nvSpPr>
        <p:spPr>
          <a:xfrm>
            <a:off x="874375" y="2219190"/>
            <a:ext cx="6797664" cy="2308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fontAlgn="b"/>
            <a:r>
              <a:rPr lang="en-US" u="none" strike="noStrike" dirty="0">
                <a:solidFill>
                  <a:schemeClr val="bg2"/>
                </a:solidFill>
                <a:effectLst/>
                <a:latin typeface="Lub Dub Medium" panose="020B0603030403020204" pitchFamily="34" charset="77"/>
              </a:rPr>
              <a:t>It serves as your body’s main source of energy and is important for the health of your brain, kidneys, and heart.</a:t>
            </a:r>
            <a:br>
              <a:rPr lang="en-US" u="none" strike="noStrike" dirty="0">
                <a:solidFill>
                  <a:schemeClr val="bg2"/>
                </a:solidFill>
                <a:effectLst/>
                <a:latin typeface="Lub Dub Medium" panose="020B0603030403020204" pitchFamily="34" charset="77"/>
              </a:rPr>
            </a:br>
            <a:br>
              <a:rPr lang="en-US" u="none" strike="noStrike" dirty="0">
                <a:solidFill>
                  <a:schemeClr val="bg2"/>
                </a:solidFill>
                <a:effectLst/>
                <a:latin typeface="Lub Dub Medium" panose="020B0603030403020204" pitchFamily="34" charset="77"/>
              </a:rPr>
            </a:br>
            <a:r>
              <a:rPr lang="en-US" b="1" u="none" strike="noStrike" dirty="0">
                <a:solidFill>
                  <a:schemeClr val="accent1"/>
                </a:solidFill>
                <a:effectLst/>
                <a:latin typeface="Lub Dub" panose="020B0603030403020204" pitchFamily="34" charset="77"/>
              </a:rPr>
              <a:t>Low blood sugar → </a:t>
            </a:r>
            <a:r>
              <a:rPr lang="en-US" u="none" strike="noStrike" dirty="0">
                <a:solidFill>
                  <a:schemeClr val="bg2"/>
                </a:solidFill>
                <a:effectLst/>
                <a:latin typeface="Lub Dub Medium" panose="020B0603030403020204" pitchFamily="34" charset="77"/>
              </a:rPr>
              <a:t>tired, dizzy, feel better after eating.</a:t>
            </a:r>
            <a:br>
              <a:rPr lang="en-US" u="none" strike="noStrike" dirty="0">
                <a:solidFill>
                  <a:schemeClr val="bg2"/>
                </a:solidFill>
                <a:effectLst/>
                <a:latin typeface="Lub Dub Medium" panose="020B0603030403020204" pitchFamily="34" charset="77"/>
              </a:rPr>
            </a:br>
            <a:endParaRPr lang="en-US" u="none" strike="noStrike" dirty="0">
              <a:solidFill>
                <a:schemeClr val="bg2"/>
              </a:solidFill>
              <a:effectLst/>
              <a:latin typeface="Lub Dub Medium" panose="020B0603030403020204" pitchFamily="34" charset="77"/>
            </a:endParaRPr>
          </a:p>
          <a:p>
            <a:pPr algn="l" fontAlgn="b"/>
            <a:r>
              <a:rPr lang="en-US" b="1" u="none" strike="noStrike" dirty="0">
                <a:solidFill>
                  <a:schemeClr val="accent1"/>
                </a:solidFill>
                <a:effectLst/>
                <a:latin typeface="Lub Dub" panose="020B0603030403020204" pitchFamily="34" charset="77"/>
              </a:rPr>
              <a:t>High blood sugar → </a:t>
            </a:r>
            <a:r>
              <a:rPr lang="en-US" u="none" strike="noStrike" dirty="0">
                <a:solidFill>
                  <a:schemeClr val="bg2"/>
                </a:solidFill>
                <a:effectLst/>
                <a:latin typeface="Lub Dub Medium" panose="020B0603030403020204" pitchFamily="34" charset="77"/>
              </a:rPr>
              <a:t>can result from dehydration, infection, or long-term issues like prediabetes &amp; diabetes.</a:t>
            </a:r>
            <a:br>
              <a:rPr lang="en-US" u="none" strike="noStrike" dirty="0">
                <a:solidFill>
                  <a:schemeClr val="bg2"/>
                </a:solidFill>
                <a:effectLst/>
                <a:latin typeface="Lub Dub Medium" panose="020B0603030403020204" pitchFamily="34" charset="77"/>
              </a:rPr>
            </a:br>
            <a:endParaRPr lang="en-US" b="0" i="0" u="none" strike="noStrike" dirty="0">
              <a:solidFill>
                <a:schemeClr val="bg2"/>
              </a:solidFill>
              <a:effectLst/>
              <a:latin typeface="Lub Dub Medium" panose="020B0603030403020204" pitchFamily="34" charset="77"/>
            </a:endParaRPr>
          </a:p>
        </p:txBody>
      </p:sp>
      <p:pic>
        <p:nvPicPr>
          <p:cNvPr id="23" name="Picture 22">
            <a:extLst>
              <a:ext uri="{FF2B5EF4-FFF2-40B4-BE49-F238E27FC236}">
                <a16:creationId xmlns:a16="http://schemas.microsoft.com/office/drawing/2014/main" id="{4D78FB21-E2C5-0E8F-C802-29211841CA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1580" y="1862539"/>
            <a:ext cx="2789008" cy="3473735"/>
          </a:xfrm>
          <a:prstGeom prst="rect">
            <a:avLst/>
          </a:prstGeom>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20</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841828" y="680041"/>
            <a:ext cx="11117943"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Q9. What is the daily recommended added sugar intake for men?</a:t>
            </a:r>
          </a:p>
        </p:txBody>
      </p:sp>
      <p:sp>
        <p:nvSpPr>
          <p:cNvPr id="3" name="TextBox 2">
            <a:extLst>
              <a:ext uri="{FF2B5EF4-FFF2-40B4-BE49-F238E27FC236}">
                <a16:creationId xmlns:a16="http://schemas.microsoft.com/office/drawing/2014/main" id="{E4D284C9-63B4-0AB7-5F1B-BC4FF29A8EB1}"/>
              </a:ext>
            </a:extLst>
          </p:cNvPr>
          <p:cNvSpPr txBox="1"/>
          <p:nvPr/>
        </p:nvSpPr>
        <p:spPr>
          <a:xfrm>
            <a:off x="1092905" y="2801910"/>
            <a:ext cx="10300809" cy="21698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12 tsp</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6 tsp </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8 tsp</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9 tsp</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endParaRPr lang="en-US" sz="1800" u="none" strike="noStrike" dirty="0">
              <a:solidFill>
                <a:schemeClr val="bg2"/>
              </a:solidFill>
              <a:effectLst/>
              <a:latin typeface="Lub Dub Medium" panose="020B0603030403020204" pitchFamily="34" charset="77"/>
            </a:endParaRPr>
          </a:p>
        </p:txBody>
      </p:sp>
    </p:spTree>
    <p:extLst>
      <p:ext uri="{BB962C8B-B14F-4D97-AF65-F5344CB8AC3E}">
        <p14:creationId xmlns:p14="http://schemas.microsoft.com/office/powerpoint/2010/main" val="377526069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21</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841828" y="680041"/>
            <a:ext cx="11117943"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Q9. What is the daily recommended added sugar intake for women?</a:t>
            </a:r>
          </a:p>
        </p:txBody>
      </p:sp>
      <p:sp>
        <p:nvSpPr>
          <p:cNvPr id="3" name="TextBox 2">
            <a:extLst>
              <a:ext uri="{FF2B5EF4-FFF2-40B4-BE49-F238E27FC236}">
                <a16:creationId xmlns:a16="http://schemas.microsoft.com/office/drawing/2014/main" id="{E4D284C9-63B4-0AB7-5F1B-BC4FF29A8EB1}"/>
              </a:ext>
            </a:extLst>
          </p:cNvPr>
          <p:cNvSpPr txBox="1"/>
          <p:nvPr/>
        </p:nvSpPr>
        <p:spPr>
          <a:xfrm>
            <a:off x="1092905" y="2801910"/>
            <a:ext cx="10300809" cy="21698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12 tsp</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 6 tsp </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8 tsp</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r>
              <a:rPr lang="en-US" sz="1800" u="none" strike="noStrike" dirty="0">
                <a:solidFill>
                  <a:schemeClr val="bg2"/>
                </a:solidFill>
                <a:effectLst/>
                <a:latin typeface="Lub Dub Medium" panose="020B0603030403020204" pitchFamily="34" charset="77"/>
              </a:rPr>
              <a:t>10 tsp</a:t>
            </a:r>
          </a:p>
          <a:p>
            <a:pPr marL="285750" marR="0" indent="-285750" algn="l" defTabSz="914400" rtl="0" fontAlgn="auto" latinLnBrk="0" hangingPunct="0">
              <a:lnSpc>
                <a:spcPct val="150000"/>
              </a:lnSpc>
              <a:spcBef>
                <a:spcPts val="0"/>
              </a:spcBef>
              <a:spcAft>
                <a:spcPts val="0"/>
              </a:spcAft>
              <a:buClrTx/>
              <a:buSzTx/>
              <a:buFont typeface="Wingdings" pitchFamily="2" charset="2"/>
              <a:buChar char="q"/>
              <a:tabLst/>
            </a:pPr>
            <a:endParaRPr lang="en-US" sz="1800" u="none" strike="noStrike" dirty="0">
              <a:solidFill>
                <a:schemeClr val="bg2"/>
              </a:solidFill>
              <a:effectLst/>
              <a:latin typeface="Lub Dub Medium" panose="020B0603030403020204" pitchFamily="34" charset="77"/>
            </a:endParaRPr>
          </a:p>
        </p:txBody>
      </p:sp>
    </p:spTree>
    <p:extLst>
      <p:ext uri="{BB962C8B-B14F-4D97-AF65-F5344CB8AC3E}">
        <p14:creationId xmlns:p14="http://schemas.microsoft.com/office/powerpoint/2010/main" val="108685873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TextBox 5"/>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
        <p:nvSpPr>
          <p:cNvPr id="29" name="TextBox 28">
            <a:extLst>
              <a:ext uri="{FF2B5EF4-FFF2-40B4-BE49-F238E27FC236}">
                <a16:creationId xmlns:a16="http://schemas.microsoft.com/office/drawing/2014/main" id="{36B32FA3-0E18-9B42-9C3E-D38988E524E2}"/>
              </a:ext>
            </a:extLst>
          </p:cNvPr>
          <p:cNvSpPr txBox="1"/>
          <p:nvPr/>
        </p:nvSpPr>
        <p:spPr>
          <a:xfrm>
            <a:off x="4780164" y="744953"/>
            <a:ext cx="8874369" cy="39395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sz="4400" dirty="0">
                <a:solidFill>
                  <a:schemeClr val="accent1"/>
                </a:solidFill>
                <a:latin typeface="Lub Dub Light" panose="020B0603030403020204" pitchFamily="34" charset="77"/>
              </a:rPr>
              <a:t>What is</a:t>
            </a:r>
          </a:p>
          <a:p>
            <a:pPr algn="ctr"/>
            <a:r>
              <a:rPr lang="en-US" sz="4400" b="1" dirty="0">
                <a:solidFill>
                  <a:schemeClr val="accent1"/>
                </a:solidFill>
                <a:latin typeface="Lub Dub Heavy" panose="020B0603030403020204" pitchFamily="34" charset="77"/>
              </a:rPr>
              <a:t>Glucose (Sugar)?</a:t>
            </a:r>
            <a:br>
              <a:rPr lang="en-US" sz="2400" dirty="0">
                <a:latin typeface="Lub Dub Medium" panose="020B0603030403020204" pitchFamily="34" charset="77"/>
              </a:rPr>
            </a:br>
            <a:br>
              <a:rPr lang="en-US" sz="2400" b="1" dirty="0">
                <a:latin typeface="Lub Dub Heavy" panose="020B0603030403020204" pitchFamily="34" charset="77"/>
              </a:rPr>
            </a:br>
            <a:endParaRPr kumimoji="0" lang="en-US" sz="2400" b="1" u="none" strike="noStrike" cap="none" spc="0" normalizeH="0" baseline="0" dirty="0">
              <a:ln>
                <a:noFill/>
              </a:ln>
              <a:solidFill>
                <a:schemeClr val="bg2"/>
              </a:solidFill>
              <a:effectLst/>
              <a:uFillTx/>
              <a:latin typeface="Lub Dub Heavy" panose="020B0603030403020204" pitchFamily="34" charset="77"/>
              <a:sym typeface="Calibri"/>
            </a:endParaRPr>
          </a:p>
          <a:p>
            <a:pPr algn="ctr"/>
            <a:endParaRPr lang="en-US" sz="2400" b="1" dirty="0">
              <a:solidFill>
                <a:schemeClr val="bg2"/>
              </a:solidFill>
              <a:latin typeface="Lub Dub Heavy" panose="020B0603030403020204" pitchFamily="34" charset="77"/>
            </a:endParaRPr>
          </a:p>
          <a:p>
            <a:pPr algn="ctr"/>
            <a:endParaRPr lang="en-US" sz="2400" dirty="0">
              <a:latin typeface="Lub Dub Medium" panose="020B0603030403020204" pitchFamily="34" charset="77"/>
            </a:endParaRPr>
          </a:p>
          <a:p>
            <a:pPr algn="ctr"/>
            <a:endParaRPr lang="en-US" sz="2400" dirty="0">
              <a:latin typeface="Lub Dub Medium" panose="020B0603030403020204" pitchFamily="34" charset="77"/>
            </a:endParaRPr>
          </a:p>
          <a:p>
            <a:pPr algn="ctr"/>
            <a:endParaRPr lang="en-US" sz="2400" b="1" dirty="0">
              <a:latin typeface="Lub Dub Heavy" panose="020B0603030403020204" pitchFamily="34" charset="77"/>
            </a:endParaRPr>
          </a:p>
          <a:p>
            <a:pPr marL="0" marR="0" indent="0" algn="ctr"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n-lt"/>
                <a:ea typeface="+mn-ea"/>
                <a:cs typeface="+mn-cs"/>
                <a:sym typeface="Calibri"/>
              </a:rPr>
              <a:t> </a:t>
            </a:r>
          </a:p>
        </p:txBody>
      </p:sp>
      <p:sp>
        <p:nvSpPr>
          <p:cNvPr id="15" name="TextBox 14">
            <a:extLst>
              <a:ext uri="{FF2B5EF4-FFF2-40B4-BE49-F238E27FC236}">
                <a16:creationId xmlns:a16="http://schemas.microsoft.com/office/drawing/2014/main" id="{932CA4C2-076E-DEF9-582D-7E931FAA54DD}"/>
              </a:ext>
            </a:extLst>
          </p:cNvPr>
          <p:cNvSpPr txBox="1"/>
          <p:nvPr/>
        </p:nvSpPr>
        <p:spPr>
          <a:xfrm>
            <a:off x="7024914" y="2511188"/>
            <a:ext cx="4528457" cy="2585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800" u="none" strike="noStrike" dirty="0">
                <a:solidFill>
                  <a:schemeClr val="bg2"/>
                </a:solidFill>
                <a:effectLst/>
                <a:latin typeface="Lub Dub Medium" panose="020B0603030403020204" pitchFamily="34" charset="77"/>
              </a:rPr>
              <a:t>Blood glucose is the sugar in your blood that gives your body energy. Your body gets it from the food you eat. It moves through your blood to give you energy.</a:t>
            </a:r>
          </a:p>
          <a:p>
            <a:endParaRPr lang="en-US" sz="1800" u="none" strike="noStrike" dirty="0">
              <a:solidFill>
                <a:schemeClr val="bg2"/>
              </a:solidFill>
              <a:effectLst/>
              <a:latin typeface="Lub Dub Medium" panose="020B0603030403020204" pitchFamily="34" charset="77"/>
            </a:endParaRPr>
          </a:p>
          <a:p>
            <a:r>
              <a:rPr lang="en-US" sz="1800" u="none" strike="noStrike" dirty="0">
                <a:solidFill>
                  <a:schemeClr val="bg2"/>
                </a:solidFill>
                <a:effectLst/>
                <a:latin typeface="Lub Dub Medium" panose="020B0603030403020204" pitchFamily="34" charset="77"/>
              </a:rPr>
              <a:t>Healthy habits like eating well and being active help keep it at the right level. </a:t>
            </a:r>
          </a:p>
          <a:p>
            <a:endParaRPr lang="en-US" sz="1800" u="none" strike="noStrike" dirty="0">
              <a:solidFill>
                <a:schemeClr val="bg2"/>
              </a:solidFill>
              <a:effectLst/>
              <a:latin typeface="Lub Dub Medium" panose="020B0603030403020204" pitchFamily="34" charset="77"/>
            </a:endParaRPr>
          </a:p>
        </p:txBody>
      </p:sp>
      <p:pic>
        <p:nvPicPr>
          <p:cNvPr id="17" name="Picture 16">
            <a:extLst>
              <a:ext uri="{FF2B5EF4-FFF2-40B4-BE49-F238E27FC236}">
                <a16:creationId xmlns:a16="http://schemas.microsoft.com/office/drawing/2014/main" id="{EE6E4802-E83E-79E1-DCD6-A80F054921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881" r="15802"/>
          <a:stretch/>
        </p:blipFill>
        <p:spPr>
          <a:xfrm>
            <a:off x="0" y="0"/>
            <a:ext cx="6429829" cy="6858000"/>
          </a:xfrm>
          <a:prstGeom prst="rect">
            <a:avLst/>
          </a:prstGeom>
        </p:spPr>
      </p:pic>
      <p:pic>
        <p:nvPicPr>
          <p:cNvPr id="6" name="Picture 5">
            <a:extLst>
              <a:ext uri="{FF2B5EF4-FFF2-40B4-BE49-F238E27FC236}">
                <a16:creationId xmlns:a16="http://schemas.microsoft.com/office/drawing/2014/main" id="{68D4F16D-C812-8322-AE89-F7F641F4D82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961" t="83109"/>
          <a:stretch/>
        </p:blipFill>
        <p:spPr>
          <a:xfrm rot="5400000">
            <a:off x="-4787060" y="4539882"/>
            <a:ext cx="10377819" cy="1298057"/>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D0AFEB-21E0-7A3D-2E2F-AEA90B750B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332" name="TextBox 5"/>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a:t>
            </a:fld>
            <a:endParaRPr/>
          </a:p>
        </p:txBody>
      </p:sp>
      <p:sp>
        <p:nvSpPr>
          <p:cNvPr id="29" name="TextBox 28">
            <a:extLst>
              <a:ext uri="{FF2B5EF4-FFF2-40B4-BE49-F238E27FC236}">
                <a16:creationId xmlns:a16="http://schemas.microsoft.com/office/drawing/2014/main" id="{36B32FA3-0E18-9B42-9C3E-D38988E524E2}"/>
              </a:ext>
            </a:extLst>
          </p:cNvPr>
          <p:cNvSpPr txBox="1"/>
          <p:nvPr/>
        </p:nvSpPr>
        <p:spPr>
          <a:xfrm>
            <a:off x="425878" y="962667"/>
            <a:ext cx="8874369" cy="32624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sz="4400" dirty="0">
                <a:solidFill>
                  <a:schemeClr val="accent1"/>
                </a:solidFill>
                <a:latin typeface="Lub Dub Light" panose="020B0603030403020204" pitchFamily="34" charset="77"/>
              </a:rPr>
              <a:t>How much is </a:t>
            </a:r>
            <a:r>
              <a:rPr lang="en-US" sz="4400" b="1" dirty="0">
                <a:solidFill>
                  <a:schemeClr val="accent1"/>
                </a:solidFill>
                <a:latin typeface="Lub Dub Heavy" panose="020B0603030403020204" pitchFamily="34" charset="77"/>
              </a:rPr>
              <a:t>TOO MUCH?</a:t>
            </a:r>
            <a:br>
              <a:rPr lang="en-US" sz="2400" b="1" dirty="0">
                <a:latin typeface="Lub Dub Heavy" panose="020B0603030403020204" pitchFamily="34" charset="77"/>
              </a:rPr>
            </a:br>
            <a:br>
              <a:rPr lang="en-US" sz="2400" b="1" dirty="0">
                <a:latin typeface="Lub Dub Heavy" panose="020B0603030403020204" pitchFamily="34" charset="77"/>
              </a:rPr>
            </a:br>
            <a:endParaRPr kumimoji="0" lang="en-US" sz="2400" b="1" u="none" strike="noStrike" cap="none" spc="0" normalizeH="0" baseline="0" dirty="0">
              <a:ln>
                <a:noFill/>
              </a:ln>
              <a:solidFill>
                <a:schemeClr val="bg2"/>
              </a:solidFill>
              <a:effectLst/>
              <a:uFillTx/>
              <a:latin typeface="Lub Dub Heavy" panose="020B0603030403020204" pitchFamily="34" charset="77"/>
              <a:sym typeface="Calibri"/>
            </a:endParaRPr>
          </a:p>
          <a:p>
            <a:pPr algn="ctr"/>
            <a:endParaRPr lang="en-US" sz="2400" b="1" dirty="0">
              <a:solidFill>
                <a:schemeClr val="bg2"/>
              </a:solidFill>
              <a:latin typeface="Lub Dub Heavy" panose="020B0603030403020204" pitchFamily="34" charset="77"/>
            </a:endParaRPr>
          </a:p>
          <a:p>
            <a:pPr algn="ctr"/>
            <a:endParaRPr lang="en-US" sz="2400" dirty="0">
              <a:latin typeface="Lub Dub Medium" panose="020B0603030403020204" pitchFamily="34" charset="77"/>
            </a:endParaRPr>
          </a:p>
          <a:p>
            <a:pPr algn="ctr"/>
            <a:endParaRPr lang="en-US" sz="2400" dirty="0">
              <a:latin typeface="Lub Dub Medium" panose="020B0603030403020204" pitchFamily="34" charset="77"/>
            </a:endParaRPr>
          </a:p>
          <a:p>
            <a:pPr algn="ctr"/>
            <a:endParaRPr lang="en-US" sz="2400" b="1" dirty="0">
              <a:latin typeface="Lub Dub Heavy" panose="020B0603030403020204" pitchFamily="34" charset="77"/>
            </a:endParaRPr>
          </a:p>
          <a:p>
            <a:pPr marL="0" marR="0" indent="0" algn="ctr"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n-lt"/>
                <a:ea typeface="+mn-ea"/>
                <a:cs typeface="+mn-cs"/>
                <a:sym typeface="Calibri"/>
              </a:rPr>
              <a:t> </a:t>
            </a:r>
          </a:p>
        </p:txBody>
      </p:sp>
      <p:sp>
        <p:nvSpPr>
          <p:cNvPr id="15" name="TextBox 14">
            <a:extLst>
              <a:ext uri="{FF2B5EF4-FFF2-40B4-BE49-F238E27FC236}">
                <a16:creationId xmlns:a16="http://schemas.microsoft.com/office/drawing/2014/main" id="{932CA4C2-076E-DEF9-582D-7E931FAA54DD}"/>
              </a:ext>
            </a:extLst>
          </p:cNvPr>
          <p:cNvSpPr txBox="1"/>
          <p:nvPr/>
        </p:nvSpPr>
        <p:spPr>
          <a:xfrm>
            <a:off x="1335315" y="2191874"/>
            <a:ext cx="9637485" cy="31393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800" u="none" strike="noStrike" dirty="0">
                <a:solidFill>
                  <a:schemeClr val="bg2"/>
                </a:solidFill>
                <a:effectLst/>
                <a:latin typeface="Lub Dub Medium" panose="020B0603030403020204" pitchFamily="34" charset="77"/>
              </a:rPr>
              <a:t>It all comes down to how fast sugars get absorbed. For example, your body spends more time digesting an apple than regular soda. The apple contains fiber, so the natural sugar absorbs more slowly. The added sugar in soda, however, hits your system all at once, absorbing sugars much more quickly. </a:t>
            </a:r>
          </a:p>
          <a:p>
            <a:endParaRPr lang="en-US" dirty="0">
              <a:solidFill>
                <a:schemeClr val="bg2"/>
              </a:solidFill>
              <a:latin typeface="Lub Dub Medium" panose="020B0603030403020204" pitchFamily="34" charset="77"/>
            </a:endParaRPr>
          </a:p>
          <a:p>
            <a:r>
              <a:rPr lang="en-US" sz="1800" u="none" strike="noStrike" dirty="0">
                <a:solidFill>
                  <a:schemeClr val="bg2"/>
                </a:solidFill>
                <a:effectLst/>
                <a:latin typeface="Lub Dub Medium" panose="020B0603030403020204" pitchFamily="34" charset="77"/>
              </a:rPr>
              <a:t>A 12-ounce can of soda contains 10 teaspoons (42 grams) of added sugar — nearly double the recommended amount a day for women and more than the total daily amount for men. The American Heart Association recommends that men should consume no more than 9 teaspoons (36 grams or 150 calories) of added sugar per day. Women should consume no more than 6 teaspoons (25 grams or 100 calories) per day.</a:t>
            </a:r>
          </a:p>
        </p:txBody>
      </p:sp>
    </p:spTree>
    <p:extLst>
      <p:ext uri="{BB962C8B-B14F-4D97-AF65-F5344CB8AC3E}">
        <p14:creationId xmlns:p14="http://schemas.microsoft.com/office/powerpoint/2010/main" val="54877957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pic>
        <p:nvPicPr>
          <p:cNvPr id="43" name="Picture 42">
            <a:extLst>
              <a:ext uri="{FF2B5EF4-FFF2-40B4-BE49-F238E27FC236}">
                <a16:creationId xmlns:a16="http://schemas.microsoft.com/office/drawing/2014/main" id="{C53D180B-5663-94B6-D1EA-E430117C46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4632" y="0"/>
            <a:ext cx="4573830" cy="6858000"/>
          </a:xfrm>
          <a:prstGeom prst="rect">
            <a:avLst/>
          </a:prstGeom>
        </p:spPr>
      </p:pic>
      <p:sp>
        <p:nvSpPr>
          <p:cNvPr id="44" name="Rectangle 43">
            <a:extLst>
              <a:ext uri="{FF2B5EF4-FFF2-40B4-BE49-F238E27FC236}">
                <a16:creationId xmlns:a16="http://schemas.microsoft.com/office/drawing/2014/main" id="{D66E38D8-C877-D9D3-EC57-CDBF60E05783}"/>
              </a:ext>
            </a:extLst>
          </p:cNvPr>
          <p:cNvSpPr/>
          <p:nvPr/>
        </p:nvSpPr>
        <p:spPr>
          <a:xfrm>
            <a:off x="0" y="0"/>
            <a:ext cx="2593075" cy="68580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504967" y="868295"/>
            <a:ext cx="6508275" cy="2308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Tracking Blood Glucose (Sugar) Levels</a:t>
            </a:r>
          </a:p>
        </p:txBody>
      </p:sp>
      <p:sp>
        <p:nvSpPr>
          <p:cNvPr id="41" name="TextBox 40">
            <a:extLst>
              <a:ext uri="{FF2B5EF4-FFF2-40B4-BE49-F238E27FC236}">
                <a16:creationId xmlns:a16="http://schemas.microsoft.com/office/drawing/2014/main" id="{2E2DBC49-0E50-25CA-321A-4F0EFA90E6C1}"/>
              </a:ext>
            </a:extLst>
          </p:cNvPr>
          <p:cNvSpPr txBox="1"/>
          <p:nvPr/>
        </p:nvSpPr>
        <p:spPr>
          <a:xfrm>
            <a:off x="502149" y="3642001"/>
            <a:ext cx="6842079" cy="1754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800" u="none" strike="noStrike" dirty="0">
                <a:solidFill>
                  <a:schemeClr val="bg2"/>
                </a:solidFill>
                <a:effectLst/>
                <a:latin typeface="Lub Dub Medium" panose="020B0603030403020204" pitchFamily="34" charset="77"/>
              </a:rPr>
              <a:t>Doctors check blood sugar during health checkups.</a:t>
            </a:r>
          </a:p>
          <a:p>
            <a:pPr marL="0" marR="0" indent="0" algn="l" defTabSz="914400" rtl="0" fontAlgn="auto" latinLnBrk="0" hangingPunct="0">
              <a:lnSpc>
                <a:spcPct val="100000"/>
              </a:lnSpc>
              <a:spcBef>
                <a:spcPts val="0"/>
              </a:spcBef>
              <a:spcAft>
                <a:spcPts val="0"/>
              </a:spcAft>
              <a:buClrTx/>
              <a:buSzTx/>
              <a:buFontTx/>
              <a:buNone/>
              <a:tabLst/>
            </a:pPr>
            <a:endParaRPr lang="en-US" sz="1800" u="none" strike="noStrike" dirty="0">
              <a:solidFill>
                <a:schemeClr val="bg2"/>
              </a:solidFill>
              <a:effectLst/>
              <a:latin typeface="Lub Dub Medium" panose="020B0603030403020204" pitchFamily="34" charset="77"/>
            </a:endParaRPr>
          </a:p>
          <a:p>
            <a:pPr marL="0" marR="0" indent="0" algn="l" defTabSz="914400" rtl="0" fontAlgn="auto" latinLnBrk="0" hangingPunct="0">
              <a:lnSpc>
                <a:spcPct val="100000"/>
              </a:lnSpc>
              <a:spcBef>
                <a:spcPts val="0"/>
              </a:spcBef>
              <a:spcAft>
                <a:spcPts val="0"/>
              </a:spcAft>
              <a:buClrTx/>
              <a:buSzTx/>
              <a:buFontTx/>
              <a:buNone/>
              <a:tabLst/>
            </a:pPr>
            <a:r>
              <a:rPr lang="en-US" sz="1800" u="none" strike="noStrike" dirty="0">
                <a:solidFill>
                  <a:schemeClr val="bg2"/>
                </a:solidFill>
                <a:effectLst/>
                <a:latin typeface="Lub Dub Medium" panose="020B0603030403020204" pitchFamily="34" charset="77"/>
              </a:rPr>
              <a:t>People living with diabetes may need to check it more often.</a:t>
            </a:r>
          </a:p>
          <a:p>
            <a:pPr marL="0" marR="0" indent="0" algn="l" defTabSz="914400" rtl="0" fontAlgn="auto" latinLnBrk="0" hangingPunct="0">
              <a:lnSpc>
                <a:spcPct val="100000"/>
              </a:lnSpc>
              <a:spcBef>
                <a:spcPts val="0"/>
              </a:spcBef>
              <a:spcAft>
                <a:spcPts val="0"/>
              </a:spcAft>
              <a:buClrTx/>
              <a:buSzTx/>
              <a:buFontTx/>
              <a:buNone/>
              <a:tabLst/>
            </a:pPr>
            <a:endParaRPr lang="en-US" sz="1800" u="none" strike="noStrike" dirty="0">
              <a:solidFill>
                <a:schemeClr val="bg2"/>
              </a:solidFill>
              <a:effectLst/>
              <a:latin typeface="Lub Dub Medium" panose="020B0603030403020204" pitchFamily="34" charset="77"/>
            </a:endParaRPr>
          </a:p>
          <a:p>
            <a:pPr marL="0" marR="0" indent="0" algn="l" defTabSz="914400" rtl="0" fontAlgn="auto" latinLnBrk="0" hangingPunct="0">
              <a:lnSpc>
                <a:spcPct val="100000"/>
              </a:lnSpc>
              <a:spcBef>
                <a:spcPts val="0"/>
              </a:spcBef>
              <a:spcAft>
                <a:spcPts val="0"/>
              </a:spcAft>
              <a:buClrTx/>
              <a:buSzTx/>
              <a:buFontTx/>
              <a:buNone/>
              <a:tabLst/>
            </a:pPr>
            <a:r>
              <a:rPr lang="en-US" sz="1800" u="none" strike="noStrike" dirty="0">
                <a:solidFill>
                  <a:schemeClr val="bg2"/>
                </a:solidFill>
                <a:effectLst/>
                <a:latin typeface="Lub Dub Medium" panose="020B0603030403020204" pitchFamily="34" charset="77"/>
              </a:rPr>
              <a:t>You can visit the American Heart Association website to learn more on both. </a:t>
            </a:r>
            <a:endParaRPr kumimoji="0" lang="en-US" sz="1800" b="0" i="0" u="none" strike="noStrike" cap="none" spc="0" normalizeH="0" baseline="0" dirty="0">
              <a:ln>
                <a:noFill/>
              </a:ln>
              <a:solidFill>
                <a:schemeClr val="bg2"/>
              </a:solidFill>
              <a:effectLst/>
              <a:uFillTx/>
              <a:latin typeface="Lub Dub Medium" panose="020B0603030403020204" pitchFamily="34" charset="77"/>
              <a:sym typeface="Calibri"/>
            </a:endParaRPr>
          </a:p>
        </p:txBody>
      </p:sp>
      <p:pic>
        <p:nvPicPr>
          <p:cNvPr id="45" name="Picture 44">
            <a:extLst>
              <a:ext uri="{FF2B5EF4-FFF2-40B4-BE49-F238E27FC236}">
                <a16:creationId xmlns:a16="http://schemas.microsoft.com/office/drawing/2014/main" id="{17EC5DF2-6D29-73DA-C737-36753E0EA95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961" t="83109"/>
          <a:stretch/>
        </p:blipFill>
        <p:spPr>
          <a:xfrm rot="5400000">
            <a:off x="6799890" y="4539881"/>
            <a:ext cx="10377819" cy="1298057"/>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548293" y="795073"/>
            <a:ext cx="10497079"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Fasting Blood Glucose (Sugar)</a:t>
            </a: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sp>
        <p:nvSpPr>
          <p:cNvPr id="6" name="TextBox 5">
            <a:extLst>
              <a:ext uri="{FF2B5EF4-FFF2-40B4-BE49-F238E27FC236}">
                <a16:creationId xmlns:a16="http://schemas.microsoft.com/office/drawing/2014/main" id="{69A80BEA-E0D2-0B19-1396-F2B5907F7858}"/>
              </a:ext>
            </a:extLst>
          </p:cNvPr>
          <p:cNvSpPr txBox="1"/>
          <p:nvPr/>
        </p:nvSpPr>
        <p:spPr>
          <a:xfrm>
            <a:off x="1198187" y="3146132"/>
            <a:ext cx="9990162" cy="1938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2400" b="1" dirty="0">
                <a:solidFill>
                  <a:schemeClr val="accent1"/>
                </a:solidFill>
                <a:latin typeface="Lub Dub" panose="020B0603030403020204" pitchFamily="34" charset="77"/>
              </a:rPr>
              <a:t>Levels less than </a:t>
            </a:r>
            <a:r>
              <a:rPr lang="en-US" sz="2400" b="1" u="none" strike="noStrike" dirty="0">
                <a:solidFill>
                  <a:schemeClr val="accent1"/>
                </a:solidFill>
                <a:effectLst/>
                <a:latin typeface="Lub Dub" panose="020B0603030403020204" pitchFamily="34" charset="77"/>
              </a:rPr>
              <a:t>100 mg/dL </a:t>
            </a:r>
            <a:r>
              <a:rPr lang="en-US" sz="2400" u="none" strike="noStrike" dirty="0">
                <a:solidFill>
                  <a:schemeClr val="bg2"/>
                </a:solidFill>
                <a:effectLst/>
                <a:latin typeface="Lub Dub Medium" panose="020B0603030403020204" pitchFamily="34" charset="77"/>
              </a:rPr>
              <a:t>– Normal</a:t>
            </a:r>
            <a:br>
              <a:rPr lang="en-US" sz="2400" u="none" strike="noStrike" dirty="0">
                <a:solidFill>
                  <a:schemeClr val="bg2"/>
                </a:solidFill>
                <a:effectLst/>
                <a:latin typeface="Lub Dub Medium" panose="020B0603030403020204" pitchFamily="34" charset="77"/>
              </a:rPr>
            </a:br>
            <a:br>
              <a:rPr lang="en-US" sz="2400" u="none" strike="noStrike" dirty="0">
                <a:solidFill>
                  <a:schemeClr val="bg2"/>
                </a:solidFill>
                <a:effectLst/>
                <a:latin typeface="Lub Dub Medium" panose="020B0603030403020204" pitchFamily="34" charset="77"/>
              </a:rPr>
            </a:br>
            <a:r>
              <a:rPr lang="en-US" sz="2400" b="1" u="none" strike="noStrike" dirty="0">
                <a:solidFill>
                  <a:schemeClr val="accent1"/>
                </a:solidFill>
                <a:effectLst/>
                <a:latin typeface="Lub Dub" panose="020B0603030403020204" pitchFamily="34" charset="77"/>
              </a:rPr>
              <a:t>100–125 mg/dL </a:t>
            </a:r>
            <a:r>
              <a:rPr lang="en-US" sz="2400" u="none" strike="noStrike" dirty="0">
                <a:solidFill>
                  <a:schemeClr val="bg2"/>
                </a:solidFill>
                <a:effectLst/>
                <a:latin typeface="Lub Dub Medium" panose="020B0603030403020204" pitchFamily="34" charset="77"/>
              </a:rPr>
              <a:t>– Prediabetes (higher risk of diabetes)</a:t>
            </a:r>
            <a:br>
              <a:rPr lang="en-US" sz="2400" u="none" strike="noStrike" dirty="0">
                <a:solidFill>
                  <a:schemeClr val="bg2"/>
                </a:solidFill>
                <a:effectLst/>
                <a:latin typeface="Lub Dub Medium" panose="020B0603030403020204" pitchFamily="34" charset="77"/>
              </a:rPr>
            </a:br>
            <a:br>
              <a:rPr lang="en-US" sz="2400" u="none" strike="noStrike" dirty="0">
                <a:solidFill>
                  <a:schemeClr val="bg2"/>
                </a:solidFill>
                <a:effectLst/>
                <a:latin typeface="Lub Dub Medium" panose="020B0603030403020204" pitchFamily="34" charset="77"/>
              </a:rPr>
            </a:br>
            <a:r>
              <a:rPr lang="en-US" sz="2400" b="1" u="none" strike="noStrike" dirty="0">
                <a:solidFill>
                  <a:schemeClr val="accent1"/>
                </a:solidFill>
                <a:effectLst/>
                <a:latin typeface="Lub Dub" panose="020B0603030403020204" pitchFamily="34" charset="77"/>
              </a:rPr>
              <a:t>126+ mg/dL </a:t>
            </a:r>
            <a:r>
              <a:rPr lang="en-US" sz="2400" u="none" strike="noStrike" dirty="0">
                <a:solidFill>
                  <a:schemeClr val="bg2"/>
                </a:solidFill>
                <a:effectLst/>
                <a:latin typeface="Lub Dub Medium" panose="020B0603030403020204" pitchFamily="34" charset="77"/>
              </a:rPr>
              <a:t>– Diabetes (higher risk of heart disease &amp; stroke)</a:t>
            </a:r>
            <a:endParaRPr kumimoji="0" lang="en-US" sz="2400" b="0" i="0" u="none" strike="noStrike" cap="none" spc="0" normalizeH="0" baseline="0" dirty="0">
              <a:ln>
                <a:noFill/>
              </a:ln>
              <a:solidFill>
                <a:schemeClr val="bg2"/>
              </a:solidFill>
              <a:effectLst/>
              <a:uFillTx/>
              <a:latin typeface="Lub Dub Medium" panose="020B0603030403020204" pitchFamily="34" charset="77"/>
              <a:sym typeface="Calibri"/>
            </a:endParaRPr>
          </a:p>
        </p:txBody>
      </p:sp>
      <p:sp>
        <p:nvSpPr>
          <p:cNvPr id="2" name="TextBox 1">
            <a:extLst>
              <a:ext uri="{FF2B5EF4-FFF2-40B4-BE49-F238E27FC236}">
                <a16:creationId xmlns:a16="http://schemas.microsoft.com/office/drawing/2014/main" id="{AA45A031-FDD1-9C87-C2AC-CA97691C6AD6}"/>
              </a:ext>
            </a:extLst>
          </p:cNvPr>
          <p:cNvSpPr txBox="1"/>
          <p:nvPr/>
        </p:nvSpPr>
        <p:spPr>
          <a:xfrm>
            <a:off x="1161143" y="1915886"/>
            <a:ext cx="9260115"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chemeClr val="bg2"/>
                </a:solidFill>
                <a:effectLst/>
                <a:uFillTx/>
                <a:latin typeface="Lub Dub Medium" panose="020B0603030403020204" pitchFamily="34" charset="77"/>
                <a:sym typeface="Calibri"/>
              </a:rPr>
              <a:t>Fasting blood glucose is the amount of sugar in your blood after not eating or drinking anything other than water for at least 8 hours. </a:t>
            </a:r>
          </a:p>
        </p:txBody>
      </p:sp>
    </p:spTree>
    <p:extLst>
      <p:ext uri="{BB962C8B-B14F-4D97-AF65-F5344CB8AC3E}">
        <p14:creationId xmlns:p14="http://schemas.microsoft.com/office/powerpoint/2010/main" val="133828452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65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736978" y="622635"/>
            <a:ext cx="10385945"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Healthier Snack &amp; Drink Swaps</a:t>
            </a:r>
          </a:p>
        </p:txBody>
      </p:sp>
      <p:sp>
        <p:nvSpPr>
          <p:cNvPr id="5" name="TextBox 4">
            <a:extLst>
              <a:ext uri="{FF2B5EF4-FFF2-40B4-BE49-F238E27FC236}">
                <a16:creationId xmlns:a16="http://schemas.microsoft.com/office/drawing/2014/main" id="{A0C14DD1-A740-9D6E-D328-51E04B1816B1}"/>
              </a:ext>
            </a:extLst>
          </p:cNvPr>
          <p:cNvSpPr txBox="1"/>
          <p:nvPr/>
        </p:nvSpPr>
        <p:spPr>
          <a:xfrm>
            <a:off x="5678985" y="2509889"/>
            <a:ext cx="8639033" cy="24006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nSpc>
                <a:spcPct val="150000"/>
              </a:lnSpc>
            </a:pPr>
            <a:r>
              <a:rPr lang="en-US" sz="2000" dirty="0">
                <a:solidFill>
                  <a:schemeClr val="bg2"/>
                </a:solidFill>
                <a:latin typeface="Lub Dub Medium" panose="020B0603030403020204" pitchFamily="34" charset="77"/>
              </a:rPr>
              <a:t>Soda </a:t>
            </a:r>
            <a:r>
              <a:rPr lang="en-US" sz="2000" b="1" u="none" strike="noStrike" dirty="0">
                <a:solidFill>
                  <a:schemeClr val="accent1"/>
                </a:solidFill>
                <a:effectLst/>
                <a:latin typeface="Lub Dub" panose="020B0603030403020204" pitchFamily="34" charset="77"/>
              </a:rPr>
              <a:t>→ </a:t>
            </a:r>
            <a:r>
              <a:rPr lang="en-US" sz="2000" b="1" dirty="0">
                <a:solidFill>
                  <a:schemeClr val="bg2"/>
                </a:solidFill>
                <a:latin typeface="Lub Dub" panose="020B0603030403020204" pitchFamily="34" charset="77"/>
              </a:rPr>
              <a:t>Sparkling water + lemon </a:t>
            </a:r>
            <a:br>
              <a:rPr lang="en-US" sz="2000" u="none" strike="noStrike" dirty="0">
                <a:solidFill>
                  <a:schemeClr val="bg2"/>
                </a:solidFill>
                <a:effectLst/>
                <a:latin typeface="Lub Dub Medium" panose="020B0603030403020204" pitchFamily="34" charset="77"/>
              </a:rPr>
            </a:br>
            <a:r>
              <a:rPr lang="en-US" sz="2000" dirty="0">
                <a:solidFill>
                  <a:schemeClr val="bg2"/>
                </a:solidFill>
                <a:latin typeface="Lub Dub Medium" panose="020B0603030403020204" pitchFamily="34" charset="77"/>
              </a:rPr>
              <a:t>Potato chips </a:t>
            </a:r>
            <a:r>
              <a:rPr lang="en-US" sz="2000" b="1" u="none" strike="noStrike" dirty="0">
                <a:solidFill>
                  <a:schemeClr val="accent1"/>
                </a:solidFill>
                <a:effectLst/>
                <a:latin typeface="Lub Dub" panose="020B0603030403020204" pitchFamily="34" charset="77"/>
              </a:rPr>
              <a:t>→</a:t>
            </a:r>
            <a:r>
              <a:rPr lang="en-US" sz="2000" u="none" strike="noStrike" dirty="0">
                <a:solidFill>
                  <a:schemeClr val="bg2"/>
                </a:solidFill>
                <a:effectLst/>
                <a:latin typeface="Lub Dub Medium" panose="020B0603030403020204" pitchFamily="34" charset="77"/>
              </a:rPr>
              <a:t> </a:t>
            </a:r>
            <a:r>
              <a:rPr lang="en-US" sz="2000" b="1" dirty="0">
                <a:solidFill>
                  <a:schemeClr val="bg2"/>
                </a:solidFill>
                <a:latin typeface="Lub Dub" panose="020B0603030403020204" pitchFamily="34" charset="77"/>
              </a:rPr>
              <a:t>Air-popped popcorn </a:t>
            </a:r>
            <a:br>
              <a:rPr lang="en-US" sz="2000" u="none" strike="noStrike" dirty="0">
                <a:solidFill>
                  <a:schemeClr val="bg2"/>
                </a:solidFill>
                <a:effectLst/>
                <a:latin typeface="Lub Dub Medium" panose="020B0603030403020204" pitchFamily="34" charset="77"/>
              </a:rPr>
            </a:br>
            <a:r>
              <a:rPr lang="en-US" sz="2000" dirty="0">
                <a:solidFill>
                  <a:schemeClr val="bg2"/>
                </a:solidFill>
                <a:latin typeface="Lub Dub Medium" panose="020B0603030403020204" pitchFamily="34" charset="77"/>
              </a:rPr>
              <a:t>Sugary parfaits </a:t>
            </a:r>
            <a:r>
              <a:rPr lang="en-US" sz="2000" b="1" u="none" strike="noStrike" dirty="0">
                <a:solidFill>
                  <a:schemeClr val="accent1"/>
                </a:solidFill>
                <a:effectLst/>
                <a:latin typeface="Lub Dub" panose="020B0603030403020204" pitchFamily="34" charset="77"/>
              </a:rPr>
              <a:t>→</a:t>
            </a:r>
            <a:r>
              <a:rPr lang="en-US" sz="2000" b="1" dirty="0">
                <a:solidFill>
                  <a:schemeClr val="bg2"/>
                </a:solidFill>
                <a:latin typeface="Lub Dub" panose="020B0603030403020204" pitchFamily="34" charset="77"/>
              </a:rPr>
              <a:t> Greek yogurt + fruit </a:t>
            </a:r>
            <a:br>
              <a:rPr lang="en-US" sz="2000" u="none" strike="noStrike" dirty="0">
                <a:solidFill>
                  <a:schemeClr val="bg2"/>
                </a:solidFill>
                <a:effectLst/>
                <a:latin typeface="Lub Dub Medium" panose="020B0603030403020204" pitchFamily="34" charset="77"/>
              </a:rPr>
            </a:br>
            <a:r>
              <a:rPr lang="en-US" sz="2000" dirty="0">
                <a:solidFill>
                  <a:schemeClr val="bg2"/>
                </a:solidFill>
                <a:latin typeface="Lub Dub Medium" panose="020B0603030403020204" pitchFamily="34" charset="77"/>
              </a:rPr>
              <a:t>Energy drinks </a:t>
            </a:r>
            <a:r>
              <a:rPr lang="en-US" sz="2000" b="1" u="none" strike="noStrike" dirty="0">
                <a:solidFill>
                  <a:schemeClr val="accent1"/>
                </a:solidFill>
                <a:effectLst/>
                <a:latin typeface="Lub Dub" panose="020B0603030403020204" pitchFamily="34" charset="77"/>
              </a:rPr>
              <a:t>→</a:t>
            </a:r>
            <a:r>
              <a:rPr lang="en-US" sz="2000" b="1" dirty="0">
                <a:solidFill>
                  <a:schemeClr val="bg2"/>
                </a:solidFill>
                <a:latin typeface="Lub Dub" panose="020B0603030403020204" pitchFamily="34" charset="77"/>
              </a:rPr>
              <a:t> Unsweetened tea </a:t>
            </a:r>
            <a:br>
              <a:rPr lang="en-US" sz="2000" u="none" strike="noStrike" dirty="0">
                <a:solidFill>
                  <a:schemeClr val="bg2"/>
                </a:solidFill>
                <a:effectLst/>
                <a:latin typeface="Lub Dub Medium" panose="020B0603030403020204" pitchFamily="34" charset="77"/>
              </a:rPr>
            </a:br>
            <a:r>
              <a:rPr lang="en-US" sz="2000" dirty="0">
                <a:solidFill>
                  <a:schemeClr val="bg2"/>
                </a:solidFill>
                <a:latin typeface="Lub Dub Medium" panose="020B0603030403020204" pitchFamily="34" charset="77"/>
              </a:rPr>
              <a:t>Candy bars </a:t>
            </a:r>
            <a:r>
              <a:rPr lang="en-US" sz="2000" b="1" u="none" strike="noStrike" dirty="0">
                <a:solidFill>
                  <a:schemeClr val="accent1"/>
                </a:solidFill>
                <a:effectLst/>
                <a:latin typeface="Lub Dub" panose="020B0603030403020204" pitchFamily="34" charset="77"/>
              </a:rPr>
              <a:t>→</a:t>
            </a:r>
            <a:r>
              <a:rPr lang="en-US" sz="2000" b="1" dirty="0">
                <a:solidFill>
                  <a:schemeClr val="bg2"/>
                </a:solidFill>
                <a:latin typeface="Lub Dub" panose="020B0603030403020204" pitchFamily="34" charset="77"/>
              </a:rPr>
              <a:t> Trail mix (nuts &amp; seeds) </a:t>
            </a:r>
            <a:endParaRPr kumimoji="0" lang="en-US" sz="2000" b="0" i="0" u="none" strike="noStrike" cap="none" spc="0" normalizeH="0" baseline="0" dirty="0">
              <a:ln>
                <a:noFill/>
              </a:ln>
              <a:solidFill>
                <a:schemeClr val="bg2"/>
              </a:solidFill>
              <a:effectLst/>
              <a:uFillTx/>
              <a:latin typeface="Lub Dub Medium" panose="020B0603030403020204" pitchFamily="34" charset="77"/>
              <a:sym typeface="Calibri"/>
            </a:endParaRPr>
          </a:p>
        </p:txBody>
      </p:sp>
      <p:pic>
        <p:nvPicPr>
          <p:cNvPr id="3" name="Picture 2">
            <a:extLst>
              <a:ext uri="{FF2B5EF4-FFF2-40B4-BE49-F238E27FC236}">
                <a16:creationId xmlns:a16="http://schemas.microsoft.com/office/drawing/2014/main" id="{FFBE1CE7-4C5A-6E52-EA91-BF8C980BD6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7943" y="1556658"/>
            <a:ext cx="4307114" cy="4307114"/>
          </a:xfrm>
          <a:prstGeom prst="rect">
            <a:avLst/>
          </a:prstGeom>
        </p:spPr>
      </p:pic>
    </p:spTree>
    <p:extLst>
      <p:ext uri="{BB962C8B-B14F-4D97-AF65-F5344CB8AC3E}">
        <p14:creationId xmlns:p14="http://schemas.microsoft.com/office/powerpoint/2010/main" val="158159116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8</a:t>
            </a:fld>
            <a:endParaRP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pic>
        <p:nvPicPr>
          <p:cNvPr id="13" name="Picture 12" descr="Young man stretching on the floor">
            <a:extLst>
              <a:ext uri="{FF2B5EF4-FFF2-40B4-BE49-F238E27FC236}">
                <a16:creationId xmlns:a16="http://schemas.microsoft.com/office/drawing/2014/main" id="{9DC83A23-31F9-679F-80E3-24197499B456}"/>
              </a:ext>
            </a:extLst>
          </p:cNvPr>
          <p:cNvPicPr>
            <a:picLocks noChangeAspect="1"/>
          </p:cNvPicPr>
          <p:nvPr/>
        </p:nvPicPr>
        <p:blipFill>
          <a:blip r:embed="rId3">
            <a:extLst>
              <a:ext uri="{28A0092B-C50C-407E-A947-70E740481C1C}">
                <a14:useLocalDpi xmlns:a14="http://schemas.microsoft.com/office/drawing/2010/main" val="0"/>
              </a:ext>
            </a:extLst>
          </a:blip>
          <a:srcRect l="50000" r="8394"/>
          <a:stretch>
            <a:fillRect/>
          </a:stretch>
        </p:blipFill>
        <p:spPr>
          <a:xfrm>
            <a:off x="1" y="0"/>
            <a:ext cx="4281714" cy="6858000"/>
          </a:xfrm>
          <a:prstGeom prst="rect">
            <a:avLst/>
          </a:prstGeom>
        </p:spPr>
      </p:pic>
      <p:pic>
        <p:nvPicPr>
          <p:cNvPr id="14" name="Picture 13">
            <a:extLst>
              <a:ext uri="{FF2B5EF4-FFF2-40B4-BE49-F238E27FC236}">
                <a16:creationId xmlns:a16="http://schemas.microsoft.com/office/drawing/2014/main" id="{54CFB086-920E-BDA6-E767-E081DEAFA7D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961" t="83109"/>
          <a:stretch/>
        </p:blipFill>
        <p:spPr>
          <a:xfrm rot="5400000">
            <a:off x="-4773411" y="4539881"/>
            <a:ext cx="10377819" cy="1298057"/>
          </a:xfrm>
          <a:prstGeom prst="rect">
            <a:avLst/>
          </a:prstGeom>
        </p:spPr>
      </p:pic>
      <p:sp>
        <p:nvSpPr>
          <p:cNvPr id="2" name="Rectangle 1">
            <a:extLst>
              <a:ext uri="{FF2B5EF4-FFF2-40B4-BE49-F238E27FC236}">
                <a16:creationId xmlns:a16="http://schemas.microsoft.com/office/drawing/2014/main" id="{67A3DBE8-10C9-316C-176B-D8BEB33C5EBE}"/>
              </a:ext>
            </a:extLst>
          </p:cNvPr>
          <p:cNvSpPr/>
          <p:nvPr/>
        </p:nvSpPr>
        <p:spPr>
          <a:xfrm>
            <a:off x="10697029" y="0"/>
            <a:ext cx="1494971" cy="68580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7" name="TextBox 6">
            <a:extLst>
              <a:ext uri="{FF2B5EF4-FFF2-40B4-BE49-F238E27FC236}">
                <a16:creationId xmlns:a16="http://schemas.microsoft.com/office/drawing/2014/main" id="{D49E68C1-5131-9F42-B222-DC8E57799AA0}"/>
              </a:ext>
            </a:extLst>
          </p:cNvPr>
          <p:cNvSpPr txBox="1"/>
          <p:nvPr/>
        </p:nvSpPr>
        <p:spPr>
          <a:xfrm>
            <a:off x="4397827" y="551580"/>
            <a:ext cx="7387771"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800" b="1" u="none" strike="noStrike" cap="none" spc="0" normalizeH="0" baseline="0" dirty="0">
                <a:ln>
                  <a:noFill/>
                </a:ln>
                <a:solidFill>
                  <a:schemeClr val="accent1"/>
                </a:solidFill>
                <a:effectLst/>
                <a:uFillTx/>
                <a:latin typeface="Lub Dub Heavy" panose="020B0603030403020204" pitchFamily="34" charset="77"/>
                <a:sym typeface="Calibri"/>
              </a:rPr>
              <a:t>Tips for Healthy Blood Glucose (Sugar)</a:t>
            </a:r>
          </a:p>
        </p:txBody>
      </p:sp>
      <p:sp>
        <p:nvSpPr>
          <p:cNvPr id="10" name="TextBox 9">
            <a:extLst>
              <a:ext uri="{FF2B5EF4-FFF2-40B4-BE49-F238E27FC236}">
                <a16:creationId xmlns:a16="http://schemas.microsoft.com/office/drawing/2014/main" id="{C5ACA427-41CD-1F42-14FA-BD4FD2C643B3}"/>
              </a:ext>
            </a:extLst>
          </p:cNvPr>
          <p:cNvSpPr txBox="1"/>
          <p:nvPr/>
        </p:nvSpPr>
        <p:spPr>
          <a:xfrm>
            <a:off x="4804228" y="2832018"/>
            <a:ext cx="6923315"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nSpc>
                <a:spcPct val="150000"/>
              </a:lnSpc>
            </a:pPr>
            <a:r>
              <a:rPr lang="en-US" sz="1800" b="1" u="none" strike="noStrike" dirty="0">
                <a:solidFill>
                  <a:schemeClr val="bg2"/>
                </a:solidFill>
                <a:effectLst/>
                <a:latin typeface="Lub Dub" panose="020B0603030403020204" pitchFamily="34" charset="77"/>
              </a:rPr>
              <a:t>Eat Smart → </a:t>
            </a:r>
            <a:r>
              <a:rPr lang="en-US" sz="1800" u="none" strike="noStrike" dirty="0">
                <a:solidFill>
                  <a:schemeClr val="bg2"/>
                </a:solidFill>
                <a:effectLst/>
                <a:latin typeface="Lub Dub Medium" panose="020B0603030403020204" pitchFamily="34" charset="77"/>
              </a:rPr>
              <a:t>veggies, fruits, whole grains, beans, nuts, lean protein. Drink water instead of sugary drinks.</a:t>
            </a:r>
            <a:br>
              <a:rPr lang="en-US" sz="1800" u="none" strike="noStrike" dirty="0">
                <a:solidFill>
                  <a:schemeClr val="bg2"/>
                </a:solidFill>
                <a:effectLst/>
                <a:latin typeface="Lub Dub Medium" panose="020B0603030403020204" pitchFamily="34" charset="77"/>
              </a:rPr>
            </a:br>
            <a:r>
              <a:rPr lang="en-US" sz="1800" b="1" u="none" strike="noStrike" dirty="0">
                <a:solidFill>
                  <a:schemeClr val="bg2"/>
                </a:solidFill>
                <a:effectLst/>
                <a:latin typeface="Lub Dub" panose="020B0603030403020204" pitchFamily="34" charset="77"/>
              </a:rPr>
              <a:t>Move More → </a:t>
            </a:r>
            <a:r>
              <a:rPr lang="en-US" sz="1800" u="none" strike="noStrike" dirty="0">
                <a:solidFill>
                  <a:schemeClr val="bg2"/>
                </a:solidFill>
                <a:effectLst/>
                <a:latin typeface="Lub Dub Medium" panose="020B0603030403020204" pitchFamily="34" charset="77"/>
              </a:rPr>
              <a:t>exercise lowers risk &amp; helps manage diabetes.</a:t>
            </a:r>
            <a:br>
              <a:rPr lang="en-US" sz="1800" u="none" strike="noStrike" dirty="0">
                <a:solidFill>
                  <a:schemeClr val="bg2"/>
                </a:solidFill>
                <a:effectLst/>
                <a:latin typeface="Lub Dub Medium" panose="020B0603030403020204" pitchFamily="34" charset="77"/>
              </a:rPr>
            </a:br>
            <a:r>
              <a:rPr lang="en-US" sz="1800" b="1" u="none" strike="noStrike" dirty="0">
                <a:solidFill>
                  <a:schemeClr val="bg2"/>
                </a:solidFill>
                <a:effectLst/>
                <a:latin typeface="Lub Dub" panose="020B0603030403020204" pitchFamily="34" charset="77"/>
              </a:rPr>
              <a:t>Manage Weight → </a:t>
            </a:r>
            <a:r>
              <a:rPr lang="en-US" sz="1800" u="none" strike="noStrike" dirty="0">
                <a:solidFill>
                  <a:schemeClr val="bg2"/>
                </a:solidFill>
                <a:effectLst/>
                <a:latin typeface="Lub Dub Medium" panose="020B0603030403020204" pitchFamily="34" charset="77"/>
              </a:rPr>
              <a:t>stay at a healthy weight with help from your doctor.</a:t>
            </a:r>
            <a:br>
              <a:rPr lang="en-US" sz="1800" u="none" strike="noStrike" dirty="0">
                <a:solidFill>
                  <a:schemeClr val="bg2"/>
                </a:solidFill>
                <a:effectLst/>
                <a:latin typeface="Lub Dub Medium" panose="020B0603030403020204" pitchFamily="34" charset="77"/>
              </a:rPr>
            </a:br>
            <a:r>
              <a:rPr lang="en-US" sz="1800" b="1" u="none" strike="noStrike" dirty="0">
                <a:solidFill>
                  <a:schemeClr val="bg2"/>
                </a:solidFill>
                <a:effectLst/>
                <a:latin typeface="Lub Dub" panose="020B0603030403020204" pitchFamily="34" charset="77"/>
              </a:rPr>
              <a:t>No Nicotine </a:t>
            </a:r>
            <a:r>
              <a:rPr lang="en-US" sz="1800" u="none" strike="noStrike" dirty="0">
                <a:solidFill>
                  <a:schemeClr val="bg2"/>
                </a:solidFill>
                <a:effectLst/>
                <a:latin typeface="Lub Dub Medium" panose="020B0603030403020204" pitchFamily="34" charset="77"/>
              </a:rPr>
              <a:t>→ avoid smoking, vaping, or secondhand smoke.</a:t>
            </a:r>
          </a:p>
          <a:p>
            <a:pPr marL="0" marR="0" indent="0" algn="l" defTabSz="914400" rtl="0" fontAlgn="auto" latinLnBrk="0" hangingPunct="0">
              <a:lnSpc>
                <a:spcPct val="100000"/>
              </a:lnSpc>
              <a:spcBef>
                <a:spcPts val="0"/>
              </a:spcBef>
              <a:spcAft>
                <a:spcPts val="0"/>
              </a:spcAft>
              <a:buClrTx/>
              <a:buSzTx/>
              <a:buFontTx/>
              <a:buNone/>
              <a:tabLst/>
            </a:pPr>
            <a:endParaRPr kumimoji="0" lang="en-US" sz="1800" b="1" u="none" strike="noStrike" cap="none" spc="0" normalizeH="0" baseline="0" dirty="0">
              <a:ln>
                <a:noFill/>
              </a:ln>
              <a:solidFill>
                <a:schemeClr val="bg2"/>
              </a:solidFill>
              <a:effectLst/>
              <a:uFillTx/>
              <a:latin typeface="Lub Dub" panose="020B0603030403020204" pitchFamily="34" charset="77"/>
              <a:sym typeface="Calibri"/>
            </a:endParaRPr>
          </a:p>
        </p:txBody>
      </p:sp>
    </p:spTree>
    <p:extLst>
      <p:ext uri="{BB962C8B-B14F-4D97-AF65-F5344CB8AC3E}">
        <p14:creationId xmlns:p14="http://schemas.microsoft.com/office/powerpoint/2010/main" val="226258325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4F5F59-5D8D-E59C-4941-074D6545F561}"/>
              </a:ext>
            </a:extLst>
          </p:cNvPr>
          <p:cNvSpPr/>
          <p:nvPr/>
        </p:nvSpPr>
        <p:spPr>
          <a:xfrm>
            <a:off x="10263116" y="5745707"/>
            <a:ext cx="1815153" cy="1112293"/>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pic>
        <p:nvPicPr>
          <p:cNvPr id="4" name="Picture 3">
            <a:extLst>
              <a:ext uri="{FF2B5EF4-FFF2-40B4-BE49-F238E27FC236}">
                <a16:creationId xmlns:a16="http://schemas.microsoft.com/office/drawing/2014/main" id="{60E71927-380F-94E5-C86D-F251A1FABA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3650"/>
            <a:ext cx="12179302" cy="6858000"/>
          </a:xfrm>
          <a:prstGeom prst="rect">
            <a:avLst/>
          </a:prstGeom>
        </p:spPr>
      </p:pic>
      <p:sp>
        <p:nvSpPr>
          <p:cNvPr id="296" name="TextBox 5"/>
          <p:cNvSpPr txBox="1">
            <a:spLocks noGrp="1"/>
          </p:cNvSpPr>
          <p:nvPr>
            <p:ph type="sldNum" sz="quarter" idx="2"/>
          </p:nvPr>
        </p:nvSpPr>
        <p:spPr>
          <a:xfrm>
            <a:off x="401784" y="6314016"/>
            <a:ext cx="178436" cy="2565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a:p>
        </p:txBody>
      </p:sp>
      <p:sp>
        <p:nvSpPr>
          <p:cNvPr id="24" name="TextBox 23">
            <a:extLst>
              <a:ext uri="{FF2B5EF4-FFF2-40B4-BE49-F238E27FC236}">
                <a16:creationId xmlns:a16="http://schemas.microsoft.com/office/drawing/2014/main" id="{7827A6F1-F508-2540-B2E5-072B9853C694}"/>
              </a:ext>
            </a:extLst>
          </p:cNvPr>
          <p:cNvSpPr txBox="1"/>
          <p:nvPr/>
        </p:nvSpPr>
        <p:spPr>
          <a:xfrm>
            <a:off x="9492556" y="3946701"/>
            <a:ext cx="1350040"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b="1" dirty="0">
                <a:solidFill>
                  <a:schemeClr val="bg1"/>
                </a:solidFill>
                <a:latin typeface="Lub Dub Medium" panose="020B0603030403020204" pitchFamily="34" charset="77"/>
              </a:rPr>
              <a:t>What does the firm want to achieve?</a:t>
            </a:r>
          </a:p>
          <a:p>
            <a:pPr marL="0" marR="0" indent="0" algn="ctr" defTabSz="914400" rtl="0" fontAlgn="auto" latinLnBrk="0" hangingPunct="0">
              <a:lnSpc>
                <a:spcPct val="100000"/>
              </a:lnSpc>
              <a:spcBef>
                <a:spcPts val="0"/>
              </a:spcBef>
              <a:spcAft>
                <a:spcPts val="0"/>
              </a:spcAft>
              <a:buClrTx/>
              <a:buSzTx/>
              <a:buFontTx/>
              <a:buNone/>
              <a:tabLst/>
            </a:pPr>
            <a:endParaRPr kumimoji="0" lang="en-US" sz="1800" b="1" i="0" u="none" strike="noStrike" cap="none" spc="0" normalizeH="0" baseline="0" dirty="0">
              <a:ln>
                <a:noFill/>
              </a:ln>
              <a:solidFill>
                <a:schemeClr val="bg1"/>
              </a:solidFill>
              <a:effectLst/>
              <a:uFillTx/>
              <a:latin typeface="Lub Dub Medium" panose="020B0603030403020204" pitchFamily="34" charset="77"/>
              <a:sym typeface="Calibri"/>
            </a:endParaRPr>
          </a:p>
        </p:txBody>
      </p:sp>
      <p:pic>
        <p:nvPicPr>
          <p:cNvPr id="3" name="Online Media 2" descr="Diabetes and heart disease: what you need to know.">
            <a:hlinkClick r:id="" action="ppaction://media"/>
            <a:extLst>
              <a:ext uri="{FF2B5EF4-FFF2-40B4-BE49-F238E27FC236}">
                <a16:creationId xmlns:a16="http://schemas.microsoft.com/office/drawing/2014/main" id="{BCFCFCC5-3BDC-A34B-E7C1-7E9DA28E0F7F}"/>
              </a:ext>
            </a:extLst>
          </p:cNvPr>
          <p:cNvPicPr>
            <a:picLocks noRot="1" noChangeAspect="1"/>
          </p:cNvPicPr>
          <p:nvPr>
            <a:videoFile r:link="rId1"/>
          </p:nvPr>
        </p:nvPicPr>
        <p:blipFill>
          <a:blip r:embed="rId6"/>
          <a:stretch>
            <a:fillRect/>
          </a:stretch>
        </p:blipFill>
        <p:spPr>
          <a:xfrm>
            <a:off x="899886" y="1425086"/>
            <a:ext cx="4985657" cy="2816896"/>
          </a:xfrm>
          <a:prstGeom prst="rect">
            <a:avLst/>
          </a:prstGeom>
        </p:spPr>
      </p:pic>
      <p:pic>
        <p:nvPicPr>
          <p:cNvPr id="5" name="Online Media 4" descr="How sugar affects the brain - Nicole Avena">
            <a:hlinkClick r:id="" action="ppaction://media"/>
            <a:extLst>
              <a:ext uri="{FF2B5EF4-FFF2-40B4-BE49-F238E27FC236}">
                <a16:creationId xmlns:a16="http://schemas.microsoft.com/office/drawing/2014/main" id="{C43D0902-2ECD-82DF-6F86-CB736E320FE2}"/>
              </a:ext>
            </a:extLst>
          </p:cNvPr>
          <p:cNvPicPr>
            <a:picLocks noRot="1" noChangeAspect="1"/>
          </p:cNvPicPr>
          <p:nvPr>
            <a:videoFile r:link="rId2"/>
          </p:nvPr>
        </p:nvPicPr>
        <p:blipFill>
          <a:blip r:embed="rId7"/>
          <a:stretch>
            <a:fillRect/>
          </a:stretch>
        </p:blipFill>
        <p:spPr>
          <a:xfrm>
            <a:off x="6088743" y="1419679"/>
            <a:ext cx="4988483" cy="2818493"/>
          </a:xfrm>
          <a:prstGeom prst="rect">
            <a:avLst/>
          </a:prstGeom>
        </p:spPr>
      </p:pic>
      <p:sp>
        <p:nvSpPr>
          <p:cNvPr id="6" name="TextBox 5">
            <a:extLst>
              <a:ext uri="{FF2B5EF4-FFF2-40B4-BE49-F238E27FC236}">
                <a16:creationId xmlns:a16="http://schemas.microsoft.com/office/drawing/2014/main" id="{923CF97D-58E5-14A8-2E1E-89B7CEC7E8AF}"/>
              </a:ext>
            </a:extLst>
          </p:cNvPr>
          <p:cNvSpPr txBox="1"/>
          <p:nvPr/>
        </p:nvSpPr>
        <p:spPr>
          <a:xfrm>
            <a:off x="798284" y="4397828"/>
            <a:ext cx="5254172"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u="none" strike="noStrike" cap="none" spc="0" normalizeH="0" baseline="0" dirty="0">
                <a:ln>
                  <a:noFill/>
                </a:ln>
                <a:solidFill>
                  <a:schemeClr val="bg2"/>
                </a:solidFill>
                <a:effectLst/>
                <a:uFillTx/>
                <a:latin typeface="Lub Dub Medium" panose="020B0603030403020204" pitchFamily="34" charset="77"/>
                <a:sym typeface="Calibri"/>
              </a:rPr>
              <a:t>The link between diabetes and heart health</a:t>
            </a:r>
          </a:p>
        </p:txBody>
      </p:sp>
      <p:sp>
        <p:nvSpPr>
          <p:cNvPr id="8" name="TextBox 7">
            <a:extLst>
              <a:ext uri="{FF2B5EF4-FFF2-40B4-BE49-F238E27FC236}">
                <a16:creationId xmlns:a16="http://schemas.microsoft.com/office/drawing/2014/main" id="{69E0C0C7-5126-359C-80FB-284C7A4478B7}"/>
              </a:ext>
            </a:extLst>
          </p:cNvPr>
          <p:cNvSpPr txBox="1"/>
          <p:nvPr/>
        </p:nvSpPr>
        <p:spPr>
          <a:xfrm>
            <a:off x="7097486" y="4383314"/>
            <a:ext cx="43252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u="none" strike="noStrike" cap="none" spc="0" normalizeH="0" baseline="0" dirty="0">
                <a:ln>
                  <a:noFill/>
                </a:ln>
                <a:solidFill>
                  <a:schemeClr val="bg2"/>
                </a:solidFill>
                <a:effectLst/>
                <a:uFillTx/>
                <a:latin typeface="Lub Dub Medium" panose="020B0603030403020204" pitchFamily="34" charset="77"/>
                <a:sym typeface="Calibri"/>
              </a:rPr>
              <a:t>How sugar affects the brain</a:t>
            </a:r>
          </a:p>
        </p:txBody>
      </p:sp>
    </p:spTree>
    <p:extLst>
      <p:ext uri="{BB962C8B-B14F-4D97-AF65-F5344CB8AC3E}">
        <p14:creationId xmlns:p14="http://schemas.microsoft.com/office/powerpoint/2010/main" val="171885081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AHA titles">
  <a:themeElements>
    <a:clrScheme name="AHA titles">
      <a:dk1>
        <a:srgbClr val="000000"/>
      </a:dk1>
      <a:lt1>
        <a:srgbClr val="FFFFFF"/>
      </a:lt1>
      <a:dk2>
        <a:srgbClr val="A7A7A7"/>
      </a:dk2>
      <a:lt2>
        <a:srgbClr val="535353"/>
      </a:lt2>
      <a:accent1>
        <a:srgbClr val="C10E20"/>
      </a:accent1>
      <a:accent2>
        <a:srgbClr val="990000"/>
      </a:accent2>
      <a:accent3>
        <a:srgbClr val="636466"/>
      </a:accent3>
      <a:accent4>
        <a:srgbClr val="707070"/>
      </a:accent4>
      <a:accent5>
        <a:srgbClr val="919191"/>
      </a:accent5>
      <a:accent6>
        <a:srgbClr val="B3B3B3"/>
      </a:accent6>
      <a:hlink>
        <a:srgbClr val="0000FF"/>
      </a:hlink>
      <a:folHlink>
        <a:srgbClr val="FF00FF"/>
      </a:folHlink>
    </a:clrScheme>
    <a:fontScheme name="AHA titles">
      <a:majorFont>
        <a:latin typeface="Helvetica"/>
        <a:ea typeface="Helvetica"/>
        <a:cs typeface="Helvetica"/>
      </a:majorFont>
      <a:minorFont>
        <a:latin typeface="Calibri"/>
        <a:ea typeface="Calibri"/>
        <a:cs typeface="Calibri"/>
      </a:minorFont>
    </a:fontScheme>
    <a:fmtScheme name="AHA tit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AHA titles">
  <a:themeElements>
    <a:clrScheme name="AHA titles">
      <a:dk1>
        <a:srgbClr val="000000"/>
      </a:dk1>
      <a:lt1>
        <a:srgbClr val="FFFFFF"/>
      </a:lt1>
      <a:dk2>
        <a:srgbClr val="A7A7A7"/>
      </a:dk2>
      <a:lt2>
        <a:srgbClr val="535353"/>
      </a:lt2>
      <a:accent1>
        <a:srgbClr val="C10E20"/>
      </a:accent1>
      <a:accent2>
        <a:srgbClr val="990000"/>
      </a:accent2>
      <a:accent3>
        <a:srgbClr val="636466"/>
      </a:accent3>
      <a:accent4>
        <a:srgbClr val="707070"/>
      </a:accent4>
      <a:accent5>
        <a:srgbClr val="919191"/>
      </a:accent5>
      <a:accent6>
        <a:srgbClr val="B3B3B3"/>
      </a:accent6>
      <a:hlink>
        <a:srgbClr val="0000FF"/>
      </a:hlink>
      <a:folHlink>
        <a:srgbClr val="FF00FF"/>
      </a:folHlink>
    </a:clrScheme>
    <a:fontScheme name="AHA titles">
      <a:majorFont>
        <a:latin typeface="Helvetica"/>
        <a:ea typeface="Helvetica"/>
        <a:cs typeface="Helvetica"/>
      </a:majorFont>
      <a:minorFont>
        <a:latin typeface="Calibri"/>
        <a:ea typeface="Calibri"/>
        <a:cs typeface="Calibri"/>
      </a:minorFont>
    </a:fontScheme>
    <a:fmtScheme name="AHA tit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38579</TotalTime>
  <Words>1034</Words>
  <Application>Microsoft Office PowerPoint</Application>
  <PresentationFormat>Widescreen</PresentationFormat>
  <Paragraphs>128</Paragraphs>
  <Slides>21</Slides>
  <Notes>21</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Calibri</vt:lpstr>
      <vt:lpstr>Lub Dub</vt:lpstr>
      <vt:lpstr>Lub Dub Bold</vt:lpstr>
      <vt:lpstr>Lub Dub Heavy</vt:lpstr>
      <vt:lpstr>Lub Dub Light</vt:lpstr>
      <vt:lpstr>Lub Dub Medium</vt:lpstr>
      <vt:lpstr>Wingdings</vt:lpstr>
      <vt:lpstr>AHA titles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cp:lastModifiedBy>Elizabeth Kirkland</cp:lastModifiedBy>
  <cp:revision>102</cp:revision>
  <dcterms:modified xsi:type="dcterms:W3CDTF">2025-09-02T14:15:38Z</dcterms:modified>
</cp:coreProperties>
</file>