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8" r:id="rId2"/>
    <p:sldId id="264" r:id="rId3"/>
    <p:sldId id="305" r:id="rId4"/>
    <p:sldId id="271" r:id="rId5"/>
    <p:sldId id="262" r:id="rId6"/>
    <p:sldId id="297" r:id="rId7"/>
    <p:sldId id="298" r:id="rId8"/>
    <p:sldId id="306" r:id="rId9"/>
    <p:sldId id="278" r:id="rId10"/>
    <p:sldId id="299" r:id="rId11"/>
    <p:sldId id="307" r:id="rId1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9FCFF9-9F46-60A1-C168-9B26BE10C1DA}" name="Kyle Bright" initials="KB" userId="S::Kyle.Bright@heart.org::4e335590-fab7-46a7-ad13-153e5bb791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CBD982-6423-4619-859A-D5B4500C646D}" v="11" dt="2025-08-29T19:32:03.941"/>
    <p1510:client id="{677F1D09-FB15-458C-A141-4A29C5C2E129}" v="26" dt="2025-08-29T18:50:48.34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9CACB"/>
          </a:solidFill>
        </a:fill>
      </a:tcStyle>
    </a:wholeTbl>
    <a:band2H>
      <a:tcTxStyle/>
      <a:tcStyle>
        <a:tcBdr/>
        <a:fill>
          <a:solidFill>
            <a:srgbClr val="F4E6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D2D2"/>
          </a:solidFill>
        </a:fill>
      </a:tcStyle>
    </a:wholeTbl>
    <a:band2H>
      <a:tcTxStyle/>
      <a:tcStyle>
        <a:tcBdr/>
        <a:fill>
          <a:solidFill>
            <a:srgbClr val="EAEAE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27"/>
    <p:restoredTop sz="73219" autoAdjust="0"/>
  </p:normalViewPr>
  <p:slideViewPr>
    <p:cSldViewPr snapToGrid="0" snapToObjects="1">
      <p:cViewPr varScale="1">
        <p:scale>
          <a:sx n="81" d="100"/>
          <a:sy n="81"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1" name="Shape 271"/>
          <p:cNvSpPr>
            <a:spLocks noGrp="1" noRot="1" noChangeAspect="1"/>
          </p:cNvSpPr>
          <p:nvPr>
            <p:ph type="sldImg"/>
          </p:nvPr>
        </p:nvSpPr>
        <p:spPr>
          <a:xfrm>
            <a:off x="1143000" y="685800"/>
            <a:ext cx="4572000" cy="3429000"/>
          </a:xfrm>
          <a:prstGeom prst="rect">
            <a:avLst/>
          </a:prstGeom>
        </p:spPr>
        <p:txBody>
          <a:bodyPr/>
          <a:lstStyle/>
          <a:p>
            <a:endParaRPr/>
          </a:p>
        </p:txBody>
      </p:sp>
      <p:sp>
        <p:nvSpPr>
          <p:cNvPr id="272" name="Shape 27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4936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4087508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315746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43937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67312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61247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800551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663755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515077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999362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29132539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AHA title 3">
    <p:spTree>
      <p:nvGrpSpPr>
        <p:cNvPr id="1" name=""/>
        <p:cNvGrpSpPr/>
        <p:nvPr/>
      </p:nvGrpSpPr>
      <p:grpSpPr>
        <a:xfrm>
          <a:off x="0" y="0"/>
          <a:ext cx="0" cy="0"/>
          <a:chOff x="0" y="0"/>
          <a:chExt cx="0" cy="0"/>
        </a:xfrm>
      </p:grpSpPr>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4"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35" name="Title Text"/>
          <p:cNvSpPr txBox="1">
            <a:spLocks noGrp="1"/>
          </p:cNvSpPr>
          <p:nvPr>
            <p:ph type="title"/>
          </p:nvPr>
        </p:nvSpPr>
        <p:spPr>
          <a:xfrm>
            <a:off x="4306528" y="1122362"/>
            <a:ext cx="7037354" cy="2387601"/>
          </a:xfrm>
          <a:prstGeom prst="rect">
            <a:avLst/>
          </a:prstGeom>
        </p:spPr>
        <p:txBody>
          <a:bodyPr anchor="b"/>
          <a:lstStyle>
            <a:lvl1pPr algn="r"/>
          </a:lstStyle>
          <a:p>
            <a:r>
              <a:t>Title Text</a:t>
            </a:r>
          </a:p>
        </p:txBody>
      </p:sp>
      <p:sp>
        <p:nvSpPr>
          <p:cNvPr id="36" name="Body Level One…"/>
          <p:cNvSpPr txBox="1">
            <a:spLocks noGrp="1"/>
          </p:cNvSpPr>
          <p:nvPr>
            <p:ph type="body" sz="quarter" idx="1"/>
          </p:nvPr>
        </p:nvSpPr>
        <p:spPr>
          <a:xfrm>
            <a:off x="4306528" y="3602037"/>
            <a:ext cx="7037354" cy="1655763"/>
          </a:xfrm>
          <a:prstGeom prst="rect">
            <a:avLst/>
          </a:prstGeom>
        </p:spPr>
        <p:txBody>
          <a:bodyPr/>
          <a:lstStyle>
            <a:lvl1pPr algn="r">
              <a:defRPr sz="2000" cap="none">
                <a:solidFill>
                  <a:srgbClr val="FFFFFF"/>
                </a:solidFill>
              </a:defRPr>
            </a:lvl1pPr>
            <a:lvl2pPr marL="0" indent="457200" algn="r">
              <a:buSzTx/>
              <a:buNone/>
              <a:defRPr sz="2000" cap="none">
                <a:solidFill>
                  <a:srgbClr val="FFFFFF"/>
                </a:solidFill>
              </a:defRPr>
            </a:lvl2pPr>
            <a:lvl3pPr marL="0" indent="914400" algn="r">
              <a:buSzTx/>
              <a:buNone/>
              <a:defRPr sz="2000" cap="none">
                <a:solidFill>
                  <a:srgbClr val="FFFFFF"/>
                </a:solidFill>
              </a:defRPr>
            </a:lvl3pPr>
            <a:lvl4pPr marL="0" indent="1371600" algn="r">
              <a:buSzTx/>
              <a:buNone/>
              <a:defRPr sz="2000" cap="none">
                <a:solidFill>
                  <a:srgbClr val="FFFFFF"/>
                </a:solidFill>
              </a:defRPr>
            </a:lvl4pPr>
            <a:lvl5pPr marL="0" indent="1828800" algn="r">
              <a:buSzTx/>
              <a:buNone/>
              <a:defRPr sz="2000" cap="none">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AHA text 01 - title and text">
    <p:spTree>
      <p:nvGrpSpPr>
        <p:cNvPr id="1" name=""/>
        <p:cNvGrpSpPr/>
        <p:nvPr/>
      </p:nvGrpSpPr>
      <p:grpSpPr>
        <a:xfrm>
          <a:off x="0" y="0"/>
          <a:ext cx="0" cy="0"/>
          <a:chOff x="0" y="0"/>
          <a:chExt cx="0" cy="0"/>
        </a:xfrm>
      </p:grpSpPr>
      <p:pic>
        <p:nvPicPr>
          <p:cNvPr id="71"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72"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4" name="Title Text"/>
          <p:cNvSpPr txBox="1">
            <a:spLocks noGrp="1"/>
          </p:cNvSpPr>
          <p:nvPr>
            <p:ph type="title"/>
          </p:nvPr>
        </p:nvSpPr>
        <p:spPr>
          <a:xfrm>
            <a:off x="838200" y="363539"/>
            <a:ext cx="10515600" cy="559409"/>
          </a:xfrm>
          <a:prstGeom prst="rect">
            <a:avLst/>
          </a:prstGeom>
        </p:spPr>
        <p:txBody>
          <a:bodyPr anchor="b"/>
          <a:lstStyle>
            <a:lvl1pPr algn="l">
              <a:defRPr sz="2800">
                <a:solidFill>
                  <a:srgbClr val="4D4D4F"/>
                </a:solidFill>
              </a:defRPr>
            </a:lvl1pPr>
          </a:lstStyle>
          <a:p>
            <a:r>
              <a:t>Title Text</a:t>
            </a:r>
          </a:p>
        </p:txBody>
      </p:sp>
      <p:sp>
        <p:nvSpPr>
          <p:cNvPr id="75" name="Body Level One…"/>
          <p:cNvSpPr txBox="1">
            <a:spLocks noGrp="1"/>
          </p:cNvSpPr>
          <p:nvPr>
            <p:ph type="body" idx="1"/>
          </p:nvPr>
        </p:nvSpPr>
        <p:spPr>
          <a:xfrm>
            <a:off x="838200" y="1281869"/>
            <a:ext cx="10515600" cy="4486543"/>
          </a:xfrm>
          <a:prstGeom prst="rect">
            <a:avLst/>
          </a:prstGeom>
        </p:spPr>
        <p:txBody>
          <a:bodyPr/>
          <a:lstStyle>
            <a:lvl1pPr>
              <a:spcBef>
                <a:spcPts val="2000"/>
              </a:spcBef>
            </a:lvl1pPr>
            <a:lvl2pPr>
              <a:spcBef>
                <a:spcPts val="2000"/>
              </a:spcBef>
            </a:lvl2pPr>
            <a:lvl3pPr>
              <a:spcBef>
                <a:spcPts val="2000"/>
              </a:spcBef>
            </a:lvl3pPr>
            <a:lvl4pPr>
              <a:spcBef>
                <a:spcPts val="2000"/>
              </a:spcBef>
            </a:lvl4pPr>
            <a:lvl5pPr>
              <a:spcBef>
                <a:spcPts val="2000"/>
              </a:spcBef>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AHA text 01 - title only">
    <p:spTree>
      <p:nvGrpSpPr>
        <p:cNvPr id="1" name=""/>
        <p:cNvGrpSpPr/>
        <p:nvPr/>
      </p:nvGrpSpPr>
      <p:grpSpPr>
        <a:xfrm>
          <a:off x="0" y="0"/>
          <a:ext cx="0" cy="0"/>
          <a:chOff x="0" y="0"/>
          <a:chExt cx="0" cy="0"/>
        </a:xfrm>
      </p:grpSpPr>
      <p:pic>
        <p:nvPicPr>
          <p:cNvPr id="93"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94"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6" name="Title Text"/>
          <p:cNvSpPr txBox="1">
            <a:spLocks noGrp="1"/>
          </p:cNvSpPr>
          <p:nvPr>
            <p:ph type="title"/>
          </p:nvPr>
        </p:nvSpPr>
        <p:spPr>
          <a:xfrm>
            <a:off x="838200" y="363539"/>
            <a:ext cx="10515600" cy="559409"/>
          </a:xfrm>
          <a:prstGeom prst="rect">
            <a:avLst/>
          </a:prstGeom>
        </p:spPr>
        <p:txBody>
          <a:bodyPr anchor="b"/>
          <a:lstStyle>
            <a:lvl1pPr algn="l">
              <a:defRPr sz="2800">
                <a:solidFill>
                  <a:srgbClr val="4D4D4F"/>
                </a:solidFill>
              </a:defRPr>
            </a:lvl1pPr>
          </a:lstStyle>
          <a:p>
            <a:r>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AHA text 01 - blank">
    <p:spTree>
      <p:nvGrpSpPr>
        <p:cNvPr id="1" name=""/>
        <p:cNvGrpSpPr/>
        <p:nvPr/>
      </p:nvGrpSpPr>
      <p:grpSpPr>
        <a:xfrm>
          <a:off x="0" y="0"/>
          <a:ext cx="0" cy="0"/>
          <a:chOff x="0" y="0"/>
          <a:chExt cx="0" cy="0"/>
        </a:xfrm>
      </p:grpSpPr>
      <p:pic>
        <p:nvPicPr>
          <p:cNvPr id="103"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04"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AHA text 02 - blank">
    <p:spTree>
      <p:nvGrpSpPr>
        <p:cNvPr id="1" name=""/>
        <p:cNvGrpSpPr/>
        <p:nvPr/>
      </p:nvGrpSpPr>
      <p:grpSpPr>
        <a:xfrm>
          <a:off x="0" y="0"/>
          <a:ext cx="0" cy="0"/>
          <a:chOff x="0" y="0"/>
          <a:chExt cx="0" cy="0"/>
        </a:xfrm>
      </p:grpSpPr>
      <p:pic>
        <p:nvPicPr>
          <p:cNvPr id="144"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45"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146"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AHA text 03 - blank">
    <p:spTree>
      <p:nvGrpSpPr>
        <p:cNvPr id="1" name=""/>
        <p:cNvGrpSpPr/>
        <p:nvPr/>
      </p:nvGrpSpPr>
      <p:grpSpPr>
        <a:xfrm>
          <a:off x="0" y="0"/>
          <a:ext cx="0" cy="0"/>
          <a:chOff x="0" y="0"/>
          <a:chExt cx="0" cy="0"/>
        </a:xfrm>
      </p:grpSpPr>
      <p:pic>
        <p:nvPicPr>
          <p:cNvPr id="185"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86"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1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AHA text 01 - title and text">
    <p:spTree>
      <p:nvGrpSpPr>
        <p:cNvPr id="1" name=""/>
        <p:cNvGrpSpPr/>
        <p:nvPr/>
      </p:nvGrpSpPr>
      <p:grpSpPr>
        <a:xfrm>
          <a:off x="0" y="0"/>
          <a:ext cx="0" cy="0"/>
          <a:chOff x="0" y="0"/>
          <a:chExt cx="0" cy="0"/>
        </a:xfrm>
      </p:grpSpPr>
      <p:pic>
        <p:nvPicPr>
          <p:cNvPr id="194" name="Picture 7" descr="Picture 7"/>
          <p:cNvPicPr>
            <a:picLocks noChangeAspect="1"/>
          </p:cNvPicPr>
          <p:nvPr/>
        </p:nvPicPr>
        <p:blipFill>
          <a:blip r:embed="rId2"/>
          <a:srcRect r="50000"/>
          <a:stretch>
            <a:fillRect/>
          </a:stretch>
        </p:blipFill>
        <p:spPr>
          <a:xfrm flipH="1">
            <a:off x="6096000" y="0"/>
            <a:ext cx="6096000" cy="6858000"/>
          </a:xfrm>
          <a:prstGeom prst="rect">
            <a:avLst/>
          </a:prstGeom>
          <a:ln w="12700">
            <a:miter lim="400000"/>
          </a:ln>
        </p:spPr>
      </p:pic>
      <p:pic>
        <p:nvPicPr>
          <p:cNvPr id="195" name="Picture 4" descr="Picture 4"/>
          <p:cNvPicPr>
            <a:picLocks noChangeAspect="1"/>
          </p:cNvPicPr>
          <p:nvPr/>
        </p:nvPicPr>
        <p:blipFill>
          <a:blip r:embed="rId3"/>
          <a:srcRect r="56107"/>
          <a:stretch>
            <a:fillRect/>
          </a:stretch>
        </p:blipFill>
        <p:spPr>
          <a:xfrm>
            <a:off x="168274" y="130766"/>
            <a:ext cx="588096" cy="726567"/>
          </a:xfrm>
          <a:prstGeom prst="rect">
            <a:avLst/>
          </a:prstGeom>
          <a:ln w="12700">
            <a:miter lim="400000"/>
          </a:ln>
        </p:spPr>
      </p:pic>
      <p:sp>
        <p:nvSpPr>
          <p:cNvPr id="1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97" name="Title Text"/>
          <p:cNvSpPr txBox="1">
            <a:spLocks noGrp="1"/>
          </p:cNvSpPr>
          <p:nvPr>
            <p:ph type="title"/>
          </p:nvPr>
        </p:nvSpPr>
        <p:spPr>
          <a:xfrm>
            <a:off x="838200" y="363539"/>
            <a:ext cx="10515600" cy="493794"/>
          </a:xfrm>
          <a:prstGeom prst="rect">
            <a:avLst/>
          </a:prstGeom>
        </p:spPr>
        <p:txBody>
          <a:bodyPr anchor="b"/>
          <a:lstStyle>
            <a:lvl1pPr algn="l">
              <a:defRPr sz="2800">
                <a:solidFill>
                  <a:srgbClr val="4D4D4F"/>
                </a:solidFill>
              </a:defRPr>
            </a:lvl1pPr>
          </a:lstStyle>
          <a:p>
            <a:r>
              <a:t>Title Text</a:t>
            </a:r>
          </a:p>
        </p:txBody>
      </p:sp>
      <p:sp>
        <p:nvSpPr>
          <p:cNvPr id="198" name="Body Level One…"/>
          <p:cNvSpPr txBox="1">
            <a:spLocks noGrp="1"/>
          </p:cNvSpPr>
          <p:nvPr>
            <p:ph type="body" idx="1"/>
          </p:nvPr>
        </p:nvSpPr>
        <p:spPr>
          <a:xfrm>
            <a:off x="838200" y="1256232"/>
            <a:ext cx="10515600" cy="5282373"/>
          </a:xfrm>
          <a:prstGeom prst="rect">
            <a:avLst/>
          </a:prstGeom>
        </p:spPr>
        <p:txBody>
          <a:bodyPr/>
          <a:lstStyle>
            <a:lvl1pPr>
              <a:spcBef>
                <a:spcPts val="2000"/>
              </a:spcBef>
            </a:lvl1pPr>
            <a:lvl2pPr>
              <a:spcBef>
                <a:spcPts val="2000"/>
              </a:spcBef>
            </a:lvl2pPr>
            <a:lvl3pPr>
              <a:spcBef>
                <a:spcPts val="2000"/>
              </a:spcBef>
            </a:lvl3pPr>
            <a:lvl4pPr>
              <a:spcBef>
                <a:spcPts val="2000"/>
              </a:spcBef>
            </a:lvl4pPr>
            <a:lvl5pPr>
              <a:spcBef>
                <a:spcPts val="2000"/>
              </a:spcBef>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AHA text 01 - blank">
    <p:spTree>
      <p:nvGrpSpPr>
        <p:cNvPr id="1" name=""/>
        <p:cNvGrpSpPr/>
        <p:nvPr/>
      </p:nvGrpSpPr>
      <p:grpSpPr>
        <a:xfrm>
          <a:off x="0" y="0"/>
          <a:ext cx="0" cy="0"/>
          <a:chOff x="0" y="0"/>
          <a:chExt cx="0" cy="0"/>
        </a:xfrm>
      </p:grpSpPr>
      <p:pic>
        <p:nvPicPr>
          <p:cNvPr id="226" name="Picture 7" descr="Picture 7"/>
          <p:cNvPicPr>
            <a:picLocks noChangeAspect="1"/>
          </p:cNvPicPr>
          <p:nvPr/>
        </p:nvPicPr>
        <p:blipFill>
          <a:blip r:embed="rId2"/>
          <a:srcRect r="50000"/>
          <a:stretch>
            <a:fillRect/>
          </a:stretch>
        </p:blipFill>
        <p:spPr>
          <a:xfrm flipH="1">
            <a:off x="6096000" y="0"/>
            <a:ext cx="6096000" cy="6858000"/>
          </a:xfrm>
          <a:prstGeom prst="rect">
            <a:avLst/>
          </a:prstGeom>
          <a:ln w="12700">
            <a:miter lim="400000"/>
          </a:ln>
        </p:spPr>
      </p:pic>
      <p:pic>
        <p:nvPicPr>
          <p:cNvPr id="227" name="Picture 4" descr="Picture 4"/>
          <p:cNvPicPr>
            <a:picLocks noChangeAspect="1"/>
          </p:cNvPicPr>
          <p:nvPr/>
        </p:nvPicPr>
        <p:blipFill>
          <a:blip r:embed="rId3"/>
          <a:srcRect r="56107"/>
          <a:stretch>
            <a:fillRect/>
          </a:stretch>
        </p:blipFill>
        <p:spPr>
          <a:xfrm>
            <a:off x="168274" y="130766"/>
            <a:ext cx="588096" cy="726567"/>
          </a:xfrm>
          <a:prstGeom prst="rect">
            <a:avLst/>
          </a:prstGeom>
          <a:ln w="12700">
            <a:miter lim="400000"/>
          </a:ln>
        </p:spPr>
      </p:pic>
      <p:sp>
        <p:nvSpPr>
          <p:cNvPr id="2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AHA text 01 - blank">
    <p:spTree>
      <p:nvGrpSpPr>
        <p:cNvPr id="1" name=""/>
        <p:cNvGrpSpPr/>
        <p:nvPr/>
      </p:nvGrpSpPr>
      <p:grpSpPr>
        <a:xfrm>
          <a:off x="0" y="0"/>
          <a:ext cx="0" cy="0"/>
          <a:chOff x="0" y="0"/>
          <a:chExt cx="0" cy="0"/>
        </a:xfrm>
      </p:grpSpPr>
      <p:sp>
        <p:nvSpPr>
          <p:cNvPr id="264" name="Slide Number"/>
          <p:cNvSpPr txBox="1">
            <a:spLocks noGrp="1"/>
          </p:cNvSpPr>
          <p:nvPr>
            <p:ph type="sldNum" sz="quarter" idx="2"/>
          </p:nvPr>
        </p:nvSpPr>
        <p:spPr>
          <a:xfrm>
            <a:off x="11419853" y="6314016"/>
            <a:ext cx="235459" cy="256541"/>
          </a:xfrm>
          <a:prstGeom prst="rect">
            <a:avLst/>
          </a:prstGeom>
        </p:spPr>
        <p:txBody>
          <a:bodyPr/>
          <a:lstStyle/>
          <a:p>
            <a:fld id="{86CB4B4D-7CA3-9044-876B-883B54F8677D}" type="slidenum">
              <a:t>‹#›</a:t>
            </a:fld>
            <a:endParaRPr/>
          </a:p>
        </p:txBody>
      </p:sp>
      <p:pic>
        <p:nvPicPr>
          <p:cNvPr id="265" name="Picture 7" descr="Picture 7"/>
          <p:cNvPicPr>
            <a:picLocks noChangeAspect="1"/>
          </p:cNvPicPr>
          <p:nvPr/>
        </p:nvPicPr>
        <p:blipFill>
          <a:blip r:embed="rId2"/>
          <a:stretch>
            <a:fillRect/>
          </a:stretch>
        </p:blipFill>
        <p:spPr>
          <a:xfrm>
            <a:off x="190577" y="5892520"/>
            <a:ext cx="1339851" cy="726567"/>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cNvSpPr txBox="1">
            <a:spLocks noGrp="1"/>
          </p:cNvSpPr>
          <p:nvPr>
            <p:ph type="sldNum" sz="quarter" idx="2"/>
          </p:nvPr>
        </p:nvSpPr>
        <p:spPr>
          <a:xfrm>
            <a:off x="401784" y="6314016"/>
            <a:ext cx="235459" cy="256541"/>
          </a:xfrm>
          <a:prstGeom prst="rect">
            <a:avLst/>
          </a:prstGeom>
          <a:ln w="12700">
            <a:miter lim="400000"/>
          </a:ln>
        </p:spPr>
        <p:txBody>
          <a:bodyPr wrap="none" lIns="45719" rIns="45719">
            <a:spAutoFit/>
          </a:bodyPr>
          <a:lstStyle>
            <a:lvl1pPr>
              <a:defRPr sz="1000">
                <a:solidFill>
                  <a:srgbClr val="4D4D4F"/>
                </a:solidFill>
                <a:latin typeface="Lub Dub Medium"/>
                <a:ea typeface="Lub Dub Medium"/>
                <a:cs typeface="Lub Dub Medium"/>
                <a:sym typeface="Lub Dub Medium"/>
              </a:defRPr>
            </a:lvl1pPr>
          </a:lstStyle>
          <a:p>
            <a:fld id="{86CB4B4D-7CA3-9044-876B-883B54F8677D}" type="slidenum">
              <a:t>‹#›</a:t>
            </a:fld>
            <a:endParaRPr/>
          </a:p>
        </p:txBody>
      </p:sp>
      <p:pic>
        <p:nvPicPr>
          <p:cNvPr id="3" name="Picture 3" descr="Picture 3"/>
          <p:cNvPicPr>
            <a:picLocks noChangeAspect="1"/>
          </p:cNvPicPr>
          <p:nvPr/>
        </p:nvPicPr>
        <p:blipFill>
          <a:blip r:embed="rId11"/>
          <a:stretch>
            <a:fillRect/>
          </a:stretch>
        </p:blipFill>
        <p:spPr>
          <a:xfrm>
            <a:off x="0" y="0"/>
            <a:ext cx="12192000" cy="6858000"/>
          </a:xfrm>
          <a:prstGeom prst="rect">
            <a:avLst/>
          </a:prstGeom>
          <a:ln w="12700">
            <a:miter lim="400000"/>
          </a:ln>
        </p:spPr>
      </p:pic>
      <p:sp>
        <p:nvSpPr>
          <p:cNvPr id="4" name="Title Text"/>
          <p:cNvSpPr txBox="1">
            <a:spLocks noGrp="1"/>
          </p:cNvSpPr>
          <p:nvPr>
            <p:ph type="title"/>
          </p:nvPr>
        </p:nvSpPr>
        <p:spPr>
          <a:xfrm>
            <a:off x="838200" y="2235200"/>
            <a:ext cx="10505683" cy="2387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5" name="TextBox 6"/>
          <p:cNvSpPr txBox="1"/>
          <p:nvPr/>
        </p:nvSpPr>
        <p:spPr>
          <a:xfrm>
            <a:off x="401784" y="6314016"/>
            <a:ext cx="350775" cy="256541"/>
          </a:xfrm>
          <a:prstGeom prst="rect">
            <a:avLst/>
          </a:prstGeom>
          <a:ln w="12700">
            <a:miter lim="400000"/>
          </a:ln>
        </p:spPr>
        <p:txBody>
          <a:bodyPr wrap="none" lIns="45719" rIns="45719">
            <a:spAutoFit/>
          </a:bodyPr>
          <a:lstStyle/>
          <a:p>
            <a:pPr>
              <a:defRPr sz="1000">
                <a:solidFill>
                  <a:srgbClr val="FFFFFF"/>
                </a:solidFill>
                <a:latin typeface="Lub Dub Medium"/>
                <a:ea typeface="Lub Dub Medium"/>
                <a:cs typeface="Lub Dub Medium"/>
                <a:sym typeface="Lub Dub Medium"/>
              </a:defRPr>
            </a:pPr>
            <a:endParaRPr/>
          </a:p>
        </p:txBody>
      </p:sp>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51" r:id="rId1"/>
    <p:sldLayoutId id="2147483655" r:id="rId2"/>
    <p:sldLayoutId id="2147483657" r:id="rId3"/>
    <p:sldLayoutId id="2147483658" r:id="rId4"/>
    <p:sldLayoutId id="2147483662" r:id="rId5"/>
    <p:sldLayoutId id="2147483666" r:id="rId6"/>
    <p:sldLayoutId id="2147483667" r:id="rId7"/>
    <p:sldLayoutId id="2147483670" r:id="rId8"/>
    <p:sldLayoutId id="2147483674" r:id="rId9"/>
  </p:sldLayoutIdLst>
  <p:transition spd="med"/>
  <p:txStyles>
    <p:titleStyle>
      <a:lvl1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1pPr>
      <a:lvl2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2pPr>
      <a:lvl3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3pPr>
      <a:lvl4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4pPr>
      <a:lvl5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5pPr>
      <a:lvl6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6pPr>
      <a:lvl7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7pPr>
      <a:lvl8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8pPr>
      <a:lvl9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9pPr>
    </p:titleStyle>
    <p:bodyStyle>
      <a:lvl1pPr marL="0" marR="0" indent="0" algn="l" defTabSz="914400" rtl="0" latinLnBrk="0">
        <a:lnSpc>
          <a:spcPct val="90000"/>
        </a:lnSpc>
        <a:spcBef>
          <a:spcPts val="1000"/>
        </a:spcBef>
        <a:spcAft>
          <a:spcPts val="0"/>
        </a:spcAft>
        <a:buClrTx/>
        <a:buSzTx/>
        <a:buFontTx/>
        <a:buNone/>
        <a:tabLst/>
        <a:defRPr sz="1800" b="0" i="0" u="none" strike="noStrike" cap="all" spc="0" baseline="0">
          <a:ln>
            <a:noFill/>
          </a:ln>
          <a:solidFill>
            <a:schemeClr val="accent1"/>
          </a:solidFill>
          <a:uFillTx/>
          <a:latin typeface="Lub Dub Medium"/>
          <a:ea typeface="Lub Dub Medium"/>
          <a:cs typeface="Lub Dub Medium"/>
          <a:sym typeface="Lub Dub Medium"/>
        </a:defRPr>
      </a:lvl1pPr>
      <a:lvl2pPr marL="23495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2pPr>
      <a:lvl3pPr marL="427831" marR="0" indent="-192881"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3pPr>
      <a:lvl4pPr marL="618671" marR="0" indent="-212271"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4pPr>
      <a:lvl5pPr marL="722539" marR="0" indent="-151039"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5pPr>
      <a:lvl6pPr marL="25146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6pPr>
      <a:lvl7pPr marL="29718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7pPr>
      <a:lvl8pPr marL="34290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8pPr>
      <a:lvl9pPr marL="38862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9pPr>
    </p:bodyStyle>
    <p:otherStyle>
      <a:lvl1pPr marL="0" marR="0" indent="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1pPr>
      <a:lvl2pPr marL="0" marR="0" indent="4572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2pPr>
      <a:lvl3pPr marL="0" marR="0" indent="9144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3pPr>
      <a:lvl4pPr marL="0" marR="0" indent="13716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4pPr>
      <a:lvl5pPr marL="0" marR="0" indent="18288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5pPr>
      <a:lvl6pPr marL="0" marR="0" indent="22860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6pPr>
      <a:lvl7pPr marL="0" marR="0" indent="27432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7pPr>
      <a:lvl8pPr marL="0" marR="0" indent="32004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8pPr>
      <a:lvl9pPr marL="0" marR="0" indent="36576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jpeg"/><Relationship Id="rId2" Type="http://schemas.openxmlformats.org/officeDocument/2006/relationships/video" Target="https://www.youtube.com/embed/rp8qgyStnso?feature=oembed" TargetMode="External"/><Relationship Id="rId1" Type="http://schemas.openxmlformats.org/officeDocument/2006/relationships/video" Target="https://www.youtube.com/embed/rAwliNWe1bI?feature=oembed" TargetMode="External"/><Relationship Id="rId6" Type="http://schemas.openxmlformats.org/officeDocument/2006/relationships/image" Target="../media/image18.jpeg"/><Relationship Id="rId5" Type="http://schemas.openxmlformats.org/officeDocument/2006/relationships/image" Target="../media/image10.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F7CD417-F12F-A015-A63E-591153CA95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6" t="1789" r="527" b="1301"/>
          <a:stretch/>
        </p:blipFill>
        <p:spPr>
          <a:xfrm>
            <a:off x="0" y="0"/>
            <a:ext cx="12381221" cy="6858000"/>
          </a:xfrm>
          <a:prstGeom prst="rect">
            <a:avLst/>
          </a:prstGeom>
        </p:spPr>
      </p:pic>
      <p:sp>
        <p:nvSpPr>
          <p:cNvPr id="282"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a:t>
            </a:fld>
            <a:endParaRPr/>
          </a:p>
        </p:txBody>
      </p:sp>
      <p:sp>
        <p:nvSpPr>
          <p:cNvPr id="14" name="TextBox 13">
            <a:extLst>
              <a:ext uri="{FF2B5EF4-FFF2-40B4-BE49-F238E27FC236}">
                <a16:creationId xmlns:a16="http://schemas.microsoft.com/office/drawing/2014/main" id="{72F0DFC0-5039-D1FD-BCAA-5B1E24272C0F}"/>
              </a:ext>
            </a:extLst>
          </p:cNvPr>
          <p:cNvSpPr txBox="1"/>
          <p:nvPr/>
        </p:nvSpPr>
        <p:spPr>
          <a:xfrm>
            <a:off x="746836" y="3432125"/>
            <a:ext cx="8765274"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defTabSz="914400" rtl="0" fontAlgn="auto" latinLnBrk="0" hangingPunct="0">
              <a:lnSpc>
                <a:spcPct val="100000"/>
              </a:lnSpc>
              <a:spcBef>
                <a:spcPts val="0"/>
              </a:spcBef>
              <a:spcAft>
                <a:spcPts val="0"/>
              </a:spcAft>
              <a:buClrTx/>
              <a:buSzTx/>
              <a:buFontTx/>
              <a:buNone/>
              <a:tabLst/>
            </a:pPr>
            <a:r>
              <a:rPr lang="en-US" sz="5400" b="1" dirty="0">
                <a:solidFill>
                  <a:schemeClr val="bg1"/>
                </a:solidFill>
                <a:latin typeface="Lub Dub Heavy" panose="020B0603030403020204" pitchFamily="34" charset="77"/>
              </a:rPr>
              <a:t>Pressure Check</a:t>
            </a:r>
            <a:endParaRPr kumimoji="0" lang="en-US" sz="5400" b="1" u="none" strike="noStrike" cap="none" spc="0" normalizeH="0" baseline="0" dirty="0">
              <a:ln>
                <a:noFill/>
              </a:ln>
              <a:solidFill>
                <a:schemeClr val="bg1"/>
              </a:solidFill>
              <a:effectLst/>
              <a:uFillTx/>
              <a:latin typeface="Lub Dub Heavy" panose="020B0603030403020204" pitchFamily="34" charset="77"/>
              <a:sym typeface="Calibri"/>
            </a:endParaRPr>
          </a:p>
        </p:txBody>
      </p:sp>
      <p:sp>
        <p:nvSpPr>
          <p:cNvPr id="15" name="TextBox 14">
            <a:extLst>
              <a:ext uri="{FF2B5EF4-FFF2-40B4-BE49-F238E27FC236}">
                <a16:creationId xmlns:a16="http://schemas.microsoft.com/office/drawing/2014/main" id="{9375DCCE-10E7-1875-C78A-CAEFCD779319}"/>
              </a:ext>
            </a:extLst>
          </p:cNvPr>
          <p:cNvSpPr txBox="1"/>
          <p:nvPr/>
        </p:nvSpPr>
        <p:spPr>
          <a:xfrm>
            <a:off x="831978" y="4274679"/>
            <a:ext cx="7738281"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000" u="none" strike="noStrike" dirty="0">
                <a:solidFill>
                  <a:schemeClr val="bg1"/>
                </a:solidFill>
                <a:effectLst/>
                <a:latin typeface="Lub Dub Medium" panose="020B0603030403020204" pitchFamily="34" charset="77"/>
              </a:rPr>
              <a:t>Know your numbers &amp; Connect with Experts</a:t>
            </a:r>
            <a:endParaRPr kumimoji="0" lang="en-US" sz="2000" b="0" i="0" u="none" strike="noStrike" cap="none" spc="0" normalizeH="0" baseline="0" dirty="0">
              <a:ln>
                <a:noFill/>
              </a:ln>
              <a:solidFill>
                <a:schemeClr val="bg1"/>
              </a:solidFill>
              <a:effectLst/>
              <a:uFillTx/>
              <a:latin typeface="Lub Dub Medium" panose="020B0603030403020204" pitchFamily="34" charset="77"/>
              <a:sym typeface="Calibri"/>
            </a:endParaRPr>
          </a:p>
        </p:txBody>
      </p:sp>
      <p:pic>
        <p:nvPicPr>
          <p:cNvPr id="17" name="Picture 16">
            <a:extLst>
              <a:ext uri="{FF2B5EF4-FFF2-40B4-BE49-F238E27FC236}">
                <a16:creationId xmlns:a16="http://schemas.microsoft.com/office/drawing/2014/main" id="{647BA4FD-9B55-94EF-9C30-AFB7C5D5EA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2528" y="3551403"/>
            <a:ext cx="4559452" cy="2423331"/>
          </a:xfrm>
          <a:prstGeom prst="rect">
            <a:avLst/>
          </a:prstGeom>
        </p:spPr>
      </p:pic>
      <p:pic>
        <p:nvPicPr>
          <p:cNvPr id="2" name="Picture 1">
            <a:extLst>
              <a:ext uri="{FF2B5EF4-FFF2-40B4-BE49-F238E27FC236}">
                <a16:creationId xmlns:a16="http://schemas.microsoft.com/office/drawing/2014/main" id="{0FA4EC35-F553-23BD-D5C1-374AE79935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220" y="639407"/>
            <a:ext cx="6302284" cy="1933309"/>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30950C-31EE-3778-4F21-48DF858145CA}"/>
              </a:ext>
            </a:extLst>
          </p:cNvPr>
          <p:cNvSpPr/>
          <p:nvPr/>
        </p:nvSpPr>
        <p:spPr>
          <a:xfrm>
            <a:off x="-109181" y="0"/>
            <a:ext cx="4053384" cy="6858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10</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pic>
        <p:nvPicPr>
          <p:cNvPr id="14" name="Picture 13">
            <a:extLst>
              <a:ext uri="{FF2B5EF4-FFF2-40B4-BE49-F238E27FC236}">
                <a16:creationId xmlns:a16="http://schemas.microsoft.com/office/drawing/2014/main" id="{54CFB086-920E-BDA6-E767-E081DEAFA7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961" t="83109"/>
          <a:stretch/>
        </p:blipFill>
        <p:spPr>
          <a:xfrm rot="5400000">
            <a:off x="-4925054" y="4539881"/>
            <a:ext cx="10377819" cy="1298057"/>
          </a:xfrm>
          <a:prstGeom prst="rect">
            <a:avLst/>
          </a:prstGeom>
        </p:spPr>
      </p:pic>
      <p:sp>
        <p:nvSpPr>
          <p:cNvPr id="7" name="TextBox 6">
            <a:extLst>
              <a:ext uri="{FF2B5EF4-FFF2-40B4-BE49-F238E27FC236}">
                <a16:creationId xmlns:a16="http://schemas.microsoft.com/office/drawing/2014/main" id="{D49E68C1-5131-9F42-B222-DC8E57799AA0}"/>
              </a:ext>
            </a:extLst>
          </p:cNvPr>
          <p:cNvSpPr txBox="1"/>
          <p:nvPr/>
        </p:nvSpPr>
        <p:spPr>
          <a:xfrm>
            <a:off x="1897038" y="2274014"/>
            <a:ext cx="7642746"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Activity:</a:t>
            </a:r>
          </a:p>
        </p:txBody>
      </p:sp>
      <p:sp>
        <p:nvSpPr>
          <p:cNvPr id="20" name="TextBox 19">
            <a:extLst>
              <a:ext uri="{FF2B5EF4-FFF2-40B4-BE49-F238E27FC236}">
                <a16:creationId xmlns:a16="http://schemas.microsoft.com/office/drawing/2014/main" id="{FDDC90FC-A0C3-13C7-5014-65B1472A7436}"/>
              </a:ext>
            </a:extLst>
          </p:cNvPr>
          <p:cNvSpPr txBox="1"/>
          <p:nvPr/>
        </p:nvSpPr>
        <p:spPr>
          <a:xfrm>
            <a:off x="1924332" y="3316406"/>
            <a:ext cx="5347325"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400" u="none" strike="noStrike" dirty="0">
                <a:solidFill>
                  <a:schemeClr val="bg2"/>
                </a:solidFill>
                <a:effectLst/>
                <a:latin typeface="Lub Dub Medium" panose="020B0603030403020204" pitchFamily="34" charset="77"/>
              </a:rPr>
              <a:t>Invite nurse or coach to </a:t>
            </a:r>
            <a:r>
              <a:rPr lang="en-US" sz="2400" dirty="0">
                <a:solidFill>
                  <a:schemeClr val="bg2"/>
                </a:solidFill>
                <a:latin typeface="Lub Dub Medium" panose="020B0603030403020204" pitchFamily="34" charset="77"/>
              </a:rPr>
              <a:t>demonstrate</a:t>
            </a:r>
            <a:r>
              <a:rPr lang="en-US" sz="2400" u="none" strike="noStrike" dirty="0">
                <a:solidFill>
                  <a:schemeClr val="bg2"/>
                </a:solidFill>
                <a:effectLst/>
                <a:latin typeface="Lub Dub Medium" panose="020B0603030403020204" pitchFamily="34" charset="77"/>
              </a:rPr>
              <a:t> how to take your BP</a:t>
            </a:r>
            <a:endParaRPr kumimoji="0" lang="en-US" sz="2400" b="0" i="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22" name="Picture 21">
            <a:extLst>
              <a:ext uri="{FF2B5EF4-FFF2-40B4-BE49-F238E27FC236}">
                <a16:creationId xmlns:a16="http://schemas.microsoft.com/office/drawing/2014/main" id="{E746A09E-F2F9-70DB-25C9-2A50B83057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7411" y="0"/>
            <a:ext cx="4574589" cy="6858000"/>
          </a:xfrm>
          <a:prstGeom prst="rect">
            <a:avLst/>
          </a:prstGeom>
        </p:spPr>
      </p:pic>
    </p:spTree>
    <p:extLst>
      <p:ext uri="{BB962C8B-B14F-4D97-AF65-F5344CB8AC3E}">
        <p14:creationId xmlns:p14="http://schemas.microsoft.com/office/powerpoint/2010/main" val="226258325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30950C-31EE-3778-4F21-48DF858145CA}"/>
              </a:ext>
            </a:extLst>
          </p:cNvPr>
          <p:cNvSpPr/>
          <p:nvPr/>
        </p:nvSpPr>
        <p:spPr>
          <a:xfrm>
            <a:off x="-109181" y="0"/>
            <a:ext cx="4053384" cy="6858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11</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pic>
        <p:nvPicPr>
          <p:cNvPr id="14" name="Picture 13">
            <a:extLst>
              <a:ext uri="{FF2B5EF4-FFF2-40B4-BE49-F238E27FC236}">
                <a16:creationId xmlns:a16="http://schemas.microsoft.com/office/drawing/2014/main" id="{54CFB086-920E-BDA6-E767-E081DEAFA7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961" t="83109"/>
          <a:stretch/>
        </p:blipFill>
        <p:spPr>
          <a:xfrm rot="5400000">
            <a:off x="-4925054" y="4539881"/>
            <a:ext cx="10377819" cy="1298057"/>
          </a:xfrm>
          <a:prstGeom prst="rect">
            <a:avLst/>
          </a:prstGeom>
        </p:spPr>
      </p:pic>
      <p:sp>
        <p:nvSpPr>
          <p:cNvPr id="7" name="TextBox 6">
            <a:extLst>
              <a:ext uri="{FF2B5EF4-FFF2-40B4-BE49-F238E27FC236}">
                <a16:creationId xmlns:a16="http://schemas.microsoft.com/office/drawing/2014/main" id="{D49E68C1-5131-9F42-B222-DC8E57799AA0}"/>
              </a:ext>
            </a:extLst>
          </p:cNvPr>
          <p:cNvSpPr txBox="1"/>
          <p:nvPr/>
        </p:nvSpPr>
        <p:spPr>
          <a:xfrm>
            <a:off x="1746913" y="1455148"/>
            <a:ext cx="7642746"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Extra</a:t>
            </a:r>
          </a:p>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Activity:</a:t>
            </a:r>
          </a:p>
        </p:txBody>
      </p:sp>
      <p:sp>
        <p:nvSpPr>
          <p:cNvPr id="20" name="TextBox 19">
            <a:extLst>
              <a:ext uri="{FF2B5EF4-FFF2-40B4-BE49-F238E27FC236}">
                <a16:creationId xmlns:a16="http://schemas.microsoft.com/office/drawing/2014/main" id="{FDDC90FC-A0C3-13C7-5014-65B1472A7436}"/>
              </a:ext>
            </a:extLst>
          </p:cNvPr>
          <p:cNvSpPr txBox="1"/>
          <p:nvPr/>
        </p:nvSpPr>
        <p:spPr>
          <a:xfrm>
            <a:off x="1746912" y="3207223"/>
            <a:ext cx="2975213"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400" u="none" strike="noStrike" dirty="0">
                <a:solidFill>
                  <a:schemeClr val="bg2"/>
                </a:solidFill>
                <a:effectLst/>
                <a:latin typeface="Lub Dub Medium" panose="020B0603030403020204" pitchFamily="34" charset="77"/>
              </a:rPr>
              <a:t>Invite local fire department to do both BP and CPR </a:t>
            </a:r>
            <a:r>
              <a:rPr lang="en-US" sz="2400" dirty="0">
                <a:solidFill>
                  <a:schemeClr val="bg2"/>
                </a:solidFill>
                <a:latin typeface="Lub Dub Medium" panose="020B0603030403020204" pitchFamily="34" charset="77"/>
              </a:rPr>
              <a:t>education</a:t>
            </a:r>
            <a:endParaRPr kumimoji="0" lang="en-US" sz="2400" b="0" i="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5" name="Picture 4">
            <a:extLst>
              <a:ext uri="{FF2B5EF4-FFF2-40B4-BE49-F238E27FC236}">
                <a16:creationId xmlns:a16="http://schemas.microsoft.com/office/drawing/2014/main" id="{FFF30AB4-8D08-59E9-685D-43CF4EEF77D4}"/>
              </a:ext>
            </a:extLst>
          </p:cNvPr>
          <p:cNvPicPr>
            <a:picLocks noChangeAspect="1"/>
          </p:cNvPicPr>
          <p:nvPr/>
        </p:nvPicPr>
        <p:blipFill>
          <a:blip r:embed="rId4" cstate="print">
            <a:extLst>
              <a:ext uri="{28A0092B-C50C-407E-A947-70E740481C1C}">
                <a14:useLocalDpi xmlns:a14="http://schemas.microsoft.com/office/drawing/2010/main" val="0"/>
              </a:ext>
            </a:extLst>
          </a:blip>
          <a:srcRect l="14925" r="14925"/>
          <a:stretch/>
        </p:blipFill>
        <p:spPr>
          <a:xfrm>
            <a:off x="5882185" y="0"/>
            <a:ext cx="6414448" cy="6858000"/>
          </a:xfrm>
          <a:prstGeom prst="rect">
            <a:avLst/>
          </a:prstGeom>
        </p:spPr>
      </p:pic>
    </p:spTree>
    <p:extLst>
      <p:ext uri="{BB962C8B-B14F-4D97-AF65-F5344CB8AC3E}">
        <p14:creationId xmlns:p14="http://schemas.microsoft.com/office/powerpoint/2010/main" val="153872279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D295E57-5DF6-0BAD-1388-7D1127714B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305"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a:t>
            </a:fld>
            <a:endParaRPr/>
          </a:p>
        </p:txBody>
      </p:sp>
      <p:sp>
        <p:nvSpPr>
          <p:cNvPr id="6" name="TextBox 5">
            <a:extLst>
              <a:ext uri="{FF2B5EF4-FFF2-40B4-BE49-F238E27FC236}">
                <a16:creationId xmlns:a16="http://schemas.microsoft.com/office/drawing/2014/main" id="{4790B092-19B2-FE43-AF57-767FFAA7A15E}"/>
              </a:ext>
            </a:extLst>
          </p:cNvPr>
          <p:cNvSpPr txBox="1"/>
          <p:nvPr/>
        </p:nvSpPr>
        <p:spPr>
          <a:xfrm>
            <a:off x="818865" y="607657"/>
            <a:ext cx="8415143"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400" u="none" strike="noStrike" cap="none" spc="0" normalizeH="0" baseline="0" dirty="0">
                <a:ln>
                  <a:noFill/>
                </a:ln>
                <a:solidFill>
                  <a:schemeClr val="accent1"/>
                </a:solidFill>
                <a:effectLst/>
                <a:uFillTx/>
                <a:latin typeface="Lub Dub Medium" panose="020B0603030403020204" pitchFamily="34" charset="77"/>
                <a:sym typeface="Calibri"/>
              </a:rPr>
              <a:t>What is </a:t>
            </a:r>
            <a:r>
              <a:rPr kumimoji="0" lang="en-US" sz="4400" b="1" u="none" strike="noStrike" cap="none" spc="0" normalizeH="0" baseline="0" dirty="0">
                <a:ln>
                  <a:noFill/>
                </a:ln>
                <a:solidFill>
                  <a:schemeClr val="accent1"/>
                </a:solidFill>
                <a:effectLst/>
                <a:uFillTx/>
                <a:latin typeface="Lub Dub Heavy" panose="020B0603030403020204" pitchFamily="34" charset="77"/>
                <a:sym typeface="Calibri"/>
              </a:rPr>
              <a:t>Blood Pressure?</a:t>
            </a:r>
          </a:p>
        </p:txBody>
      </p:sp>
      <p:sp>
        <p:nvSpPr>
          <p:cNvPr id="31" name="TextBox 30">
            <a:extLst>
              <a:ext uri="{FF2B5EF4-FFF2-40B4-BE49-F238E27FC236}">
                <a16:creationId xmlns:a16="http://schemas.microsoft.com/office/drawing/2014/main" id="{39220C97-522B-D706-2E7B-5AD0DE4C7E4E}"/>
              </a:ext>
            </a:extLst>
          </p:cNvPr>
          <p:cNvSpPr txBox="1"/>
          <p:nvPr/>
        </p:nvSpPr>
        <p:spPr>
          <a:xfrm>
            <a:off x="968991" y="1746914"/>
            <a:ext cx="6469039" cy="37548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2000" u="none" strike="noStrike" dirty="0">
                <a:solidFill>
                  <a:schemeClr val="bg2"/>
                </a:solidFill>
                <a:effectLst/>
                <a:latin typeface="Lub Dub Medium" panose="020B0603030403020204" pitchFamily="34" charset="0"/>
              </a:rPr>
              <a:t>First, let’s define high blood pressure. When your heart beats, it pumps blood into your blood vessels. This creates pressure against the blood vessel walls. This blood pressure causes your blood to flow to all parts of your body. High blood pressure, also known as hypertension, is when your blood pressure is consistently too high. </a:t>
            </a:r>
            <a:br>
              <a:rPr lang="en-US" sz="2000" u="none" strike="noStrike" dirty="0">
                <a:solidFill>
                  <a:schemeClr val="bg2"/>
                </a:solidFill>
                <a:effectLst/>
                <a:latin typeface="Lub Dub Medium" panose="020B0603030403020204" pitchFamily="34" charset="0"/>
              </a:rPr>
            </a:br>
            <a:br>
              <a:rPr lang="en-US" sz="2000" u="none" strike="noStrike" dirty="0">
                <a:solidFill>
                  <a:schemeClr val="bg2"/>
                </a:solidFill>
                <a:effectLst/>
                <a:latin typeface="Lub Dub Medium" panose="020B0603030403020204" pitchFamily="34" charset="0"/>
              </a:rPr>
            </a:br>
            <a:r>
              <a:rPr lang="en-US" sz="2000" u="none" strike="noStrike" dirty="0">
                <a:solidFill>
                  <a:schemeClr val="bg2"/>
                </a:solidFill>
                <a:effectLst/>
                <a:latin typeface="Lub Dub Medium" panose="020B0603030403020204" pitchFamily="34" charset="0"/>
              </a:rPr>
              <a:t>What’s most important to understand is that </a:t>
            </a:r>
          </a:p>
          <a:p>
            <a:r>
              <a:rPr lang="en-US" sz="2000" b="1" u="none" strike="noStrike" dirty="0">
                <a:solidFill>
                  <a:schemeClr val="bg2"/>
                </a:solidFill>
                <a:effectLst/>
                <a:latin typeface="Lub Dub Medium" panose="020B0603030403020204" pitchFamily="34" charset="0"/>
              </a:rPr>
              <a:t>high blood pressure can lead to health problems, including heart disease and stroke.</a:t>
            </a:r>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33" name="Picture 32">
            <a:extLst>
              <a:ext uri="{FF2B5EF4-FFF2-40B4-BE49-F238E27FC236}">
                <a16:creationId xmlns:a16="http://schemas.microsoft.com/office/drawing/2014/main" id="{1DF98A02-2FA6-139C-B153-231CB6AC70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827063">
            <a:off x="6817298" y="1479073"/>
            <a:ext cx="5327584" cy="3165343"/>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D295E57-5DF6-0BAD-1388-7D1127714B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305"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6" name="TextBox 5">
            <a:extLst>
              <a:ext uri="{FF2B5EF4-FFF2-40B4-BE49-F238E27FC236}">
                <a16:creationId xmlns:a16="http://schemas.microsoft.com/office/drawing/2014/main" id="{4790B092-19B2-FE43-AF57-767FFAA7A15E}"/>
              </a:ext>
            </a:extLst>
          </p:cNvPr>
          <p:cNvSpPr txBox="1"/>
          <p:nvPr/>
        </p:nvSpPr>
        <p:spPr>
          <a:xfrm>
            <a:off x="2634017" y="539418"/>
            <a:ext cx="8415143"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400" b="1" u="none" strike="noStrike" cap="none" spc="0" normalizeH="0" baseline="0" dirty="0">
                <a:ln>
                  <a:noFill/>
                </a:ln>
                <a:solidFill>
                  <a:schemeClr val="accent1"/>
                </a:solidFill>
                <a:effectLst/>
                <a:uFillTx/>
                <a:latin typeface="Lub Dub Heavy" panose="020B0603030403020204" pitchFamily="34" charset="77"/>
                <a:sym typeface="Calibri"/>
              </a:rPr>
              <a:t>Why Should You Care?</a:t>
            </a:r>
          </a:p>
        </p:txBody>
      </p:sp>
      <p:sp>
        <p:nvSpPr>
          <p:cNvPr id="12" name="TextBox 11">
            <a:extLst>
              <a:ext uri="{FF2B5EF4-FFF2-40B4-BE49-F238E27FC236}">
                <a16:creationId xmlns:a16="http://schemas.microsoft.com/office/drawing/2014/main" id="{05B9B537-E5CC-26F7-FAD3-A41AEC3894AD}"/>
              </a:ext>
            </a:extLst>
          </p:cNvPr>
          <p:cNvSpPr txBox="1"/>
          <p:nvPr/>
        </p:nvSpPr>
        <p:spPr>
          <a:xfrm>
            <a:off x="709686" y="2388356"/>
            <a:ext cx="5864237" cy="26776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sz="2400" u="none" strike="noStrike" dirty="0">
                <a:solidFill>
                  <a:schemeClr val="bg2"/>
                </a:solidFill>
                <a:effectLst/>
                <a:latin typeface="Lub Dub Medium" panose="020B0603030403020204" pitchFamily="34" charset="77"/>
              </a:rPr>
              <a:t>According to the </a:t>
            </a:r>
          </a:p>
          <a:p>
            <a:pPr algn="ctr"/>
            <a:r>
              <a:rPr lang="en-US" sz="2400" b="1" u="none" strike="noStrike" dirty="0">
                <a:solidFill>
                  <a:schemeClr val="bg2"/>
                </a:solidFill>
                <a:effectLst/>
                <a:latin typeface="Lub Dub" panose="020B0603030403020204" pitchFamily="34" charset="77"/>
              </a:rPr>
              <a:t>American Heart Association, </a:t>
            </a:r>
            <a:br>
              <a:rPr lang="en-US" sz="2000" u="none" strike="noStrike" dirty="0">
                <a:solidFill>
                  <a:schemeClr val="bg2"/>
                </a:solidFill>
                <a:effectLst/>
                <a:latin typeface="Lub Dub Medium" panose="020B0603030403020204" pitchFamily="34" charset="77"/>
              </a:rPr>
            </a:br>
            <a:r>
              <a:rPr lang="en-US" sz="4400" b="1" u="none" strike="noStrike" dirty="0">
                <a:solidFill>
                  <a:schemeClr val="accent1"/>
                </a:solidFill>
                <a:effectLst/>
                <a:latin typeface="Lub Dub Heavy" panose="020B0603030403020204" pitchFamily="34" charset="77"/>
              </a:rPr>
              <a:t>1 in 7 kids </a:t>
            </a:r>
          </a:p>
          <a:p>
            <a:pPr algn="ctr"/>
            <a:r>
              <a:rPr lang="en-US" sz="2800" b="1" u="none" strike="noStrike" dirty="0">
                <a:solidFill>
                  <a:schemeClr val="accent1"/>
                </a:solidFill>
                <a:effectLst/>
                <a:latin typeface="Lub Dub" panose="020B0603030403020204" pitchFamily="34" charset="77"/>
              </a:rPr>
              <a:t>in US may have blood pressure </a:t>
            </a:r>
            <a:br>
              <a:rPr lang="en-US" sz="2800" b="1" u="none" strike="noStrike" dirty="0">
                <a:solidFill>
                  <a:schemeClr val="accent1"/>
                </a:solidFill>
                <a:effectLst/>
                <a:latin typeface="Lub Dub" panose="020B0603030403020204" pitchFamily="34" charset="77"/>
              </a:rPr>
            </a:br>
            <a:r>
              <a:rPr lang="en-US" sz="2800" b="1" u="none" strike="noStrike" dirty="0">
                <a:solidFill>
                  <a:schemeClr val="accent1"/>
                </a:solidFill>
                <a:effectLst/>
                <a:latin typeface="Lub Dub" panose="020B0603030403020204" pitchFamily="34" charset="77"/>
              </a:rPr>
              <a:t>that's higher than normal</a:t>
            </a:r>
          </a:p>
          <a:p>
            <a:pPr marL="0" marR="0" indent="0" algn="ctr" defTabSz="914400" rtl="0" fontAlgn="auto" latinLnBrk="0" hangingPunct="0">
              <a:lnSpc>
                <a:spcPct val="100000"/>
              </a:lnSpc>
              <a:spcBef>
                <a:spcPts val="0"/>
              </a:spcBef>
              <a:spcAft>
                <a:spcPts val="0"/>
              </a:spcAft>
              <a:buClrTx/>
              <a:buSzTx/>
              <a:buFontTx/>
              <a:buNone/>
              <a:tabLst/>
            </a:pPr>
            <a:endParaRPr kumimoji="0" lang="en-US" sz="2000" b="0" i="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17" name="Picture 16">
            <a:extLst>
              <a:ext uri="{FF2B5EF4-FFF2-40B4-BE49-F238E27FC236}">
                <a16:creationId xmlns:a16="http://schemas.microsoft.com/office/drawing/2014/main" id="{E5594813-0257-4E66-8EC9-1AA2E0F5D3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3754" y="1922070"/>
            <a:ext cx="4056039" cy="3282465"/>
          </a:xfrm>
          <a:prstGeom prst="rect">
            <a:avLst/>
          </a:prstGeom>
        </p:spPr>
      </p:pic>
    </p:spTree>
    <p:extLst>
      <p:ext uri="{BB962C8B-B14F-4D97-AF65-F5344CB8AC3E}">
        <p14:creationId xmlns:p14="http://schemas.microsoft.com/office/powerpoint/2010/main" val="236990084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3964CF4-FFEE-F039-F67B-62913A52A188}"/>
              </a:ext>
            </a:extLst>
          </p:cNvPr>
          <p:cNvSpPr/>
          <p:nvPr/>
        </p:nvSpPr>
        <p:spPr>
          <a:xfrm>
            <a:off x="0" y="0"/>
            <a:ext cx="12192000" cy="6858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25" name="Rectangle 24">
            <a:extLst>
              <a:ext uri="{FF2B5EF4-FFF2-40B4-BE49-F238E27FC236}">
                <a16:creationId xmlns:a16="http://schemas.microsoft.com/office/drawing/2014/main" id="{C40E24B6-57B0-4E10-DCB8-1200851C196D}"/>
              </a:ext>
            </a:extLst>
          </p:cNvPr>
          <p:cNvSpPr/>
          <p:nvPr/>
        </p:nvSpPr>
        <p:spPr>
          <a:xfrm>
            <a:off x="0" y="0"/>
            <a:ext cx="12192000" cy="6858000"/>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332" name="TextBox 5"/>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a:t>
            </a:fld>
            <a:endParaRPr/>
          </a:p>
        </p:txBody>
      </p:sp>
      <p:sp>
        <p:nvSpPr>
          <p:cNvPr id="37" name="TextBox 36">
            <a:extLst>
              <a:ext uri="{FF2B5EF4-FFF2-40B4-BE49-F238E27FC236}">
                <a16:creationId xmlns:a16="http://schemas.microsoft.com/office/drawing/2014/main" id="{C9747843-EF13-D1CA-6987-3F845BC85E5B}"/>
              </a:ext>
            </a:extLst>
          </p:cNvPr>
          <p:cNvSpPr txBox="1"/>
          <p:nvPr/>
        </p:nvSpPr>
        <p:spPr>
          <a:xfrm>
            <a:off x="791570" y="723332"/>
            <a:ext cx="5213445" cy="4985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2000" u="none" strike="noStrike" dirty="0">
                <a:solidFill>
                  <a:schemeClr val="bg2"/>
                </a:solidFill>
                <a:effectLst/>
                <a:latin typeface="Lub Dub" panose="020B0603030403020204"/>
              </a:rPr>
              <a:t>High blood pressure is one of the most common health problems – and there are things you can do to change it, which we will review in this health lesson. </a:t>
            </a:r>
          </a:p>
          <a:p>
            <a:endParaRPr lang="en-US" sz="2000" dirty="0">
              <a:solidFill>
                <a:schemeClr val="bg2"/>
              </a:solidFill>
              <a:latin typeface="Lub Dub" panose="020B0603030403020204"/>
            </a:endParaRPr>
          </a:p>
          <a:p>
            <a:r>
              <a:rPr lang="en-US" sz="2000" u="none" strike="noStrike" dirty="0">
                <a:solidFill>
                  <a:schemeClr val="bg2"/>
                </a:solidFill>
                <a:effectLst/>
                <a:latin typeface="Lub Dub" panose="020B0603030403020204"/>
              </a:rPr>
              <a:t>The reason this is so important is because, when left untreated</a:t>
            </a:r>
            <a:r>
              <a:rPr lang="en-US" sz="2000" b="1" u="none" strike="noStrike" dirty="0">
                <a:solidFill>
                  <a:schemeClr val="bg2"/>
                </a:solidFill>
                <a:effectLst/>
                <a:latin typeface="Lub Dub" panose="020B0603030403020204"/>
              </a:rPr>
              <a:t>, high blood pressure can lead to heart disease, heart failure, atrial fibrillation, stroke, dementia, chronic kidney disease and even vision loss.</a:t>
            </a:r>
            <a:br>
              <a:rPr lang="en-US" sz="2000" u="none" strike="noStrike" dirty="0">
                <a:solidFill>
                  <a:schemeClr val="bg2"/>
                </a:solidFill>
                <a:effectLst/>
                <a:latin typeface="Lub Dub" panose="020B0603030403020204"/>
              </a:rPr>
            </a:br>
            <a:br>
              <a:rPr lang="en-US" sz="2000" u="none" strike="noStrike" dirty="0">
                <a:solidFill>
                  <a:schemeClr val="bg2"/>
                </a:solidFill>
                <a:effectLst/>
                <a:latin typeface="Lub Dub" panose="020B0603030403020204"/>
              </a:rPr>
            </a:br>
            <a:r>
              <a:rPr lang="en-US" sz="2000" u="none" strike="noStrike" dirty="0">
                <a:solidFill>
                  <a:schemeClr val="bg2"/>
                </a:solidFill>
                <a:effectLst/>
                <a:latin typeface="Lub Dub" panose="020B0603030403020204"/>
              </a:rPr>
              <a:t>This is why it’s so important to check your blood pressure often, and if you do have high blood pressure, learning to manage it—it can save your life</a:t>
            </a:r>
            <a:r>
              <a:rPr lang="en-US" sz="1800" u="none" strike="noStrike" dirty="0">
                <a:solidFill>
                  <a:schemeClr val="bg2"/>
                </a:solidFill>
                <a:effectLst/>
                <a:latin typeface="Lub Dub Medium" panose="020B0603030403020204" pitchFamily="34" charset="77"/>
              </a:rPr>
              <a:t>. </a:t>
            </a:r>
          </a:p>
          <a:p>
            <a:pPr marL="0" marR="0" indent="0" algn="l" defTabSz="914400" rtl="0" fontAlgn="auto" latinLnBrk="0" hangingPunct="0">
              <a:lnSpc>
                <a:spcPct val="100000"/>
              </a:lnSpc>
              <a:spcBef>
                <a:spcPts val="0"/>
              </a:spcBef>
              <a:spcAft>
                <a:spcPts val="0"/>
              </a:spcAft>
              <a:buClrTx/>
              <a:buSzTx/>
              <a:buFontTx/>
              <a:buNone/>
              <a:tabLst/>
            </a:pPr>
            <a:endParaRPr kumimoji="0" lang="en-US" sz="180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41" name="Picture 40">
            <a:extLst>
              <a:ext uri="{FF2B5EF4-FFF2-40B4-BE49-F238E27FC236}">
                <a16:creationId xmlns:a16="http://schemas.microsoft.com/office/drawing/2014/main" id="{570CFBAA-814D-86CB-DE89-6B665D46489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657" r="10242"/>
          <a:stretch/>
        </p:blipFill>
        <p:spPr>
          <a:xfrm>
            <a:off x="5882184" y="805218"/>
            <a:ext cx="5759357" cy="5166512"/>
          </a:xfrm>
          <a:prstGeom prst="rect">
            <a:avLst/>
          </a:prstGeom>
        </p:spPr>
      </p:pic>
      <p:pic>
        <p:nvPicPr>
          <p:cNvPr id="6" name="Picture 5">
            <a:extLst>
              <a:ext uri="{FF2B5EF4-FFF2-40B4-BE49-F238E27FC236}">
                <a16:creationId xmlns:a16="http://schemas.microsoft.com/office/drawing/2014/main" id="{68D4F16D-C812-8322-AE89-F7F641F4D82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961" t="83109"/>
          <a:stretch/>
        </p:blipFill>
        <p:spPr>
          <a:xfrm rot="5400000">
            <a:off x="6731651" y="4539881"/>
            <a:ext cx="10377819" cy="1298057"/>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F2807D77-A52E-9808-65D6-3D03022CDF02}"/>
              </a:ext>
            </a:extLst>
          </p:cNvPr>
          <p:cNvSpPr/>
          <p:nvPr/>
        </p:nvSpPr>
        <p:spPr>
          <a:xfrm>
            <a:off x="10740788" y="0"/>
            <a:ext cx="1583140" cy="6858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sp>
        <p:nvSpPr>
          <p:cNvPr id="44" name="Rectangle 43">
            <a:extLst>
              <a:ext uri="{FF2B5EF4-FFF2-40B4-BE49-F238E27FC236}">
                <a16:creationId xmlns:a16="http://schemas.microsoft.com/office/drawing/2014/main" id="{D66E38D8-C877-D9D3-EC57-CDBF60E05783}"/>
              </a:ext>
            </a:extLst>
          </p:cNvPr>
          <p:cNvSpPr/>
          <p:nvPr/>
        </p:nvSpPr>
        <p:spPr>
          <a:xfrm>
            <a:off x="0" y="0"/>
            <a:ext cx="2593075" cy="6858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5" name="Picture 44">
            <a:extLst>
              <a:ext uri="{FF2B5EF4-FFF2-40B4-BE49-F238E27FC236}">
                <a16:creationId xmlns:a16="http://schemas.microsoft.com/office/drawing/2014/main" id="{17EC5DF2-6D29-73DA-C737-36753E0EA9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961" t="83109"/>
          <a:stretch/>
        </p:blipFill>
        <p:spPr>
          <a:xfrm rot="5400000">
            <a:off x="6799890" y="4539881"/>
            <a:ext cx="10377819" cy="1298057"/>
          </a:xfrm>
          <a:prstGeom prst="rect">
            <a:avLst/>
          </a:prstGeom>
        </p:spPr>
      </p:pic>
      <p:pic>
        <p:nvPicPr>
          <p:cNvPr id="50" name="Picture 49">
            <a:extLst>
              <a:ext uri="{FF2B5EF4-FFF2-40B4-BE49-F238E27FC236}">
                <a16:creationId xmlns:a16="http://schemas.microsoft.com/office/drawing/2014/main" id="{AF39C91C-2FBC-1720-2242-C4CC00862C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961" t="83109"/>
          <a:stretch/>
        </p:blipFill>
        <p:spPr>
          <a:xfrm rot="5400000">
            <a:off x="6827186" y="4539881"/>
            <a:ext cx="10377819" cy="1298057"/>
          </a:xfrm>
          <a:prstGeom prst="rect">
            <a:avLst/>
          </a:prstGeom>
        </p:spPr>
      </p:pic>
      <p:sp>
        <p:nvSpPr>
          <p:cNvPr id="53" name="TextBox 52">
            <a:extLst>
              <a:ext uri="{FF2B5EF4-FFF2-40B4-BE49-F238E27FC236}">
                <a16:creationId xmlns:a16="http://schemas.microsoft.com/office/drawing/2014/main" id="{16AECA84-2DF2-1DCE-109F-767E1D162447}"/>
              </a:ext>
            </a:extLst>
          </p:cNvPr>
          <p:cNvSpPr txBox="1"/>
          <p:nvPr/>
        </p:nvSpPr>
        <p:spPr>
          <a:xfrm>
            <a:off x="6837528" y="1255594"/>
            <a:ext cx="4285397" cy="48013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800" b="1" u="none" strike="noStrike" dirty="0">
                <a:solidFill>
                  <a:schemeClr val="accent1"/>
                </a:solidFill>
                <a:effectLst/>
                <a:latin typeface="Lub Dub" panose="020B0603030403020204" pitchFamily="34" charset="77"/>
              </a:rPr>
              <a:t>Things that put you at risk that you can't change: Family history, age, gender, race/ ethnicity , chronic kidney disease and obstructive sleep apnea. </a:t>
            </a:r>
            <a:r>
              <a:rPr lang="en-US" sz="1800" u="none" strike="noStrike" dirty="0">
                <a:solidFill>
                  <a:schemeClr val="bg2"/>
                </a:solidFill>
                <a:effectLst/>
                <a:latin typeface="Lub Dub Medium" panose="020B0603030403020204" pitchFamily="34" charset="77"/>
              </a:rPr>
              <a:t>All these things can make you more at risk to high blood pressure, and even though you can’t change any of them, it’s important to know. </a:t>
            </a:r>
            <a:br>
              <a:rPr lang="en-US" sz="1800" u="none" strike="noStrike" dirty="0">
                <a:solidFill>
                  <a:schemeClr val="bg2"/>
                </a:solidFill>
                <a:effectLst/>
                <a:latin typeface="Lub Dub Medium" panose="020B0603030403020204" pitchFamily="34" charset="77"/>
              </a:rPr>
            </a:br>
            <a:br>
              <a:rPr lang="en-US" sz="1800" u="none" strike="noStrike" dirty="0">
                <a:solidFill>
                  <a:schemeClr val="bg2"/>
                </a:solidFill>
                <a:effectLst/>
                <a:latin typeface="Lub Dub Medium" panose="020B0603030403020204" pitchFamily="34" charset="77"/>
              </a:rPr>
            </a:br>
            <a:r>
              <a:rPr lang="en-US" sz="1800" u="none" strike="noStrike" dirty="0">
                <a:solidFill>
                  <a:schemeClr val="bg2"/>
                </a:solidFill>
                <a:effectLst/>
                <a:latin typeface="Lub Dub Medium" panose="020B0603030403020204" pitchFamily="34" charset="77"/>
              </a:rPr>
              <a:t>One of the key points I want to highlight is family history. Not everyone is comfortable talking to their family about health issues, but it can save your life, so next time you talk to your family- make sure to make health a top priority.</a:t>
            </a:r>
          </a:p>
          <a:p>
            <a:pPr marL="0" marR="0" indent="0" algn="l" defTabSz="914400" rtl="0" fontAlgn="auto" latinLnBrk="0" hangingPunct="0">
              <a:lnSpc>
                <a:spcPct val="100000"/>
              </a:lnSpc>
              <a:spcBef>
                <a:spcPts val="0"/>
              </a:spcBef>
              <a:spcAft>
                <a:spcPts val="0"/>
              </a:spcAft>
              <a:buClrTx/>
              <a:buSzTx/>
              <a:buFontTx/>
              <a:buNone/>
              <a:tabLst/>
            </a:pPr>
            <a:endParaRPr kumimoji="0" lang="en-US" sz="180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55" name="Picture 54">
            <a:extLst>
              <a:ext uri="{FF2B5EF4-FFF2-40B4-BE49-F238E27FC236}">
                <a16:creationId xmlns:a16="http://schemas.microsoft.com/office/drawing/2014/main" id="{5A9CB36B-3571-956A-DF7C-3D8F64791C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9506">
            <a:off x="709685" y="1596787"/>
            <a:ext cx="5483522" cy="36576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D97BD3-5906-A36C-CDAC-B84F6102CB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sp>
        <p:nvSpPr>
          <p:cNvPr id="14" name="TextBox 13">
            <a:extLst>
              <a:ext uri="{FF2B5EF4-FFF2-40B4-BE49-F238E27FC236}">
                <a16:creationId xmlns:a16="http://schemas.microsoft.com/office/drawing/2014/main" id="{2E447F61-F0D8-052F-9864-16BF6D66B4E5}"/>
              </a:ext>
            </a:extLst>
          </p:cNvPr>
          <p:cNvSpPr txBox="1"/>
          <p:nvPr/>
        </p:nvSpPr>
        <p:spPr>
          <a:xfrm>
            <a:off x="7961189" y="1542198"/>
            <a:ext cx="3557518"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400" u="none" strike="noStrike" dirty="0">
                <a:solidFill>
                  <a:srgbClr val="00B050"/>
                </a:solidFill>
                <a:effectLst/>
                <a:latin typeface="Lub Dub Medium" panose="020B0603030403020204" pitchFamily="34" charset="77"/>
              </a:rPr>
              <a:t>MANAGE</a:t>
            </a:r>
            <a:endParaRPr kumimoji="0" lang="en-US" sz="1600" b="1" u="none" strike="noStrike" cap="none" spc="0" normalizeH="0" baseline="0" dirty="0">
              <a:ln>
                <a:noFill/>
              </a:ln>
              <a:solidFill>
                <a:schemeClr val="bg2"/>
              </a:solidFill>
              <a:effectLst/>
              <a:uFillTx/>
              <a:latin typeface="Lub Dub" panose="020B0603030403020204" pitchFamily="34" charset="77"/>
              <a:sym typeface="Calibri"/>
            </a:endParaRPr>
          </a:p>
        </p:txBody>
      </p:sp>
      <p:sp>
        <p:nvSpPr>
          <p:cNvPr id="15" name="TextBox 14">
            <a:extLst>
              <a:ext uri="{FF2B5EF4-FFF2-40B4-BE49-F238E27FC236}">
                <a16:creationId xmlns:a16="http://schemas.microsoft.com/office/drawing/2014/main" id="{6A3DE45C-554B-CE22-E855-303C2407A68C}"/>
              </a:ext>
            </a:extLst>
          </p:cNvPr>
          <p:cNvSpPr txBox="1"/>
          <p:nvPr/>
        </p:nvSpPr>
        <p:spPr>
          <a:xfrm>
            <a:off x="627794" y="1555845"/>
            <a:ext cx="3398293"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400" b="1" u="none" strike="noStrike" dirty="0">
                <a:solidFill>
                  <a:schemeClr val="accent1"/>
                </a:solidFill>
                <a:effectLst/>
                <a:latin typeface="Lub Dub" panose="020B0603030403020204" pitchFamily="34" charset="77"/>
              </a:rPr>
              <a:t>AVOID</a:t>
            </a:r>
            <a:br>
              <a:rPr lang="en-US" sz="1800" u="none" strike="noStrike" dirty="0">
                <a:effectLst/>
                <a:latin typeface="Lub Dub Medium" panose="020B0603030403020204" pitchFamily="34" charset="77"/>
              </a:rPr>
            </a:br>
            <a:endParaRPr kumimoji="0" lang="en-US" sz="1600" b="0" i="0" u="none" strike="noStrike" cap="none" spc="0" normalizeH="0" baseline="0" dirty="0">
              <a:ln>
                <a:noFill/>
              </a:ln>
              <a:solidFill>
                <a:schemeClr val="bg2"/>
              </a:solidFill>
              <a:effectLst/>
              <a:uFillTx/>
              <a:latin typeface="+mn-lt"/>
              <a:ea typeface="+mn-ea"/>
              <a:cs typeface="+mn-cs"/>
              <a:sym typeface="Calibri"/>
            </a:endParaRPr>
          </a:p>
        </p:txBody>
      </p:sp>
      <p:sp>
        <p:nvSpPr>
          <p:cNvPr id="16" name="TextBox 15">
            <a:extLst>
              <a:ext uri="{FF2B5EF4-FFF2-40B4-BE49-F238E27FC236}">
                <a16:creationId xmlns:a16="http://schemas.microsoft.com/office/drawing/2014/main" id="{02AC7962-2715-3EA4-BDBB-A1665A94C297}"/>
              </a:ext>
            </a:extLst>
          </p:cNvPr>
          <p:cNvSpPr txBox="1"/>
          <p:nvPr/>
        </p:nvSpPr>
        <p:spPr>
          <a:xfrm>
            <a:off x="818866" y="436726"/>
            <a:ext cx="10672549"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400" b="1" i="0" u="none" strike="noStrike" dirty="0">
                <a:solidFill>
                  <a:schemeClr val="accent1"/>
                </a:solidFill>
                <a:effectLst/>
                <a:latin typeface="Lub Dub" panose="020B0603030403020204" pitchFamily="34" charset="77"/>
              </a:rPr>
              <a:t>Things that put you at risk that you have control over: Also known as manageable risk factors because people have the power to make these changes.</a:t>
            </a:r>
            <a:endParaRPr kumimoji="0" lang="en-US" sz="2400" b="0" i="0" u="none" strike="noStrike" cap="none" spc="0" normalizeH="0" baseline="0" dirty="0">
              <a:ln>
                <a:noFill/>
              </a:ln>
              <a:solidFill>
                <a:srgbClr val="000000"/>
              </a:solidFill>
              <a:effectLst/>
              <a:uFillTx/>
              <a:latin typeface="+mn-lt"/>
              <a:ea typeface="+mn-ea"/>
              <a:cs typeface="+mn-cs"/>
              <a:sym typeface="Calibri"/>
            </a:endParaRPr>
          </a:p>
        </p:txBody>
      </p:sp>
      <p:sp>
        <p:nvSpPr>
          <p:cNvPr id="17" name="TextBox 16">
            <a:extLst>
              <a:ext uri="{FF2B5EF4-FFF2-40B4-BE49-F238E27FC236}">
                <a16:creationId xmlns:a16="http://schemas.microsoft.com/office/drawing/2014/main" id="{88CC328E-5BCB-B0E4-EBCC-8F28184F72BD}"/>
              </a:ext>
            </a:extLst>
          </p:cNvPr>
          <p:cNvSpPr txBox="1"/>
          <p:nvPr/>
        </p:nvSpPr>
        <p:spPr>
          <a:xfrm>
            <a:off x="4356772" y="2013707"/>
            <a:ext cx="2838734" cy="32932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600" u="none" strike="noStrike" dirty="0">
                <a:solidFill>
                  <a:schemeClr val="bg2"/>
                </a:solidFill>
                <a:effectLst/>
                <a:latin typeface="Lub Dub Medium" panose="020B0603030403020204" pitchFamily="34" charset="77"/>
              </a:rPr>
              <a:t>Caffeine (Avoid more than 1 cup daily in patients with severe uncontrolled hypertension)</a:t>
            </a:r>
            <a:br>
              <a:rPr lang="en-US" sz="1600" u="none" strike="noStrike" dirty="0">
                <a:solidFill>
                  <a:schemeClr val="bg2"/>
                </a:solidFill>
                <a:effectLst/>
                <a:latin typeface="Lub Dub Medium" panose="020B0603030403020204" pitchFamily="34" charset="77"/>
              </a:rPr>
            </a:br>
            <a:br>
              <a:rPr lang="en-US" sz="1600" u="none" strike="noStrike" dirty="0">
                <a:solidFill>
                  <a:schemeClr val="bg2"/>
                </a:solidFill>
                <a:effectLst/>
                <a:latin typeface="Lub Dub Medium" panose="020B0603030403020204" pitchFamily="34" charset="77"/>
              </a:rPr>
            </a:br>
            <a:r>
              <a:rPr lang="en-US" sz="1600" u="none" strike="noStrike" dirty="0">
                <a:solidFill>
                  <a:schemeClr val="bg2"/>
                </a:solidFill>
                <a:effectLst/>
                <a:latin typeface="Lub Dub Medium" panose="020B0603030403020204" pitchFamily="34" charset="77"/>
              </a:rPr>
              <a:t>Acetaminophen (like Tylenol- to less than 4 grams/day)</a:t>
            </a:r>
            <a:br>
              <a:rPr lang="en-US" sz="1600" u="none" strike="noStrike" dirty="0">
                <a:solidFill>
                  <a:schemeClr val="bg2"/>
                </a:solidFill>
                <a:effectLst/>
                <a:latin typeface="Lub Dub Medium" panose="020B0603030403020204" pitchFamily="34" charset="77"/>
              </a:rPr>
            </a:br>
            <a:br>
              <a:rPr lang="en-US" sz="1600" u="none" strike="noStrike" dirty="0">
                <a:solidFill>
                  <a:schemeClr val="bg2"/>
                </a:solidFill>
                <a:effectLst/>
                <a:latin typeface="Lub Dub Medium" panose="020B0603030403020204" pitchFamily="34" charset="77"/>
              </a:rPr>
            </a:br>
            <a:r>
              <a:rPr lang="en-US" sz="1600" u="none" strike="noStrike" dirty="0">
                <a:solidFill>
                  <a:schemeClr val="bg2"/>
                </a:solidFill>
                <a:effectLst/>
                <a:latin typeface="Lub Dub Medium" panose="020B0603030403020204" pitchFamily="34" charset="77"/>
              </a:rPr>
              <a:t>Decongestants - Use for shortest duration possible and avoid in severe or uncontrolled Hypertension</a:t>
            </a:r>
            <a:endParaRPr kumimoji="0" lang="en-US" sz="1600" b="0" i="0" u="none" strike="noStrike" cap="none" spc="0" normalizeH="0" baseline="0" dirty="0">
              <a:ln>
                <a:noFill/>
              </a:ln>
              <a:solidFill>
                <a:schemeClr val="bg2"/>
              </a:solidFill>
              <a:effectLst/>
              <a:uFillTx/>
              <a:latin typeface="+mn-lt"/>
              <a:ea typeface="+mn-ea"/>
              <a:cs typeface="+mn-cs"/>
              <a:sym typeface="Calibri"/>
            </a:endParaRPr>
          </a:p>
        </p:txBody>
      </p:sp>
      <p:sp>
        <p:nvSpPr>
          <p:cNvPr id="4" name="TextBox 3">
            <a:extLst>
              <a:ext uri="{FF2B5EF4-FFF2-40B4-BE49-F238E27FC236}">
                <a16:creationId xmlns:a16="http://schemas.microsoft.com/office/drawing/2014/main" id="{8675BB05-CF14-6108-1A05-08F17749EC69}"/>
              </a:ext>
            </a:extLst>
          </p:cNvPr>
          <p:cNvSpPr txBox="1"/>
          <p:nvPr/>
        </p:nvSpPr>
        <p:spPr>
          <a:xfrm>
            <a:off x="580220" y="2083342"/>
            <a:ext cx="2838734" cy="230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solidFill>
                  <a:schemeClr val="bg2"/>
                </a:solidFill>
                <a:latin typeface="Lub Dub Medium" panose="020B0603030403020204" pitchFamily="34" charset="77"/>
              </a:rPr>
              <a:t>Some anti-inflammatory drugs (e.g., NSAIDs such as ibuprofen)</a:t>
            </a:r>
            <a:br>
              <a:rPr lang="en-US" sz="1600" dirty="0">
                <a:solidFill>
                  <a:schemeClr val="bg2"/>
                </a:solidFill>
                <a:latin typeface="Lub Dub Medium" panose="020B0603030403020204" pitchFamily="34" charset="77"/>
              </a:rPr>
            </a:br>
            <a:br>
              <a:rPr lang="en-US" sz="1600" dirty="0">
                <a:solidFill>
                  <a:schemeClr val="bg2"/>
                </a:solidFill>
                <a:latin typeface="Lub Dub Medium" panose="020B0603030403020204" pitchFamily="34" charset="77"/>
              </a:rPr>
            </a:br>
            <a:r>
              <a:rPr lang="en-US" sz="1600" dirty="0">
                <a:solidFill>
                  <a:schemeClr val="bg2"/>
                </a:solidFill>
                <a:latin typeface="Lub Dub Medium" panose="020B0603030403020204" pitchFamily="34" charset="77"/>
              </a:rPr>
              <a:t>Herbal supplements such as </a:t>
            </a:r>
            <a:br>
              <a:rPr lang="en-US" sz="1600" dirty="0">
                <a:solidFill>
                  <a:schemeClr val="bg2"/>
                </a:solidFill>
                <a:latin typeface="Lub Dub Medium" panose="020B0603030403020204" pitchFamily="34" charset="77"/>
              </a:rPr>
            </a:br>
            <a:r>
              <a:rPr lang="en-US" sz="1600" dirty="0">
                <a:solidFill>
                  <a:schemeClr val="bg2"/>
                </a:solidFill>
                <a:latin typeface="Lub Dub Medium" panose="020B0603030403020204" pitchFamily="34" charset="77"/>
              </a:rPr>
              <a:t>St. John’s Wort</a:t>
            </a:r>
            <a:br>
              <a:rPr lang="en-US" sz="1600" dirty="0">
                <a:solidFill>
                  <a:schemeClr val="bg2"/>
                </a:solidFill>
                <a:latin typeface="Lub Dub Medium" panose="020B0603030403020204" pitchFamily="34" charset="77"/>
              </a:rPr>
            </a:br>
            <a:br>
              <a:rPr lang="en-US" sz="1600" dirty="0">
                <a:solidFill>
                  <a:schemeClr val="bg2"/>
                </a:solidFill>
                <a:latin typeface="Lub Dub Medium" panose="020B0603030403020204" pitchFamily="34" charset="77"/>
              </a:rPr>
            </a:br>
            <a:r>
              <a:rPr lang="en-US" sz="1600" dirty="0">
                <a:solidFill>
                  <a:schemeClr val="bg2"/>
                </a:solidFill>
                <a:latin typeface="Lub Dub Medium" panose="020B0603030403020204" pitchFamily="34" charset="77"/>
              </a:rPr>
              <a:t>Recreational Drugs</a:t>
            </a:r>
            <a:endParaRPr kumimoji="0" lang="en-US" sz="1600" b="0" i="0" u="none" strike="noStrike" cap="none" spc="0" normalizeH="0" baseline="0" dirty="0">
              <a:ln>
                <a:noFill/>
              </a:ln>
              <a:solidFill>
                <a:schemeClr val="bg2"/>
              </a:solidFill>
              <a:effectLst/>
              <a:uFillTx/>
              <a:latin typeface="+mn-lt"/>
              <a:ea typeface="+mn-ea"/>
              <a:cs typeface="+mn-cs"/>
              <a:sym typeface="Calibri"/>
            </a:endParaRPr>
          </a:p>
        </p:txBody>
      </p:sp>
      <p:sp>
        <p:nvSpPr>
          <p:cNvPr id="5" name="TextBox 4">
            <a:extLst>
              <a:ext uri="{FF2B5EF4-FFF2-40B4-BE49-F238E27FC236}">
                <a16:creationId xmlns:a16="http://schemas.microsoft.com/office/drawing/2014/main" id="{1CED760F-5829-15A0-26B1-D4CA1D9F5CC3}"/>
              </a:ext>
            </a:extLst>
          </p:cNvPr>
          <p:cNvSpPr txBox="1"/>
          <p:nvPr/>
        </p:nvSpPr>
        <p:spPr>
          <a:xfrm>
            <a:off x="4356772" y="1528471"/>
            <a:ext cx="283873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400" b="1" u="none" strike="noStrike" dirty="0">
                <a:solidFill>
                  <a:srgbClr val="FFC000"/>
                </a:solidFill>
                <a:effectLst/>
                <a:latin typeface="Lub Dub" panose="020B0603030403020204" pitchFamily="34" charset="77"/>
              </a:rPr>
              <a:t>LIMIT</a:t>
            </a:r>
            <a:endParaRPr kumimoji="0" lang="en-US" sz="1600" b="0" i="0" u="none" strike="noStrike" cap="none" spc="0" normalizeH="0" baseline="0" dirty="0">
              <a:ln>
                <a:noFill/>
              </a:ln>
              <a:solidFill>
                <a:schemeClr val="bg2"/>
              </a:solidFill>
              <a:effectLst/>
              <a:uFillTx/>
              <a:latin typeface="+mn-lt"/>
              <a:ea typeface="+mn-ea"/>
              <a:cs typeface="+mn-cs"/>
              <a:sym typeface="Calibri"/>
            </a:endParaRPr>
          </a:p>
        </p:txBody>
      </p:sp>
      <p:sp>
        <p:nvSpPr>
          <p:cNvPr id="6" name="TextBox 5">
            <a:extLst>
              <a:ext uri="{FF2B5EF4-FFF2-40B4-BE49-F238E27FC236}">
                <a16:creationId xmlns:a16="http://schemas.microsoft.com/office/drawing/2014/main" id="{F98199E7-A3D3-5163-68CA-F8DBE81D92DC}"/>
              </a:ext>
            </a:extLst>
          </p:cNvPr>
          <p:cNvSpPr txBox="1"/>
          <p:nvPr/>
        </p:nvSpPr>
        <p:spPr>
          <a:xfrm>
            <a:off x="8006688" y="2003861"/>
            <a:ext cx="3557518" cy="3816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600" u="none" strike="noStrike" dirty="0">
                <a:solidFill>
                  <a:schemeClr val="bg2"/>
                </a:solidFill>
                <a:effectLst/>
                <a:latin typeface="Lub Dub Medium" panose="020B0603030403020204" pitchFamily="34" charset="77"/>
              </a:rPr>
              <a:t>Diabetes management</a:t>
            </a:r>
            <a:br>
              <a:rPr lang="en-US" sz="1600" u="none" strike="noStrike" dirty="0">
                <a:solidFill>
                  <a:schemeClr val="bg2"/>
                </a:solidFill>
                <a:effectLst/>
                <a:latin typeface="Lub Dub Medium" panose="020B0603030403020204" pitchFamily="34" charset="77"/>
              </a:rPr>
            </a:br>
            <a:br>
              <a:rPr lang="en-US" sz="1600" u="none" strike="noStrike" dirty="0">
                <a:solidFill>
                  <a:schemeClr val="bg2"/>
                </a:solidFill>
                <a:effectLst/>
                <a:latin typeface="Lub Dub Medium" panose="020B0603030403020204" pitchFamily="34" charset="77"/>
              </a:rPr>
            </a:br>
            <a:r>
              <a:rPr lang="en-US" sz="1600" u="none" strike="noStrike" dirty="0">
                <a:solidFill>
                  <a:schemeClr val="bg2"/>
                </a:solidFill>
                <a:effectLst/>
                <a:latin typeface="Lub Dub Medium" panose="020B0603030403020204" pitchFamily="34" charset="77"/>
              </a:rPr>
              <a:t>Being obese or overweight</a:t>
            </a:r>
            <a:br>
              <a:rPr lang="en-US" sz="1600" u="none" strike="noStrike" dirty="0">
                <a:solidFill>
                  <a:schemeClr val="bg2"/>
                </a:solidFill>
                <a:effectLst/>
                <a:latin typeface="Lub Dub Medium" panose="020B0603030403020204" pitchFamily="34" charset="77"/>
              </a:rPr>
            </a:br>
            <a:br>
              <a:rPr lang="en-US" sz="1600" u="none" strike="noStrike" dirty="0">
                <a:solidFill>
                  <a:schemeClr val="bg2"/>
                </a:solidFill>
                <a:effectLst/>
                <a:latin typeface="Lub Dub Medium" panose="020B0603030403020204" pitchFamily="34" charset="77"/>
              </a:rPr>
            </a:br>
            <a:r>
              <a:rPr lang="en-US" sz="1600" u="none" strike="noStrike" dirty="0">
                <a:solidFill>
                  <a:schemeClr val="bg2"/>
                </a:solidFill>
                <a:effectLst/>
                <a:latin typeface="Lub Dub Medium" panose="020B0603030403020204" pitchFamily="34" charset="77"/>
              </a:rPr>
              <a:t>High cholesterol</a:t>
            </a:r>
            <a:br>
              <a:rPr lang="en-US" sz="1600" u="none" strike="noStrike" dirty="0">
                <a:solidFill>
                  <a:schemeClr val="bg2"/>
                </a:solidFill>
                <a:effectLst/>
                <a:latin typeface="Lub Dub Medium" panose="020B0603030403020204" pitchFamily="34" charset="77"/>
              </a:rPr>
            </a:br>
            <a:br>
              <a:rPr lang="en-US" sz="1600" u="none" strike="noStrike" dirty="0">
                <a:solidFill>
                  <a:schemeClr val="bg2"/>
                </a:solidFill>
                <a:effectLst/>
                <a:latin typeface="Lub Dub Medium" panose="020B0603030403020204" pitchFamily="34" charset="77"/>
              </a:rPr>
            </a:br>
            <a:r>
              <a:rPr lang="en-US" sz="1600" u="none" strike="noStrike" dirty="0">
                <a:solidFill>
                  <a:schemeClr val="bg2"/>
                </a:solidFill>
                <a:effectLst/>
                <a:latin typeface="Lub Dub Medium" panose="020B0603030403020204" pitchFamily="34" charset="77"/>
              </a:rPr>
              <a:t>Unhealthy diet </a:t>
            </a:r>
            <a:br>
              <a:rPr lang="en-US" sz="1600" u="none" strike="noStrike" dirty="0">
                <a:solidFill>
                  <a:schemeClr val="bg2"/>
                </a:solidFill>
                <a:effectLst/>
                <a:latin typeface="Lub Dub Medium" panose="020B0603030403020204" pitchFamily="34" charset="77"/>
              </a:rPr>
            </a:br>
            <a:br>
              <a:rPr lang="en-US" sz="1600" u="none" strike="noStrike" dirty="0">
                <a:solidFill>
                  <a:schemeClr val="bg2"/>
                </a:solidFill>
                <a:effectLst/>
                <a:latin typeface="Lub Dub Medium" panose="020B0603030403020204" pitchFamily="34" charset="77"/>
              </a:rPr>
            </a:br>
            <a:r>
              <a:rPr lang="en-US" sz="1600" u="none" strike="noStrike" dirty="0">
                <a:solidFill>
                  <a:schemeClr val="bg2"/>
                </a:solidFill>
                <a:effectLst/>
                <a:latin typeface="Lub Dub Medium" panose="020B0603030403020204" pitchFamily="34" charset="77"/>
              </a:rPr>
              <a:t>Not being physically active</a:t>
            </a:r>
            <a:br>
              <a:rPr lang="en-US" sz="1800" u="none" strike="noStrike" dirty="0">
                <a:effectLst/>
                <a:latin typeface="Lub Dub Medium" panose="020B0603030403020204" pitchFamily="34" charset="77"/>
              </a:rPr>
            </a:br>
            <a:br>
              <a:rPr lang="en-US" sz="1800" u="none" strike="noStrike" dirty="0">
                <a:effectLst/>
                <a:latin typeface="Lub Dub Medium" panose="020B0603030403020204" pitchFamily="34" charset="77"/>
              </a:rPr>
            </a:br>
            <a:r>
              <a:rPr lang="en-US" sz="1600" b="1" u="none" strike="noStrike" dirty="0">
                <a:solidFill>
                  <a:schemeClr val="bg2"/>
                </a:solidFill>
                <a:effectLst/>
                <a:latin typeface="Lub Dub" panose="020B0603030403020204" pitchFamily="34" charset="77"/>
              </a:rPr>
              <a:t>Think about the things you see on this list and how they relate to your life. Remember, the important thing to remember is that you can improve these things.</a:t>
            </a:r>
            <a:endParaRPr kumimoji="0" lang="en-US" sz="1600" b="1" u="none" strike="noStrike" cap="none" spc="0" normalizeH="0" baseline="0" dirty="0">
              <a:ln>
                <a:noFill/>
              </a:ln>
              <a:solidFill>
                <a:schemeClr val="bg2"/>
              </a:solidFill>
              <a:effectLst/>
              <a:uFillTx/>
              <a:latin typeface="Lub Dub" panose="020B0603030403020204" pitchFamily="34" charset="77"/>
              <a:sym typeface="Calibri"/>
            </a:endParaRPr>
          </a:p>
        </p:txBody>
      </p:sp>
    </p:spTree>
    <p:extLst>
      <p:ext uri="{BB962C8B-B14F-4D97-AF65-F5344CB8AC3E}">
        <p14:creationId xmlns:p14="http://schemas.microsoft.com/office/powerpoint/2010/main" val="13382845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65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7</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pic>
        <p:nvPicPr>
          <p:cNvPr id="3" name="Picture 2" descr="A chart with different colors and numbers&#10;&#10;AI-generated content may be incorrect.">
            <a:extLst>
              <a:ext uri="{FF2B5EF4-FFF2-40B4-BE49-F238E27FC236}">
                <a16:creationId xmlns:a16="http://schemas.microsoft.com/office/drawing/2014/main" id="{AF342EE1-1188-FBFC-009A-251A25C391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6865" y="357038"/>
            <a:ext cx="8600031" cy="5375019"/>
          </a:xfrm>
          <a:prstGeom prst="rect">
            <a:avLst/>
          </a:prstGeom>
        </p:spPr>
      </p:pic>
      <p:pic>
        <p:nvPicPr>
          <p:cNvPr id="6" name="Picture 5" descr="Male student holding sign">
            <a:extLst>
              <a:ext uri="{FF2B5EF4-FFF2-40B4-BE49-F238E27FC236}">
                <a16:creationId xmlns:a16="http://schemas.microsoft.com/office/drawing/2014/main" id="{CD0CD2A5-DB7B-B323-D673-01572B2E5E2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3286" y="621411"/>
            <a:ext cx="2107914" cy="5318532"/>
          </a:xfrm>
          <a:prstGeom prst="rect">
            <a:avLst/>
          </a:prstGeom>
        </p:spPr>
      </p:pic>
      <p:sp>
        <p:nvSpPr>
          <p:cNvPr id="8" name="TextBox 7">
            <a:extLst>
              <a:ext uri="{FF2B5EF4-FFF2-40B4-BE49-F238E27FC236}">
                <a16:creationId xmlns:a16="http://schemas.microsoft.com/office/drawing/2014/main" id="{73CA4FEC-4CA5-747E-57C5-3C4C410129E2}"/>
              </a:ext>
            </a:extLst>
          </p:cNvPr>
          <p:cNvSpPr txBox="1"/>
          <p:nvPr/>
        </p:nvSpPr>
        <p:spPr>
          <a:xfrm rot="21357492">
            <a:off x="-61747" y="729072"/>
            <a:ext cx="3088530"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2800" b="1" u="none" strike="noStrike" cap="none" spc="0" normalizeH="0" baseline="0" dirty="0">
                <a:ln>
                  <a:noFill/>
                </a:ln>
                <a:solidFill>
                  <a:schemeClr val="accent1"/>
                </a:solidFill>
                <a:effectLst/>
                <a:uFillTx/>
                <a:latin typeface="Lub Dub Heavy" panose="020B0603030403020204" pitchFamily="34" charset="77"/>
                <a:sym typeface="Calibri"/>
              </a:rPr>
              <a:t>Know Your Numbers</a:t>
            </a:r>
          </a:p>
        </p:txBody>
      </p:sp>
    </p:spTree>
    <p:extLst>
      <p:ext uri="{BB962C8B-B14F-4D97-AF65-F5344CB8AC3E}">
        <p14:creationId xmlns:p14="http://schemas.microsoft.com/office/powerpoint/2010/main" val="158159116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65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859807" y="417918"/>
            <a:ext cx="10385945"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How to Take Your Blood Pressure</a:t>
            </a:r>
          </a:p>
        </p:txBody>
      </p:sp>
      <p:pic>
        <p:nvPicPr>
          <p:cNvPr id="3" name="Online Media 2" descr="How To Monitor Your Blood Pressure at Home">
            <a:hlinkClick r:id="" action="ppaction://media"/>
            <a:extLst>
              <a:ext uri="{FF2B5EF4-FFF2-40B4-BE49-F238E27FC236}">
                <a16:creationId xmlns:a16="http://schemas.microsoft.com/office/drawing/2014/main" id="{C19245BD-3AF4-8C2A-2438-2A89CC74BD93}"/>
              </a:ext>
            </a:extLst>
          </p:cNvPr>
          <p:cNvPicPr>
            <a:picLocks noRot="1" noChangeAspect="1"/>
          </p:cNvPicPr>
          <p:nvPr>
            <a:videoFile r:link="rId1"/>
          </p:nvPr>
        </p:nvPicPr>
        <p:blipFill>
          <a:blip r:embed="rId6"/>
          <a:stretch>
            <a:fillRect/>
          </a:stretch>
        </p:blipFill>
        <p:spPr>
          <a:xfrm>
            <a:off x="649785" y="1728811"/>
            <a:ext cx="5201280" cy="2938723"/>
          </a:xfrm>
          <a:prstGeom prst="rect">
            <a:avLst/>
          </a:prstGeom>
        </p:spPr>
      </p:pic>
      <p:pic>
        <p:nvPicPr>
          <p:cNvPr id="5" name="Online Media 4" descr="Aprenda a tomar la presión arterial">
            <a:hlinkClick r:id="" action="ppaction://media"/>
            <a:extLst>
              <a:ext uri="{FF2B5EF4-FFF2-40B4-BE49-F238E27FC236}">
                <a16:creationId xmlns:a16="http://schemas.microsoft.com/office/drawing/2014/main" id="{C9D88B7C-E002-3CB5-92B3-FB4EC7C10E8D}"/>
              </a:ext>
            </a:extLst>
          </p:cNvPr>
          <p:cNvPicPr>
            <a:picLocks noRot="1" noChangeAspect="1"/>
          </p:cNvPicPr>
          <p:nvPr>
            <a:videoFile r:link="rId2"/>
          </p:nvPr>
        </p:nvPicPr>
        <p:blipFill>
          <a:blip r:embed="rId7"/>
          <a:stretch>
            <a:fillRect/>
          </a:stretch>
        </p:blipFill>
        <p:spPr>
          <a:xfrm>
            <a:off x="6327254" y="1728811"/>
            <a:ext cx="5201280" cy="2938723"/>
          </a:xfrm>
          <a:prstGeom prst="rect">
            <a:avLst/>
          </a:prstGeom>
        </p:spPr>
      </p:pic>
      <p:sp>
        <p:nvSpPr>
          <p:cNvPr id="6" name="TextBox 5">
            <a:extLst>
              <a:ext uri="{FF2B5EF4-FFF2-40B4-BE49-F238E27FC236}">
                <a16:creationId xmlns:a16="http://schemas.microsoft.com/office/drawing/2014/main" id="{A7F40CDA-3137-BBEC-C788-D5A881B30EB5}"/>
              </a:ext>
            </a:extLst>
          </p:cNvPr>
          <p:cNvSpPr txBox="1"/>
          <p:nvPr/>
        </p:nvSpPr>
        <p:spPr>
          <a:xfrm>
            <a:off x="2729552" y="4817659"/>
            <a:ext cx="268860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1" u="none" strike="noStrike" cap="none" spc="0" normalizeH="0" baseline="0" dirty="0">
                <a:ln>
                  <a:noFill/>
                </a:ln>
                <a:solidFill>
                  <a:schemeClr val="bg2"/>
                </a:solidFill>
                <a:effectLst/>
                <a:uFillTx/>
                <a:latin typeface="Lub Dub" panose="020B0603030403020204" pitchFamily="34" charset="77"/>
                <a:sym typeface="Calibri"/>
              </a:rPr>
              <a:t>English</a:t>
            </a:r>
          </a:p>
        </p:txBody>
      </p:sp>
      <p:sp>
        <p:nvSpPr>
          <p:cNvPr id="8" name="TextBox 7">
            <a:extLst>
              <a:ext uri="{FF2B5EF4-FFF2-40B4-BE49-F238E27FC236}">
                <a16:creationId xmlns:a16="http://schemas.microsoft.com/office/drawing/2014/main" id="{C85D1571-397C-2895-5979-6C849745C905}"/>
              </a:ext>
            </a:extLst>
          </p:cNvPr>
          <p:cNvSpPr txBox="1"/>
          <p:nvPr/>
        </p:nvSpPr>
        <p:spPr>
          <a:xfrm>
            <a:off x="8600364" y="4847229"/>
            <a:ext cx="268860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1" u="none" strike="noStrike" cap="none" spc="0" normalizeH="0" baseline="0" dirty="0">
                <a:ln>
                  <a:noFill/>
                </a:ln>
                <a:solidFill>
                  <a:schemeClr val="bg2"/>
                </a:solidFill>
                <a:effectLst/>
                <a:uFillTx/>
                <a:latin typeface="Lub Dub" panose="020B0603030403020204" pitchFamily="34" charset="77"/>
                <a:sym typeface="Calibri"/>
              </a:rPr>
              <a:t>Spanish</a:t>
            </a:r>
          </a:p>
        </p:txBody>
      </p:sp>
    </p:spTree>
    <p:extLst>
      <p:ext uri="{BB962C8B-B14F-4D97-AF65-F5344CB8AC3E}">
        <p14:creationId xmlns:p14="http://schemas.microsoft.com/office/powerpoint/2010/main" val="315820336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TextBox 5"/>
          <p:cNvSpPr txBox="1">
            <a:spLocks noGrp="1"/>
          </p:cNvSpPr>
          <p:nvPr>
            <p:ph type="sldNum" sz="quarter" idx="2"/>
          </p:nvPr>
        </p:nvSpPr>
        <p:spPr>
          <a:xfrm>
            <a:off x="401784" y="6314016"/>
            <a:ext cx="235459"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9</a:t>
            </a:fld>
            <a:endParaRPr/>
          </a:p>
        </p:txBody>
      </p:sp>
      <p:sp>
        <p:nvSpPr>
          <p:cNvPr id="2" name="Rectangle 1">
            <a:extLst>
              <a:ext uri="{FF2B5EF4-FFF2-40B4-BE49-F238E27FC236}">
                <a16:creationId xmlns:a16="http://schemas.microsoft.com/office/drawing/2014/main" id="{737E02CF-815E-E04A-BD29-9EE4ABE8560E}"/>
              </a:ext>
            </a:extLst>
          </p:cNvPr>
          <p:cNvSpPr/>
          <p:nvPr/>
        </p:nvSpPr>
        <p:spPr>
          <a:xfrm>
            <a:off x="0" y="0"/>
            <a:ext cx="945222" cy="1078787"/>
          </a:xfrm>
          <a:prstGeom prst="rect">
            <a:avLst/>
          </a:prstGeom>
          <a:solidFill>
            <a:srgbClr val="FFFFFF"/>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5" name="Picture 4">
            <a:extLst>
              <a:ext uri="{FF2B5EF4-FFF2-40B4-BE49-F238E27FC236}">
                <a16:creationId xmlns:a16="http://schemas.microsoft.com/office/drawing/2014/main" id="{6C52788C-CDD7-98E3-FAFF-3238A8CC14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85650" cy="6861574"/>
          </a:xfrm>
          <a:prstGeom prst="rect">
            <a:avLst/>
          </a:prstGeom>
        </p:spPr>
      </p:pic>
      <p:sp>
        <p:nvSpPr>
          <p:cNvPr id="12" name="TextBox 11">
            <a:extLst>
              <a:ext uri="{FF2B5EF4-FFF2-40B4-BE49-F238E27FC236}">
                <a16:creationId xmlns:a16="http://schemas.microsoft.com/office/drawing/2014/main" id="{CCEF1040-B6E9-3C85-7CC6-BF39D899FE8A}"/>
              </a:ext>
            </a:extLst>
          </p:cNvPr>
          <p:cNvSpPr txBox="1"/>
          <p:nvPr/>
        </p:nvSpPr>
        <p:spPr>
          <a:xfrm>
            <a:off x="873456" y="759112"/>
            <a:ext cx="6508275"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4 Health Behaviors</a:t>
            </a:r>
          </a:p>
          <a:p>
            <a:pPr marL="0" marR="0" indent="0" defTabSz="914400" rtl="0" fontAlgn="auto" latinLnBrk="0" hangingPunct="0">
              <a:lnSpc>
                <a:spcPct val="100000"/>
              </a:lnSpc>
              <a:spcBef>
                <a:spcPts val="0"/>
              </a:spcBef>
              <a:spcAft>
                <a:spcPts val="0"/>
              </a:spcAft>
              <a:buClrTx/>
              <a:buSzTx/>
              <a:buFontTx/>
              <a:buNone/>
              <a:tabLst/>
            </a:pPr>
            <a:r>
              <a:rPr lang="en-US" sz="4800" b="1" dirty="0">
                <a:solidFill>
                  <a:schemeClr val="accent1"/>
                </a:solidFill>
                <a:latin typeface="Lub Dub Heavy" panose="020B0603030403020204" pitchFamily="34" charset="77"/>
              </a:rPr>
              <a:t>You Can Do:</a:t>
            </a:r>
            <a:endParaRPr kumimoji="0" lang="en-US" sz="4800" b="1" u="none" strike="noStrike" cap="none" spc="0" normalizeH="0" baseline="0" dirty="0">
              <a:ln>
                <a:noFill/>
              </a:ln>
              <a:solidFill>
                <a:schemeClr val="accent1"/>
              </a:solidFill>
              <a:effectLst/>
              <a:uFillTx/>
              <a:latin typeface="Lub Dub Heavy" panose="020B0603030403020204" pitchFamily="34" charset="77"/>
              <a:sym typeface="Calibri"/>
            </a:endParaRPr>
          </a:p>
        </p:txBody>
      </p:sp>
      <p:sp>
        <p:nvSpPr>
          <p:cNvPr id="16" name="TextBox 15">
            <a:extLst>
              <a:ext uri="{FF2B5EF4-FFF2-40B4-BE49-F238E27FC236}">
                <a16:creationId xmlns:a16="http://schemas.microsoft.com/office/drawing/2014/main" id="{95E0892D-50B6-7449-210C-0FEBBA4C4F8A}"/>
              </a:ext>
            </a:extLst>
          </p:cNvPr>
          <p:cNvSpPr txBox="1"/>
          <p:nvPr/>
        </p:nvSpPr>
        <p:spPr>
          <a:xfrm>
            <a:off x="955344" y="2565779"/>
            <a:ext cx="5663820" cy="1938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342900" indent="-342900" algn="l" fontAlgn="b">
              <a:lnSpc>
                <a:spcPct val="150000"/>
              </a:lnSpc>
              <a:buClr>
                <a:schemeClr val="accent1"/>
              </a:buClr>
              <a:buFont typeface="Wingdings" pitchFamily="2" charset="2"/>
              <a:buChar char="ü"/>
            </a:pPr>
            <a:r>
              <a:rPr lang="en-US" sz="2000" u="none" strike="noStrike" dirty="0">
                <a:solidFill>
                  <a:schemeClr val="bg2"/>
                </a:solidFill>
                <a:effectLst/>
                <a:latin typeface="Lub Dub Medium" panose="020B0603030403020204" pitchFamily="34" charset="77"/>
              </a:rPr>
              <a:t>No smoking or vaping</a:t>
            </a:r>
          </a:p>
          <a:p>
            <a:pPr marL="342900" indent="-342900" algn="l" fontAlgn="b">
              <a:lnSpc>
                <a:spcPct val="150000"/>
              </a:lnSpc>
              <a:buClr>
                <a:schemeClr val="accent1"/>
              </a:buClr>
              <a:buFont typeface="Wingdings" pitchFamily="2" charset="2"/>
              <a:buChar char="ü"/>
            </a:pPr>
            <a:r>
              <a:rPr lang="en-US" sz="2000" u="none" strike="noStrike" dirty="0">
                <a:solidFill>
                  <a:schemeClr val="bg2"/>
                </a:solidFill>
                <a:effectLst/>
                <a:latin typeface="Lub Dub Medium" panose="020B0603030403020204" pitchFamily="34" charset="77"/>
              </a:rPr>
              <a:t>Get a healthy amount of sleep</a:t>
            </a:r>
          </a:p>
          <a:p>
            <a:pPr marL="342900" indent="-342900" algn="l" fontAlgn="b">
              <a:lnSpc>
                <a:spcPct val="150000"/>
              </a:lnSpc>
              <a:buClr>
                <a:schemeClr val="accent1"/>
              </a:buClr>
              <a:buFont typeface="Wingdings" pitchFamily="2" charset="2"/>
              <a:buChar char="ü"/>
            </a:pPr>
            <a:r>
              <a:rPr lang="en-US" sz="2000" u="none" strike="noStrike" dirty="0">
                <a:solidFill>
                  <a:schemeClr val="bg2"/>
                </a:solidFill>
                <a:effectLst/>
                <a:latin typeface="Lub Dub Medium" panose="020B0603030403020204" pitchFamily="34" charset="77"/>
              </a:rPr>
              <a:t>Eat healthier </a:t>
            </a:r>
          </a:p>
          <a:p>
            <a:pPr marL="342900" indent="-342900" algn="l" fontAlgn="b">
              <a:lnSpc>
                <a:spcPct val="150000"/>
              </a:lnSpc>
              <a:buClr>
                <a:schemeClr val="accent1"/>
              </a:buClr>
              <a:buFont typeface="Wingdings" pitchFamily="2" charset="2"/>
              <a:buChar char="ü"/>
            </a:pPr>
            <a:r>
              <a:rPr lang="en-US" sz="2000" u="none" strike="noStrike" dirty="0">
                <a:solidFill>
                  <a:schemeClr val="bg2"/>
                </a:solidFill>
                <a:effectLst/>
                <a:latin typeface="Lub Dub Medium" panose="020B0603030403020204" pitchFamily="34" charset="77"/>
              </a:rPr>
              <a:t>And move more</a:t>
            </a:r>
            <a:endParaRPr lang="en-US" sz="2000" b="0" i="0" u="none" strike="noStrike" dirty="0">
              <a:solidFill>
                <a:schemeClr val="bg2"/>
              </a:solidFill>
              <a:effectLst/>
              <a:latin typeface="Lub Dub Medium" panose="020B0603030403020204" pitchFamily="34" charset="77"/>
            </a:endParaRPr>
          </a:p>
        </p:txBody>
      </p:sp>
    </p:spTree>
    <p:extLst>
      <p:ext uri="{BB962C8B-B14F-4D97-AF65-F5344CB8AC3E}">
        <p14:creationId xmlns:p14="http://schemas.microsoft.com/office/powerpoint/2010/main" val="2799043794"/>
      </p:ext>
    </p:extLst>
  </p:cSld>
  <p:clrMapOvr>
    <a:masterClrMapping/>
  </p:clrMapOvr>
  <p:transition spd="med"/>
</p:sld>
</file>

<file path=ppt/theme/theme1.xml><?xml version="1.0" encoding="utf-8"?>
<a:theme xmlns:a="http://schemas.openxmlformats.org/drawingml/2006/main" name="AHA titles">
  <a:themeElements>
    <a:clrScheme name="AHA titles">
      <a:dk1>
        <a:srgbClr val="000000"/>
      </a:dk1>
      <a:lt1>
        <a:srgbClr val="FFFFFF"/>
      </a:lt1>
      <a:dk2>
        <a:srgbClr val="A7A7A7"/>
      </a:dk2>
      <a:lt2>
        <a:srgbClr val="535353"/>
      </a:lt2>
      <a:accent1>
        <a:srgbClr val="C10E20"/>
      </a:accent1>
      <a:accent2>
        <a:srgbClr val="990000"/>
      </a:accent2>
      <a:accent3>
        <a:srgbClr val="636466"/>
      </a:accent3>
      <a:accent4>
        <a:srgbClr val="707070"/>
      </a:accent4>
      <a:accent5>
        <a:srgbClr val="919191"/>
      </a:accent5>
      <a:accent6>
        <a:srgbClr val="B3B3B3"/>
      </a:accent6>
      <a:hlink>
        <a:srgbClr val="0000FF"/>
      </a:hlink>
      <a:folHlink>
        <a:srgbClr val="FF00FF"/>
      </a:folHlink>
    </a:clrScheme>
    <a:fontScheme name="AHA titles">
      <a:majorFont>
        <a:latin typeface="Helvetica"/>
        <a:ea typeface="Helvetica"/>
        <a:cs typeface="Helvetica"/>
      </a:majorFont>
      <a:minorFont>
        <a:latin typeface="Calibri"/>
        <a:ea typeface="Calibri"/>
        <a:cs typeface="Calibri"/>
      </a:minorFont>
    </a:fontScheme>
    <a:fmtScheme name="AHA tit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AHA titles">
  <a:themeElements>
    <a:clrScheme name="AHA titles">
      <a:dk1>
        <a:srgbClr val="000000"/>
      </a:dk1>
      <a:lt1>
        <a:srgbClr val="FFFFFF"/>
      </a:lt1>
      <a:dk2>
        <a:srgbClr val="A7A7A7"/>
      </a:dk2>
      <a:lt2>
        <a:srgbClr val="535353"/>
      </a:lt2>
      <a:accent1>
        <a:srgbClr val="C10E20"/>
      </a:accent1>
      <a:accent2>
        <a:srgbClr val="990000"/>
      </a:accent2>
      <a:accent3>
        <a:srgbClr val="636466"/>
      </a:accent3>
      <a:accent4>
        <a:srgbClr val="707070"/>
      </a:accent4>
      <a:accent5>
        <a:srgbClr val="919191"/>
      </a:accent5>
      <a:accent6>
        <a:srgbClr val="B3B3B3"/>
      </a:accent6>
      <a:hlink>
        <a:srgbClr val="0000FF"/>
      </a:hlink>
      <a:folHlink>
        <a:srgbClr val="FF00FF"/>
      </a:folHlink>
    </a:clrScheme>
    <a:fontScheme name="AHA titles">
      <a:majorFont>
        <a:latin typeface="Helvetica"/>
        <a:ea typeface="Helvetica"/>
        <a:cs typeface="Helvetica"/>
      </a:majorFont>
      <a:minorFont>
        <a:latin typeface="Calibri"/>
        <a:ea typeface="Calibri"/>
        <a:cs typeface="Calibri"/>
      </a:minorFont>
    </a:fontScheme>
    <a:fmtScheme name="AHA tit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38755</TotalTime>
  <Words>619</Words>
  <Application>Microsoft Office PowerPoint</Application>
  <PresentationFormat>Widescreen</PresentationFormat>
  <Paragraphs>51</Paragraphs>
  <Slides>11</Slides>
  <Notes>11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Calibri</vt:lpstr>
      <vt:lpstr>Lub Dub</vt:lpstr>
      <vt:lpstr>Lub Dub Bold</vt:lpstr>
      <vt:lpstr>Lub Dub Heavy</vt:lpstr>
      <vt:lpstr>Lub Dub Medium</vt:lpstr>
      <vt:lpstr>Wingdings</vt:lpstr>
      <vt:lpstr>AHA titles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cp:lastModifiedBy>Elizabeth Kirkland</cp:lastModifiedBy>
  <cp:revision>105</cp:revision>
  <dcterms:modified xsi:type="dcterms:W3CDTF">2025-08-29T19:32:05Z</dcterms:modified>
</cp:coreProperties>
</file>