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CC00"/>
    <a:srgbClr val="FFFF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96" y="-5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C8D122-4B10-4AB5-94A8-D0C722283C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20900" y="696913"/>
            <a:ext cx="2616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5397CB-CFAB-4F2F-8EEB-127D11351C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8BFE1F-165B-464E-9FAE-DED5C1B6C8C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4A4A9-F460-4F2C-BBBC-7190BD7542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47E96-A477-45B4-968F-DF3287C2FD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5A00D-5737-4569-BB27-C351D8B89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8C4D9-BC4C-4C20-8B2D-C4391F42E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E042F-FEAA-4196-A48D-84793CE93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EE3F3-6A32-4878-A1C9-8E75CACD5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ED16E-3C29-4A0B-A0CB-66C162212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A95C4-940C-41AC-A701-FD99CCD176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18A62-9E31-4EBC-B2E4-91377D1E12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76997-7352-471C-9051-69E31B57A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CC59B-CC2D-49EE-838A-3A3C156EA6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F268A9-D9B8-4251-96F8-EB79BCE096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828800" y="533400"/>
            <a:ext cx="4114800" cy="82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EVERY DAY</a:t>
            </a:r>
            <a:r>
              <a:rPr lang="en-US" sz="1600"/>
              <a:t>: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Tx/>
              <a:buChar char="•"/>
            </a:pPr>
            <a:r>
              <a:rPr lang="en-US" sz="1000"/>
              <a:t>  Weigh yourself in the morning before breakfast, write  it down and        compare to yesterday’s weight.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Tx/>
              <a:buChar char="•"/>
            </a:pPr>
            <a:r>
              <a:rPr lang="en-US" sz="1000"/>
              <a:t>  Take your medicine as prescribed.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Tx/>
              <a:buChar char="•"/>
            </a:pPr>
            <a:r>
              <a:rPr lang="en-US" sz="1000"/>
              <a:t>  Check for swelling in your feet, ankles, hands and stomach.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Tx/>
              <a:buChar char="•"/>
            </a:pPr>
            <a:r>
              <a:rPr lang="en-US" sz="1000"/>
              <a:t>  Eat low salt food.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Tx/>
              <a:buChar char="•"/>
            </a:pPr>
            <a:r>
              <a:rPr lang="en-US" sz="1000"/>
              <a:t>  Balance activity and rest periods.</a:t>
            </a:r>
          </a:p>
          <a:p>
            <a:pPr>
              <a:spcBef>
                <a:spcPct val="50000"/>
              </a:spcBef>
              <a:buClr>
                <a:srgbClr val="006600"/>
              </a:buClr>
            </a:pPr>
            <a:r>
              <a:rPr lang="en-US" sz="1200" b="1"/>
              <a:t>Which Heart Failure Zone are you today?             </a:t>
            </a:r>
            <a:r>
              <a:rPr lang="en-US" sz="1200" b="1">
                <a:solidFill>
                  <a:srgbClr val="006600"/>
                </a:solidFill>
              </a:rPr>
              <a:t>GREEN</a:t>
            </a:r>
            <a:r>
              <a:rPr lang="en-US" sz="1200" b="1"/>
              <a:t>, </a:t>
            </a:r>
            <a:r>
              <a:rPr lang="en-US" sz="1200" b="1">
                <a:solidFill>
                  <a:srgbClr val="FFCC00"/>
                </a:solidFill>
              </a:rPr>
              <a:t>YELLOW</a:t>
            </a:r>
            <a:r>
              <a:rPr lang="en-US" sz="1200" b="1"/>
              <a:t> or </a:t>
            </a:r>
            <a:r>
              <a:rPr lang="en-US" sz="1200" b="1">
                <a:solidFill>
                  <a:srgbClr val="FF0000"/>
                </a:solidFill>
              </a:rPr>
              <a:t>RED</a:t>
            </a:r>
            <a:r>
              <a:rPr lang="en-US" sz="1200" b="1"/>
              <a:t>?</a:t>
            </a:r>
          </a:p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6600"/>
                </a:solidFill>
              </a:rPr>
              <a:t>ALL CLEAR – This zone is your goal</a:t>
            </a:r>
          </a:p>
          <a:p>
            <a:pPr>
              <a:spcBef>
                <a:spcPct val="50000"/>
              </a:spcBef>
            </a:pPr>
            <a:r>
              <a:rPr lang="en-US" sz="1000" b="1"/>
              <a:t>Your symptoms are under control.  You have: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FontTx/>
              <a:buChar char="•"/>
            </a:pPr>
            <a:r>
              <a:rPr lang="en-US" sz="1000"/>
              <a:t>  No shortness of breath.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FontTx/>
              <a:buChar char="•"/>
            </a:pPr>
            <a:r>
              <a:rPr lang="en-US" sz="1000"/>
              <a:t>  No weight gain more than 2 pounds.                                                           (it may change 1 or 2 pounds some days).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FontTx/>
              <a:buChar char="•"/>
            </a:pPr>
            <a:r>
              <a:rPr lang="en-US" sz="1000"/>
              <a:t>  No swelling of your feet, ankles, hands or stomach.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FontTx/>
              <a:buChar char="•"/>
            </a:pPr>
            <a:r>
              <a:rPr lang="en-US" sz="1000"/>
              <a:t>  No chest pain.</a:t>
            </a:r>
          </a:p>
          <a:p>
            <a:pPr>
              <a:spcBef>
                <a:spcPct val="50000"/>
              </a:spcBef>
              <a:buClr>
                <a:srgbClr val="006600"/>
              </a:buClr>
            </a:pPr>
            <a:endParaRPr lang="en-US" sz="1000"/>
          </a:p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CC00"/>
                </a:solidFill>
              </a:rPr>
              <a:t>CAUTION </a:t>
            </a:r>
            <a:r>
              <a:rPr lang="en-US" sz="1000" b="1">
                <a:solidFill>
                  <a:srgbClr val="FFCC00"/>
                </a:solidFill>
              </a:rPr>
              <a:t>–</a:t>
            </a:r>
            <a:r>
              <a:rPr lang="en-US" sz="1000">
                <a:solidFill>
                  <a:srgbClr val="FFCC00"/>
                </a:solidFill>
              </a:rPr>
              <a:t> </a:t>
            </a:r>
            <a:r>
              <a:rPr lang="en-US" sz="1600" b="1">
                <a:solidFill>
                  <a:srgbClr val="FFCC00"/>
                </a:solidFill>
              </a:rPr>
              <a:t>This zone is a warning</a:t>
            </a:r>
          </a:p>
          <a:p>
            <a:pPr>
              <a:spcBef>
                <a:spcPct val="50000"/>
              </a:spcBef>
            </a:pPr>
            <a:r>
              <a:rPr lang="en-US" sz="1000" b="1"/>
              <a:t>Call your doctor’s office if: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You have weight gain of 3 pounds in 1 day or a weight gain of 5 pounds or more in 1 week.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More shortness of breath.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More swelling of your feet, ankles, hands or stomach.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Feeling more tired.  No energy.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Dry hacky cough.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New or increased chest pain.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Feeling uneasy, you know something is not right.</a:t>
            </a:r>
          </a:p>
          <a:p>
            <a:pPr>
              <a:spcBef>
                <a:spcPct val="50000"/>
              </a:spcBef>
              <a:buClr>
                <a:srgbClr val="FFCC00"/>
              </a:buClr>
              <a:buFontTx/>
              <a:buChar char="•"/>
            </a:pPr>
            <a:r>
              <a:rPr lang="en-US" sz="1000"/>
              <a:t>  It is harder for you to breathe when lying down.  You are needing to sleep sitting up in a chair.</a:t>
            </a:r>
          </a:p>
          <a:p>
            <a:pPr>
              <a:spcBef>
                <a:spcPct val="50000"/>
              </a:spcBef>
              <a:buClr>
                <a:srgbClr val="FFCC00"/>
              </a:buClr>
            </a:pPr>
            <a:r>
              <a:rPr lang="en-US" sz="1600" b="1">
                <a:solidFill>
                  <a:srgbClr val="FF0000"/>
                </a:solidFill>
              </a:rPr>
              <a:t>EMERGENCY</a:t>
            </a:r>
          </a:p>
          <a:p>
            <a:pPr>
              <a:spcBef>
                <a:spcPct val="50000"/>
              </a:spcBef>
            </a:pPr>
            <a:r>
              <a:rPr lang="en-US" sz="1000" b="1"/>
              <a:t>Go to the emergency room or call 911 if you have any of the following: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1000"/>
              <a:t>  Struggling to breathe.  Unrelieved shortness of breath while sitting still.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1000"/>
              <a:t>  Have chest pain.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1000"/>
              <a:t>  Have confusion or can’t think clearly.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0668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Bookman Old Style" pitchFamily="18" charset="0"/>
              </a:rPr>
              <a:t>HEART FAILURE ZONES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533400" y="685800"/>
            <a:ext cx="1295400" cy="19812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447800" y="1066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   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371600" y="3048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62000" y="815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533400" y="2743200"/>
            <a:ext cx="1295400" cy="1676400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533400" y="4495800"/>
            <a:ext cx="1295400" cy="2590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85800" y="12192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EVERY     DAY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85800" y="31242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GREEN           ZONE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33400" y="53340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YELLOW           ZONE</a:t>
            </a: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533400" y="7162800"/>
            <a:ext cx="1295400" cy="1828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762000" y="7620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RED          ZONE</a:t>
            </a:r>
          </a:p>
        </p:txBody>
      </p:sp>
      <p:pic>
        <p:nvPicPr>
          <p:cNvPr id="2073" name="Picture 25" descr="VHS%20Color%20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8382000"/>
            <a:ext cx="1257300" cy="617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297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Bookman Old Style</vt:lpstr>
      <vt:lpstr>Default Design</vt:lpstr>
      <vt:lpstr>Slide 1</vt:lpstr>
    </vt:vector>
  </TitlesOfParts>
  <Company>VCHS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penelope.solis</cp:lastModifiedBy>
  <cp:revision>7</cp:revision>
  <dcterms:created xsi:type="dcterms:W3CDTF">2008-12-15T21:52:49Z</dcterms:created>
  <dcterms:modified xsi:type="dcterms:W3CDTF">2010-06-22T17:11:34Z</dcterms:modified>
</cp:coreProperties>
</file>