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4" r:id="rId2"/>
    <p:sldId id="417" r:id="rId3"/>
    <p:sldId id="256" r:id="rId4"/>
    <p:sldId id="323" r:id="rId5"/>
    <p:sldId id="314" r:id="rId6"/>
    <p:sldId id="316" r:id="rId7"/>
    <p:sldId id="317" r:id="rId8"/>
    <p:sldId id="318" r:id="rId9"/>
    <p:sldId id="319" r:id="rId10"/>
    <p:sldId id="320" r:id="rId11"/>
    <p:sldId id="3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353931-66B5-65B9-2132-C0EC369876CB}" name="Liz Montgomery" initials="LM" userId="S::liz.montgomery@heart.org::4ddb1a6d-6ec7-4a02-9731-8cf39b88904a" providerId="AD"/>
  <p188:author id="{0192F2A0-7D5D-CB90-88FD-B734859E4FA9}" name="Liz Montgomery" initials="LM" userId="S::Liz.Montgomery@heart.org::4ddb1a6d-6ec7-4a02-9731-8cf39b88904a" providerId="AD"/>
  <p188:author id="{37D47AB7-E6E8-CB63-6D5F-8459DB22CD06}" name="Amy Featherston" initials="AF" userId="S::amy.featherston@heart.org::b29fb143-632b-4051-9c5d-249f759389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F91777-991F-4340-9BE3-39B4EA54156E}" v="46" dt="2024-08-09T16:24:43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E5BA5-FBC5-4FEF-8AB9-886C463FEC3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16755-9A19-4BB1-8CF4-066FD0E3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3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 CVD is a suite of QI resources, data tool, and support services to improve hypertension, diabetes, and cholesterol control connecting national initiatives like TBP, TT2D, and CCC. </a:t>
            </a:r>
          </a:p>
          <a:p>
            <a:endParaRPr lang="en-US" dirty="0"/>
          </a:p>
          <a:p>
            <a:r>
              <a:rPr lang="en-US" dirty="0"/>
              <a:t>Target: BP in partnership with the AMA</a:t>
            </a:r>
            <a:br>
              <a:rPr lang="en-US" dirty="0"/>
            </a:br>
            <a:r>
              <a:rPr lang="en-US" dirty="0"/>
              <a:t>TT2D in partnership with ADA</a:t>
            </a:r>
          </a:p>
          <a:p>
            <a:r>
              <a:rPr lang="en-US" dirty="0"/>
              <a:t>CCC…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80DEA-659A-4A2F-B658-97A22A28E6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Times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023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5AA8-5DE9-4E95-A892-04188D6E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02F9-D4A2-40AF-A01B-9A7AB6D8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CEC22-991B-419D-8E3D-A73EEC45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B1E6-95DF-492F-A649-41954A8E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B75FD-8680-42EF-A490-CBFCFA6C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05555"/>
      </p:ext>
    </p:extLst>
  </p:cSld>
  <p:clrMapOvr>
    <a:masterClrMapping/>
  </p:clrMapOvr>
  <p:transition spd="med"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A461-CA52-402D-96CB-D2EF090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17D32-2283-44D7-99FA-A39610B78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5661-2E7F-42E5-966D-12199CD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82D6-ED15-4325-A9B5-D8831BF4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4878E-92F6-4C64-9132-28964636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2984"/>
      </p:ext>
    </p:extLst>
  </p:cSld>
  <p:clrMapOvr>
    <a:masterClrMapping/>
  </p:clrMapOvr>
  <p:transition spd="med"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A9047-EC42-4742-B507-BAA54DDBA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FAA4-8A75-4DAC-9459-A1826DE93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24180-45C0-4EBF-9B05-C6F0E75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48316-6562-4A4A-9744-0A4C2BDC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FCAC-BEC8-445F-A0FD-99D2DDE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807"/>
      </p:ext>
    </p:extLst>
  </p:cSld>
  <p:clrMapOvr>
    <a:masterClrMapping/>
  </p:clrMapOvr>
  <p:transition spd="med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74F-9F9C-4CFC-8653-2DAC5338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767E-20CB-4712-AAC6-1942CA4E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EE19-E424-466B-9FDA-2F9B3C73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DE9CF-D5EF-46F2-BB66-231CF1AD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D4E94-E543-408F-A4BC-4F0C2601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8869"/>
      </p:ext>
    </p:extLst>
  </p:cSld>
  <p:clrMapOvr>
    <a:masterClrMapping/>
  </p:clrMapOvr>
  <p:transition spd="med"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D80B-1714-4EA3-81DA-7FC8EAC6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A0580-B7B9-4ACC-A778-9EDC6456E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62FF5-9F17-4ECD-9715-F33E29C3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33AA-EFDA-42B6-ADDB-E24C2B5E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4CE4-CDAE-4610-A7AC-E97E8AB4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97338"/>
      </p:ext>
    </p:extLst>
  </p:cSld>
  <p:clrMapOvr>
    <a:masterClrMapping/>
  </p:clrMapOvr>
  <p:transition spd="med"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4245-7F7F-44D6-95C6-60372BDA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740E7-BA6A-416D-8DCE-075AD1AA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A5177-FB88-46CA-8CD3-6F2E1296C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16C6-E0E9-4160-B64E-28DFB47C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A464F-3883-4210-A2DD-DD2B4094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0588B-73B0-471B-AC1D-F33DA30C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5089"/>
      </p:ext>
    </p:extLst>
  </p:cSld>
  <p:clrMapOvr>
    <a:masterClrMapping/>
  </p:clrMapOvr>
  <p:transition spd="med"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600D-CE83-4692-BB24-24B3BA17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BD89-1F2C-4F0D-923C-E5842FB5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D0682-F58A-4918-BA3C-EBF4EFA4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0EB28-B23E-49FE-BD5E-0C141843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B21DB-EDA4-4252-8AD3-091039D86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D778B-B9A7-488B-AD3A-7E8FC5A8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9364E-5A51-4B43-9038-96C6A6F4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D916B-D27A-4F0C-88B2-5FCA0B3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6041"/>
      </p:ext>
    </p:extLst>
  </p:cSld>
  <p:clrMapOvr>
    <a:masterClrMapping/>
  </p:clrMapOvr>
  <p:transition spd="med"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3C5C-3FD0-46A5-92C7-B4ECB67D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F82D-C864-458C-BF20-F7564BCB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B227F-00D1-429D-A410-06F3FD8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75FF0-7356-4E14-8613-08D6C9C6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10199"/>
      </p:ext>
    </p:extLst>
  </p:cSld>
  <p:clrMapOvr>
    <a:masterClrMapping/>
  </p:clrMapOvr>
  <p:transition spd="med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686D3-8B0D-47DF-A0E0-185F36AA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14EB9-133F-4438-B2DA-3EDD8E99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E7A0C-426D-4AFA-90C1-3AAF00E8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8450"/>
      </p:ext>
    </p:extLst>
  </p:cSld>
  <p:clrMapOvr>
    <a:masterClrMapping/>
  </p:clrMapOvr>
  <p:transition spd="med"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F45E-C686-438C-805C-704E6921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922-7B26-4EBA-B5B1-A9BE30ED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DE47-38EC-4703-BB71-D862AFDB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9682-8274-4335-80D9-8C975460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A7A8-B695-4CBB-AC42-7D844907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489F7-DC9C-4741-8908-CCB37BE9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42810"/>
      </p:ext>
    </p:extLst>
  </p:cSld>
  <p:clrMapOvr>
    <a:masterClrMapping/>
  </p:clrMapOvr>
  <p:transition spd="med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EE82-1978-45B3-86C7-D3793851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110F6-42E3-4D89-B77B-AD689DA67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9185-7FE4-40EE-A2FA-781333407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CE89C-2C18-4541-83C7-61A65C0A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9BFB2-96DD-4DBB-BF22-F7E44865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CEB76-9902-484D-9B3D-C6E3CEC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308"/>
      </p:ext>
    </p:extLst>
  </p:cSld>
  <p:clrMapOvr>
    <a:masterClrMapping/>
  </p:clrMapOvr>
  <p:transition spd="med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679CE-CB16-47FC-A293-5ADFE4AA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B4EB-5B7B-422C-A188-205271C5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BC9DF-1852-4231-8F85-221D2AA60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402A-957C-4690-87FD-E20E646BC13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5C0C4-20E6-4208-8D0A-9754518B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F51-ED21-415F-A244-BA0060CCB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A1B27-F79A-4805-AC03-8EA9FFAC7AD2}"/>
              </a:ext>
            </a:extLst>
          </p:cNvPr>
          <p:cNvSpPr txBox="1"/>
          <p:nvPr/>
        </p:nvSpPr>
        <p:spPr>
          <a:xfrm>
            <a:off x="309727" y="1429235"/>
            <a:ext cx="11763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b Dub Medium" panose="020B0603030403020204" pitchFamily="34" charset="0"/>
              </a:rPr>
              <a:t>Congratulations on your Quality Achievement Award! Please use the instructions below on how to personalize and present your recognition video.</a:t>
            </a:r>
          </a:p>
          <a:p>
            <a:endParaRPr lang="en-US" sz="2800" dirty="0">
              <a:latin typeface="Lub Dub Medium" panose="020B0603030403020204" pitchFamily="34" charset="0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Lub Dub Medium" panose="020B0603030403020204" pitchFamily="34" charset="0"/>
              </a:rPr>
              <a:t>Add your facility name and picture on slide 4.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Lub Dub Medium" panose="020B0603030403020204" pitchFamily="34" charset="0"/>
              </a:rPr>
              <a:t>Add your outpatient award seal/s to slide 10.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Lub Dub Medium" panose="020B0603030403020204" pitchFamily="34" charset="0"/>
              </a:rPr>
              <a:t>Delete this page.</a:t>
            </a:r>
          </a:p>
          <a:p>
            <a:pPr marL="514350" indent="-514350">
              <a:buFontTx/>
              <a:buAutoNum type="arabicPeriod"/>
            </a:pPr>
            <a:r>
              <a:rPr lang="en-US" sz="2800" dirty="0">
                <a:latin typeface="Lub Dub Medium" panose="020B0603030403020204" pitchFamily="34" charset="0"/>
              </a:rPr>
              <a:t>File &gt; Export &gt; Make sure your presentation settings are "Full HD” and “Use Recorded Timings and Narrations” &gt; Create Video.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Lub Dub Medium" panose="020B0603030403020204" pitchFamily="34" charset="0"/>
              </a:rPr>
              <a:t>Present!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810F00A-74A9-408F-BA5B-4454B5EA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4" y="179369"/>
            <a:ext cx="2014751" cy="10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4464"/>
      </p:ext>
    </p:extLst>
  </p:cSld>
  <p:clrMapOvr>
    <a:masterClrMapping/>
  </p:clrMapOvr>
  <p:transition spd="med" advClick="0" advTm="6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186" y="-56408"/>
            <a:ext cx="12192001" cy="6914408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Lub Dub Medium" panose="020B0603030403020204" pitchFamily="34" charset="0"/>
              </a:rPr>
              <a:t>Thank you for your outstanding performance treating patients with the latest in evidence-based care.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2D915-6A6F-F70E-006A-9178AE222BD3}"/>
              </a:ext>
            </a:extLst>
          </p:cNvPr>
          <p:cNvSpPr txBox="1"/>
          <p:nvPr/>
        </p:nvSpPr>
        <p:spPr>
          <a:xfrm>
            <a:off x="457797" y="6031259"/>
            <a:ext cx="112740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b Dub Medium" panose="020B0603030403020204" pitchFamily="34" charset="0"/>
              </a:rPr>
              <a:t>[Add your award icon from Target: BP, Check. Check. Control. Cholesterol and/or Target: Type 2 Diabetes then delete this text and the appropriate award icon placeholder image(s)]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90CD4AB-7FE7-38AD-565A-B23CB7F2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9" y="2986646"/>
            <a:ext cx="3352807" cy="262128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1C9E447-2DDA-BCD7-5DAB-3E0C28FBF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90" y="2992624"/>
            <a:ext cx="3352807" cy="262128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369B4AF-B650-65C5-FA7E-5B028133D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6" y="2986646"/>
            <a:ext cx="3352807" cy="2621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244419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E21BC-F4F7-439A-B0EA-CF18EC79D440}"/>
              </a:ext>
            </a:extLst>
          </p:cNvPr>
          <p:cNvSpPr txBox="1"/>
          <p:nvPr/>
        </p:nvSpPr>
        <p:spPr>
          <a:xfrm>
            <a:off x="2195971" y="5335077"/>
            <a:ext cx="7474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Lub Dub Medium" panose="020B0603030403020204" pitchFamily="34" charset="0"/>
              </a:rPr>
              <a:t>www.heart.org/OutpaceCVD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A069747D-54D2-4FF7-3EA8-31FE3B07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999703"/>
            <a:ext cx="4838065" cy="1042686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D908F0D-299A-C6BF-1E93-30F117289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6" y="3119237"/>
            <a:ext cx="4636008" cy="157886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23BA02-E7E5-C377-0823-2F201444F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3" y="871508"/>
            <a:ext cx="4784447" cy="13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6655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0C1AF-673B-7349-C6AB-05A1499F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52" y="210138"/>
            <a:ext cx="6423454" cy="221684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43F5E69-BA74-DF8C-E942-CD120CE08B04}"/>
              </a:ext>
            </a:extLst>
          </p:cNvPr>
          <p:cNvSpPr txBox="1">
            <a:spLocks/>
          </p:cNvSpPr>
          <p:nvPr/>
        </p:nvSpPr>
        <p:spPr>
          <a:xfrm>
            <a:off x="1742196" y="2426987"/>
            <a:ext cx="8374566" cy="1803709"/>
          </a:xfrm>
          <a:prstGeom prst="rect">
            <a:avLst/>
          </a:prstGeom>
        </p:spPr>
        <p:txBody>
          <a:bodyPr/>
          <a:lstStyle>
            <a:lvl1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1pPr>
            <a:lvl2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2pPr>
            <a:lvl3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3pPr>
            <a:lvl4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4pPr>
            <a:lvl5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5pPr>
            <a:lvl6pPr marL="0" marR="0" indent="3556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0" marR="0" indent="7112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0" marR="0" indent="10668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0" marR="0" indent="14224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algn="ctr">
              <a:defRPr/>
            </a:pPr>
            <a:r>
              <a:rPr lang="en-US" sz="2000" kern="0" dirty="0">
                <a:solidFill>
                  <a:srgbClr val="222328"/>
                </a:solidFill>
                <a:latin typeface="Lub Dub Medium" panose="020B0603030403020204" pitchFamily="34" charset="0"/>
              </a:rPr>
              <a:t>The American Heart Association’s </a:t>
            </a:r>
            <a:r>
              <a:rPr lang="en-US" sz="2000" b="1" kern="0" dirty="0">
                <a:solidFill>
                  <a:srgbClr val="990000"/>
                </a:solidFill>
                <a:latin typeface="Lub Dub Medium" panose="020B0603030403020204" pitchFamily="34" charset="0"/>
              </a:rPr>
              <a:t>Outpace CVD™ </a:t>
            </a:r>
            <a:r>
              <a:rPr lang="en-US" sz="2000" kern="0" dirty="0">
                <a:solidFill>
                  <a:srgbClr val="222328"/>
                </a:solidFill>
                <a:latin typeface="Lub Dub Medium" panose="020B0603030403020204" pitchFamily="34" charset="0"/>
              </a:rPr>
              <a:t>suite offers technology solutions and quality improvement support for healthcare organizations participating in our programs and partnered initiatives as they target cardiovascular disease. </a:t>
            </a:r>
            <a:br>
              <a:rPr lang="en-US" sz="2000" kern="0" dirty="0">
                <a:solidFill>
                  <a:srgbClr val="222328"/>
                </a:solidFill>
                <a:latin typeface="Lub Dub Medium" panose="020B0603030403020204" pitchFamily="34" charset="0"/>
              </a:rPr>
            </a:br>
            <a:br>
              <a:rPr lang="en-US" sz="2000" kern="0" dirty="0">
                <a:solidFill>
                  <a:srgbClr val="222328"/>
                </a:solidFill>
                <a:latin typeface="Lub Dub Medium" panose="020B0603030403020204" pitchFamily="34" charset="0"/>
              </a:rPr>
            </a:br>
            <a:r>
              <a:rPr lang="en-US" sz="2000" kern="0" dirty="0">
                <a:solidFill>
                  <a:srgbClr val="222328"/>
                </a:solidFill>
                <a:latin typeface="Lub Dub Medium" panose="020B0603030403020204" pitchFamily="34" charset="0"/>
              </a:rPr>
              <a:t>We support and recognize your organization’s commitment to improving patient outcomes.</a:t>
            </a:r>
          </a:p>
          <a:p>
            <a:pPr algn="ctr">
              <a:defRPr/>
            </a:pPr>
            <a:endParaRPr lang="en-US" sz="2000" dirty="0">
              <a:solidFill>
                <a:srgbClr val="222328"/>
              </a:solidFill>
              <a:latin typeface="Lub Dub Medium" panose="020B0603030403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90000"/>
                </a:solidFill>
                <a:latin typeface="Lub Dub Medium" panose="020B0603030403020204" pitchFamily="34" charset="0"/>
              </a:rPr>
              <a:t>Heart.org/</a:t>
            </a:r>
            <a:r>
              <a:rPr lang="en-US" sz="2000" b="1" dirty="0" err="1">
                <a:solidFill>
                  <a:srgbClr val="990000"/>
                </a:solidFill>
                <a:latin typeface="Lub Dub Medium" panose="020B0603030403020204" pitchFamily="34" charset="0"/>
              </a:rPr>
              <a:t>OutpaceCVD</a:t>
            </a:r>
            <a:endParaRPr lang="en-US" sz="2000" b="1" dirty="0">
              <a:solidFill>
                <a:srgbClr val="990000"/>
              </a:solidFill>
              <a:latin typeface="Lub Dub Medium" panose="020B0603030403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9D5F715-F62E-A8F4-BF9E-77CCD5189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36" y="5138709"/>
            <a:ext cx="3373327" cy="942790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CE66655-0179-2BE3-9601-30805604C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10" y="5416478"/>
            <a:ext cx="2567490" cy="874399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7D050B28-C81A-25A2-2610-FD1640B91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5" y="5223613"/>
            <a:ext cx="3498248" cy="7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42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Lub Dub Medium" panose="020B0603030403020204" pitchFamily="34" charset="0"/>
              </a:rPr>
              <a:t>Patient outcomes improve when medical professionals follow the most up-to-date evidence-based treatment guidelines.</a:t>
            </a:r>
          </a:p>
        </p:txBody>
      </p:sp>
      <p:pic>
        <p:nvPicPr>
          <p:cNvPr id="7" name="Picture Placeholder 6" descr="A person pointing at a computer&#10;&#10;AI-generated content may be incorrect.">
            <a:extLst>
              <a:ext uri="{FF2B5EF4-FFF2-40B4-BE49-F238E27FC236}">
                <a16:creationId xmlns:a16="http://schemas.microsoft.com/office/drawing/2014/main" id="{E4C26B61-505E-0823-3CE1-3FEC35CBA8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2" r="23662"/>
          <a:stretch>
            <a:fillRect/>
          </a:stretch>
        </p:blipFill>
        <p:spPr>
          <a:xfrm>
            <a:off x="6273800" y="0"/>
            <a:ext cx="59182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67173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  <a:cs typeface="Aldhabi" panose="020F0502020204030204" pitchFamily="2" charset="-78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  <a:cs typeface="Aldhabi" panose="020F0502020204030204" pitchFamily="2" charset="-78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Lub Dub Medium" panose="020B0603030403020204" pitchFamily="34" charset="0"/>
                <a:cs typeface="Aldhabi" panose="020F0502020204030204" pitchFamily="2" charset="-78"/>
              </a:rPr>
              <a:t>[Health Care Organization Name] is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Lub Dub Medium" panose="020B0603030403020204" pitchFamily="34" charset="0"/>
                <a:cs typeface="Aldhabi" panose="020F0502020204030204" pitchFamily="2" charset="-78"/>
              </a:rPr>
              <a:t>committed to promoting consistent adherence to the latest scientific treatments.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  <a:cs typeface="Aldhabi" panose="020F0502020204030204" pitchFamily="2" charset="-78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  <a:cs typeface="Aldhabi" panose="020F0502020204030204" pitchFamily="2" charset="-78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AC017-AEBE-43EF-B77C-BC340C4CB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3208" y="0"/>
            <a:ext cx="591879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59D27-C700-463F-8487-6D13E674637A}"/>
              </a:ext>
            </a:extLst>
          </p:cNvPr>
          <p:cNvSpPr txBox="1"/>
          <p:nvPr/>
        </p:nvSpPr>
        <p:spPr>
          <a:xfrm>
            <a:off x="8157504" y="1999444"/>
            <a:ext cx="271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 facility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500432"/>
      </p:ext>
    </p:extLst>
  </p:cSld>
  <p:clrMapOvr>
    <a:masterClrMapping/>
  </p:clrMapOvr>
  <p:transition spd="med"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1" y="-1"/>
            <a:ext cx="6833223" cy="6858000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Lub Dub Medium" panose="020B0603030403020204" pitchFamily="34" charset="0"/>
              </a:rPr>
              <a:t>Over 2,400 health care organizations participate in the American Heart Association’s 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Lub Dub Medium" panose="020B0603030403020204" pitchFamily="34" charset="0"/>
              </a:rPr>
              <a:t>outpatient quality initiatives,</a:t>
            </a:r>
            <a:br>
              <a:rPr lang="en-US" sz="3600" b="1" dirty="0">
                <a:solidFill>
                  <a:schemeClr val="bg1"/>
                </a:solidFill>
                <a:latin typeface="Lub Dub Medium" panose="020B0603030403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Lub Dub Medium" panose="020B0603030403020204" pitchFamily="34" charset="0"/>
              </a:rPr>
              <a:t> an ongoing effort to bring research-based care to reduce cardiovascular deaths, heart attacks and strokes. </a:t>
            </a:r>
          </a:p>
        </p:txBody>
      </p:sp>
      <p:pic>
        <p:nvPicPr>
          <p:cNvPr id="7" name="Picture Placeholder 6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413D1200-1FBC-F065-B157-D9FE9D1C57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8" r="23588"/>
          <a:stretch>
            <a:fillRect/>
          </a:stretch>
        </p:blipFill>
        <p:spPr>
          <a:xfrm>
            <a:off x="0" y="0"/>
            <a:ext cx="5434013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762545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0782" y="0"/>
            <a:ext cx="1223928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Lub Dub Medium" panose="020B0603030403020204" pitchFamily="34" charset="0"/>
              </a:rPr>
              <a:t>Being honored for giving excellent patient care is the best recognition a health care organization can get. 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708881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7424" y="0"/>
            <a:ext cx="7201786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Lub Dub Medium" panose="020B0603030403020204" pitchFamily="34" charset="0"/>
              </a:rPr>
              <a:t>That’s why we’ve made a commitment...</a:t>
            </a:r>
          </a:p>
        </p:txBody>
      </p:sp>
      <p:pic>
        <p:nvPicPr>
          <p:cNvPr id="5" name="Picture Placeholder 4" descr="A group of medical professionals giving thumbs up&#10;&#10;AI-generated content may be incorrect.">
            <a:extLst>
              <a:ext uri="{FF2B5EF4-FFF2-40B4-BE49-F238E27FC236}">
                <a16:creationId xmlns:a16="http://schemas.microsoft.com/office/drawing/2014/main" id="{A6DBAB28-A58C-1748-A4A6-DC0E2218FB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r="40594"/>
          <a:stretch>
            <a:fillRect/>
          </a:stretch>
        </p:blipFill>
        <p:spPr>
          <a:xfrm>
            <a:off x="0" y="0"/>
            <a:ext cx="5167313" cy="69183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36701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721950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Lub Dub Medium" panose="020B0603030403020204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Lub Dub Medium" panose="020B0603030403020204" pitchFamily="34" charset="0"/>
              </a:rPr>
              <a:t>To turn treatment guidelines into lifelines,</a:t>
            </a:r>
          </a:p>
        </p:txBody>
      </p:sp>
      <p:pic>
        <p:nvPicPr>
          <p:cNvPr id="7" name="Picture Placeholder 6" descr="A group of doctors looking at a file&#10;&#10;AI-generated content may be incorrect.">
            <a:extLst>
              <a:ext uri="{FF2B5EF4-FFF2-40B4-BE49-F238E27FC236}">
                <a16:creationId xmlns:a16="http://schemas.microsoft.com/office/drawing/2014/main" id="{483D2AA9-3825-D98D-1EAE-71BCA77E45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 b="3972"/>
          <a:stretch>
            <a:fillRect/>
          </a:stretch>
        </p:blipFill>
        <p:spPr>
          <a:xfrm>
            <a:off x="7219950" y="0"/>
            <a:ext cx="497205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0837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23ABF0C-0161-47CA-B72C-B0819E3A3A58}"/>
              </a:ext>
            </a:extLst>
          </p:cNvPr>
          <p:cNvSpPr/>
          <p:nvPr/>
        </p:nvSpPr>
        <p:spPr>
          <a:xfrm>
            <a:off x="3532909" y="1153391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A0B4C7-3DCE-4779-BC13-BF7A77B5074D}"/>
              </a:ext>
            </a:extLst>
          </p:cNvPr>
          <p:cNvSpPr/>
          <p:nvPr/>
        </p:nvSpPr>
        <p:spPr>
          <a:xfrm>
            <a:off x="8236527" y="1021773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5982E9-2B89-45FF-87AB-E12CCB186490}"/>
              </a:ext>
            </a:extLst>
          </p:cNvPr>
          <p:cNvSpPr/>
          <p:nvPr/>
        </p:nvSpPr>
        <p:spPr>
          <a:xfrm>
            <a:off x="5091545" y="6452755"/>
            <a:ext cx="4738255" cy="40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126769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improving the lives of all patients.</a:t>
            </a:r>
          </a:p>
        </p:txBody>
      </p:sp>
      <p:pic>
        <p:nvPicPr>
          <p:cNvPr id="14" name="Picture Placeholder 13" descr="A map of the united states with people and pins&#10;&#10;AI-generated content may be incorrect.">
            <a:extLst>
              <a:ext uri="{FF2B5EF4-FFF2-40B4-BE49-F238E27FC236}">
                <a16:creationId xmlns:a16="http://schemas.microsoft.com/office/drawing/2014/main" id="{F3A520AF-31C8-C9A5-5C73-F8963731D4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13092" r="-22020"/>
          <a:stretch>
            <a:fillRect/>
          </a:stretch>
        </p:blipFill>
        <p:spPr>
          <a:xfrm>
            <a:off x="1483743" y="1153391"/>
            <a:ext cx="9877246" cy="48736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904058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0.9|1.2|1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11073</TotalTime>
  <Words>346</Words>
  <Application>Microsoft Office PowerPoint</Application>
  <PresentationFormat>Widescreen</PresentationFormat>
  <Paragraphs>46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Lub Dub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Buechner</dc:creator>
  <cp:lastModifiedBy>Michael Clark</cp:lastModifiedBy>
  <cp:revision>35</cp:revision>
  <dcterms:created xsi:type="dcterms:W3CDTF">2020-11-13T20:29:50Z</dcterms:created>
  <dcterms:modified xsi:type="dcterms:W3CDTF">2025-09-08T20:35:48Z</dcterms:modified>
</cp:coreProperties>
</file>