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324" r:id="rId2"/>
    <p:sldId id="417" r:id="rId3"/>
    <p:sldId id="256" r:id="rId4"/>
    <p:sldId id="323" r:id="rId5"/>
    <p:sldId id="314" r:id="rId6"/>
    <p:sldId id="316" r:id="rId7"/>
    <p:sldId id="317" r:id="rId8"/>
    <p:sldId id="318" r:id="rId9"/>
    <p:sldId id="319" r:id="rId10"/>
    <p:sldId id="320" r:id="rId11"/>
    <p:sldId id="321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F0353931-66B5-65B9-2132-C0EC369876CB}" name="Liz Montgomery" initials="LM" userId="S::liz.montgomery@heart.org::4ddb1a6d-6ec7-4a02-9731-8cf39b88904a" providerId="AD"/>
  <p188:author id="{37D47AB7-E6E8-CB63-6D5F-8459DB22CD06}" name="Amy Featherston" initials="AF" userId="S::amy.featherston@heart.org::b29fb143-632b-4051-9c5d-249f7593898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36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8F91777-991F-4340-9BE3-39B4EA54156E}" v="46" dt="2024-08-09T16:24:43.51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7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7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20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udrey Stauffacher" userId="5e98f508-67e9-4c54-89b3-2909249ca729" providerId="ADAL" clId="{C8F91777-991F-4340-9BE3-39B4EA54156E}"/>
    <pc:docChg chg="modSld">
      <pc:chgData name="Audrey Stauffacher" userId="5e98f508-67e9-4c54-89b3-2909249ca729" providerId="ADAL" clId="{C8F91777-991F-4340-9BE3-39B4EA54156E}" dt="2024-08-09T16:24:43.519" v="45" actId="20577"/>
      <pc:docMkLst>
        <pc:docMk/>
      </pc:docMkLst>
      <pc:sldChg chg="modSp">
        <pc:chgData name="Audrey Stauffacher" userId="5e98f508-67e9-4c54-89b3-2909249ca729" providerId="ADAL" clId="{C8F91777-991F-4340-9BE3-39B4EA54156E}" dt="2024-08-09T16:24:43.519" v="45" actId="20577"/>
        <pc:sldMkLst>
          <pc:docMk/>
          <pc:sldMk cId="1542762545" sldId="314"/>
        </pc:sldMkLst>
        <pc:spChg chg="mod">
          <ac:chgData name="Audrey Stauffacher" userId="5e98f508-67e9-4c54-89b3-2909249ca729" providerId="ADAL" clId="{C8F91777-991F-4340-9BE3-39B4EA54156E}" dt="2024-08-09T16:24:43.519" v="45" actId="20577"/>
          <ac:spMkLst>
            <pc:docMk/>
            <pc:sldMk cId="1542762545" sldId="314"/>
            <ac:spMk id="6" creationId="{C6FD3E9D-AAE7-437F-9370-BE569FEDD5FB}"/>
          </ac:spMkLst>
        </pc:spChg>
      </pc:sldChg>
      <pc:sldChg chg="modSp">
        <pc:chgData name="Audrey Stauffacher" userId="5e98f508-67e9-4c54-89b3-2909249ca729" providerId="ADAL" clId="{C8F91777-991F-4340-9BE3-39B4EA54156E}" dt="2024-08-08T14:18:32.789" v="26" actId="20577"/>
        <pc:sldMkLst>
          <pc:docMk/>
          <pc:sldMk cId="2164386655" sldId="321"/>
        </pc:sldMkLst>
        <pc:spChg chg="mod">
          <ac:chgData name="Audrey Stauffacher" userId="5e98f508-67e9-4c54-89b3-2909249ca729" providerId="ADAL" clId="{C8F91777-991F-4340-9BE3-39B4EA54156E}" dt="2024-08-08T14:18:32.789" v="26" actId="20577"/>
          <ac:spMkLst>
            <pc:docMk/>
            <pc:sldMk cId="2164386655" sldId="321"/>
            <ac:spMk id="2" creationId="{1EAE21BC-F4F7-439A-B0EA-CF18EC79D440}"/>
          </ac:spMkLst>
        </pc:spChg>
      </pc:sldChg>
    </pc:docChg>
  </pc:docChgLst>
  <pc:docChgLst>
    <pc:chgData name="Audrey Stauffacher" userId="5e98f508-67e9-4c54-89b3-2909249ca729" providerId="ADAL" clId="{7E462801-7CDB-4CF8-ABA0-51AA3F401EC3}"/>
    <pc:docChg chg="custSel addSld delSld modSld">
      <pc:chgData name="Audrey Stauffacher" userId="5e98f508-67e9-4c54-89b3-2909249ca729" providerId="ADAL" clId="{7E462801-7CDB-4CF8-ABA0-51AA3F401EC3}" dt="2024-07-24T16:03:38.065" v="38" actId="2696"/>
      <pc:docMkLst>
        <pc:docMk/>
      </pc:docMkLst>
      <pc:sldChg chg="del">
        <pc:chgData name="Audrey Stauffacher" userId="5e98f508-67e9-4c54-89b3-2909249ca729" providerId="ADAL" clId="{7E462801-7CDB-4CF8-ABA0-51AA3F401EC3}" dt="2024-07-24T16:01:28.720" v="18" actId="2696"/>
        <pc:sldMkLst>
          <pc:docMk/>
          <pc:sldMk cId="1633591319" sldId="315"/>
        </pc:sldMkLst>
      </pc:sldChg>
      <pc:sldChg chg="addSp delSp modSp new del mod">
        <pc:chgData name="Audrey Stauffacher" userId="5e98f508-67e9-4c54-89b3-2909249ca729" providerId="ADAL" clId="{7E462801-7CDB-4CF8-ABA0-51AA3F401EC3}" dt="2024-07-24T16:03:38.065" v="38" actId="2696"/>
        <pc:sldMkLst>
          <pc:docMk/>
          <pc:sldMk cId="3758078742" sldId="325"/>
        </pc:sldMkLst>
        <pc:picChg chg="add del mod">
          <ac:chgData name="Audrey Stauffacher" userId="5e98f508-67e9-4c54-89b3-2909249ca729" providerId="ADAL" clId="{7E462801-7CDB-4CF8-ABA0-51AA3F401EC3}" dt="2024-07-24T15:49:06.132" v="14" actId="478"/>
          <ac:picMkLst>
            <pc:docMk/>
            <pc:sldMk cId="3758078742" sldId="325"/>
            <ac:picMk id="3" creationId="{72B3796B-0F92-B99D-069E-128072479D46}"/>
          </ac:picMkLst>
        </pc:picChg>
        <pc:picChg chg="add mod">
          <ac:chgData name="Audrey Stauffacher" userId="5e98f508-67e9-4c54-89b3-2909249ca729" providerId="ADAL" clId="{7E462801-7CDB-4CF8-ABA0-51AA3F401EC3}" dt="2024-07-24T15:49:10.638" v="16" actId="14100"/>
          <ac:picMkLst>
            <pc:docMk/>
            <pc:sldMk cId="3758078742" sldId="325"/>
            <ac:picMk id="5" creationId="{882FC750-41DD-8043-F30E-93AA6557774A}"/>
          </ac:picMkLst>
        </pc:picChg>
      </pc:sldChg>
      <pc:sldChg chg="addSp modSp add mod modTransition modAnim">
        <pc:chgData name="Audrey Stauffacher" userId="5e98f508-67e9-4c54-89b3-2909249ca729" providerId="ADAL" clId="{7E462801-7CDB-4CF8-ABA0-51AA3F401EC3}" dt="2024-07-24T16:03:05.010" v="37" actId="20577"/>
        <pc:sldMkLst>
          <pc:docMk/>
          <pc:sldMk cId="3829242981" sldId="417"/>
        </pc:sldMkLst>
        <pc:spChg chg="mod">
          <ac:chgData name="Audrey Stauffacher" userId="5e98f508-67e9-4c54-89b3-2909249ca729" providerId="ADAL" clId="{7E462801-7CDB-4CF8-ABA0-51AA3F401EC3}" dt="2024-07-24T16:03:05.010" v="37" actId="20577"/>
          <ac:spMkLst>
            <pc:docMk/>
            <pc:sldMk cId="3829242981" sldId="417"/>
            <ac:spMk id="3" creationId="{D43F5E69-BA74-DF8C-E942-CD120CE08B04}"/>
          </ac:spMkLst>
        </pc:spChg>
        <pc:picChg chg="mod">
          <ac:chgData name="Audrey Stauffacher" userId="5e98f508-67e9-4c54-89b3-2909249ca729" providerId="ADAL" clId="{7E462801-7CDB-4CF8-ABA0-51AA3F401EC3}" dt="2024-07-24T16:02:58.897" v="36" actId="1076"/>
          <ac:picMkLst>
            <pc:docMk/>
            <pc:sldMk cId="3829242981" sldId="417"/>
            <ac:picMk id="2" creationId="{75B0C1AF-673B-7349-C6AB-05A1499FC5AE}"/>
          </ac:picMkLst>
        </pc:picChg>
        <pc:picChg chg="add mod">
          <ac:chgData name="Audrey Stauffacher" userId="5e98f508-67e9-4c54-89b3-2909249ca729" providerId="ADAL" clId="{7E462801-7CDB-4CF8-ABA0-51AA3F401EC3}" dt="2024-07-24T16:02:04.937" v="23" actId="1076"/>
          <ac:picMkLst>
            <pc:docMk/>
            <pc:sldMk cId="3829242981" sldId="417"/>
            <ac:picMk id="4" creationId="{49D5F715-F62E-A8F4-BF9E-77CCD5189585}"/>
          </ac:picMkLst>
        </pc:picChg>
        <pc:picChg chg="add mod">
          <ac:chgData name="Audrey Stauffacher" userId="5e98f508-67e9-4c54-89b3-2909249ca729" providerId="ADAL" clId="{7E462801-7CDB-4CF8-ABA0-51AA3F401EC3}" dt="2024-07-24T16:02:27.622" v="29" actId="1076"/>
          <ac:picMkLst>
            <pc:docMk/>
            <pc:sldMk cId="3829242981" sldId="417"/>
            <ac:picMk id="5" creationId="{3CE66655-0179-2BE3-9601-30805604CD79}"/>
          </ac:picMkLst>
        </pc:picChg>
        <pc:picChg chg="add mod">
          <ac:chgData name="Audrey Stauffacher" userId="5e98f508-67e9-4c54-89b3-2909249ca729" providerId="ADAL" clId="{7E462801-7CDB-4CF8-ABA0-51AA3F401EC3}" dt="2024-07-24T16:02:49.296" v="34" actId="1035"/>
          <ac:picMkLst>
            <pc:docMk/>
            <pc:sldMk cId="3829242981" sldId="417"/>
            <ac:picMk id="6" creationId="{7D050B28-C81A-25A2-2610-FD1640B9154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9E5BA5-FBC5-4FEF-8AB9-886C463FEC33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916755-9A19-4BB1-8CF4-066FD0E3F9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00372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OP CVD is a suite of QI resources, data tool, and support services to improve hypertension, diabetes, and cholesterol control connecting national initiatives like TBP, TT2D, and CCC. </a:t>
            </a:r>
          </a:p>
          <a:p>
            <a:endParaRPr lang="en-US" dirty="0"/>
          </a:p>
          <a:p>
            <a:r>
              <a:rPr lang="en-US" dirty="0"/>
              <a:t>Target: BP in partnership with the AMA</a:t>
            </a:r>
            <a:br>
              <a:rPr lang="en-US" dirty="0"/>
            </a:br>
            <a:r>
              <a:rPr lang="en-US" dirty="0"/>
              <a:t>TT2D in partnership with ADA</a:t>
            </a:r>
          </a:p>
          <a:p>
            <a:r>
              <a:rPr lang="en-US" dirty="0"/>
              <a:t>CCC…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480DEA-659A-4A2F-B658-97A22A28E6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Helvetica"/>
                <a:sym typeface="Times Roman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Helvetica"/>
              <a:sym typeface="Times Roman"/>
            </a:endParaRPr>
          </a:p>
        </p:txBody>
      </p:sp>
    </p:spTree>
    <p:extLst>
      <p:ext uri="{BB962C8B-B14F-4D97-AF65-F5344CB8AC3E}">
        <p14:creationId xmlns:p14="http://schemas.microsoft.com/office/powerpoint/2010/main" val="41002306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B5AA8-5DE9-4E95-A892-04188D6E69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2D02F9-D4A2-40AF-A01B-9A7AB6D82E4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9CEC22-991B-419D-8E3D-A73EEC45B1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78B1E6-95DF-492F-A649-41954A8E7D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CB75FD-8680-42EF-A490-CBFCFA6C1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705555"/>
      </p:ext>
    </p:extLst>
  </p:cSld>
  <p:clrMapOvr>
    <a:masterClrMapping/>
  </p:clrMapOvr>
  <p:transition spd="med" advClick="0" advTm="6000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ECA461-CA52-402D-96CB-D2EF090DEF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9717D32-2283-44D7-99FA-A39610B78F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6C5661-2E7F-42E5-966D-12199CD23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282D6-ED15-4325-A9B5-D8831BF42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F4878E-92F6-4C64-9132-289646364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72984"/>
      </p:ext>
    </p:extLst>
  </p:cSld>
  <p:clrMapOvr>
    <a:masterClrMapping/>
  </p:clrMapOvr>
  <p:transition spd="med" advClick="0" advTm="6000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0DA9047-EC42-4742-B507-BAA54DDBA90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22FAA4-8A75-4DAC-9459-A1826DE93B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824180-45C0-4EBF-9B05-C6F0E75FCC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548316-6562-4A4A-9744-0A4C2BDC6E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F5FCAC-BEC8-445F-A0FD-99D2DDE195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5283807"/>
      </p:ext>
    </p:extLst>
  </p:cSld>
  <p:clrMapOvr>
    <a:masterClrMapping/>
  </p:clrMapOvr>
  <p:transition spd="med" advClick="0" advTm="6000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23274F-9F9C-4CFC-8653-2DAC5338B0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1D0767E-20CB-4712-AAC6-1942CA4EED5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8EE19-E424-466B-9FDA-2F9B3C737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E6DE9CF-D5EF-46F2-BB66-231CF1ADB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5D4E94-E543-408F-A4BC-4F0C2601E0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608869"/>
      </p:ext>
    </p:extLst>
  </p:cSld>
  <p:clrMapOvr>
    <a:masterClrMapping/>
  </p:clrMapOvr>
  <p:transition spd="med" advClick="0" advTm="6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D1D80B-1714-4EA3-81DA-7FC8EAC6C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FBA0580-B7B9-4ACC-A778-9EDC6456E0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262FF5-9F17-4ECD-9715-F33E29C383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F933AA-EFDA-42B6-ADDB-E24C2B5E47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3B4CE4-CDAE-4610-A7AC-E97E8AB4DB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797338"/>
      </p:ext>
    </p:extLst>
  </p:cSld>
  <p:clrMapOvr>
    <a:masterClrMapping/>
  </p:clrMapOvr>
  <p:transition spd="med" advClick="0" advTm="6000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8A4245-7F7F-44D6-95C6-60372BDA21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0740E7-BA6A-416D-8DCE-075AD1AA47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C8A5177-FB88-46CA-8CD3-6F2E1296C3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17A16C6-E0E9-4160-B64E-28DFB47C28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CA464F-3883-4210-A2DD-DD2B4094CE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C0588B-73B0-471B-AC1D-F33DA30C77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175089"/>
      </p:ext>
    </p:extLst>
  </p:cSld>
  <p:clrMapOvr>
    <a:masterClrMapping/>
  </p:clrMapOvr>
  <p:transition spd="med" advClick="0" advTm="6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97600D-CE83-4692-BB24-24B3BA171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BCBD89-1F2C-4F0D-923C-E5842FB571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BD0682-F58A-4918-BA3C-EBF4EFA40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2E0EB28-B23E-49FE-BD5E-0C141843B2B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5B21DB-EDA4-4252-8AD3-091039D86A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2D778B-B9A7-488B-AD3A-7E8FC5A84B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179364E-5A51-4B43-9038-96C6A6F471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6AD916B-D27A-4F0C-88B2-5FCA0B371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8026041"/>
      </p:ext>
    </p:extLst>
  </p:cSld>
  <p:clrMapOvr>
    <a:masterClrMapping/>
  </p:clrMapOvr>
  <p:transition spd="med" advClick="0" advTm="6000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083C5C-3FD0-46A5-92C7-B4ECB67DC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554F82D-C864-458C-BF20-F7564BCB4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EBB227F-00D1-429D-A410-06F3FD84B8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AF75FF0-7356-4E14-8613-08D6C9C618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6410199"/>
      </p:ext>
    </p:extLst>
  </p:cSld>
  <p:clrMapOvr>
    <a:masterClrMapping/>
  </p:clrMapOvr>
  <p:transition spd="med" advClick="0" advTm="6000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1686D3-8B0D-47DF-A0E0-185F36AA1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CE14EB9-133F-4438-B2DA-3EDD8E9974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BE7A0C-426D-4AFA-90C1-3AAF00E88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828450"/>
      </p:ext>
    </p:extLst>
  </p:cSld>
  <p:clrMapOvr>
    <a:masterClrMapping/>
  </p:clrMapOvr>
  <p:transition spd="med" advClick="0" advTm="6000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A7F45E-C686-438C-805C-704E692194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63D2922-7B26-4EBA-B5B1-A9BE30ED4D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76DE47-38EC-4703-BB71-D862AFDBF25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62E9682-8274-4335-80D9-8C975460AF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1BA7A8-B695-4CBB-AC42-7D84490784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6489F7-DC9C-4741-8908-CCB37BE93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3542810"/>
      </p:ext>
    </p:extLst>
  </p:cSld>
  <p:clrMapOvr>
    <a:masterClrMapping/>
  </p:clrMapOvr>
  <p:transition spd="med" advClick="0" advTm="6000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02EE82-1978-45B3-86C7-D3793851D7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03110F6-42E3-4D89-B77B-AD689DA67B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EF99185-7FE4-40EE-A2FA-78133340770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DCE89C-2C18-4541-83C7-61A65C0A2E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3402A-957C-4690-87FD-E20E646BC13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99BFB2-96DD-4DBB-BF22-F7E4486562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7CEB76-9902-484D-9B3D-C6E3CEC43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291308"/>
      </p:ext>
    </p:extLst>
  </p:cSld>
  <p:clrMapOvr>
    <a:masterClrMapping/>
  </p:clrMapOvr>
  <p:transition spd="med" advClick="0" advTm="6000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7679CE-CB16-47FC-A293-5ADFE4AACB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FDB4EB-5B7B-422C-A188-205271C534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DBC9DF-1852-4231-8F85-221D2AA6001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3402A-957C-4690-87FD-E20E646BC139}" type="datetimeFigureOut">
              <a:rPr lang="en-US" smtClean="0"/>
              <a:t>8/9/2024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85C0C4-20E6-4208-8D0A-9754518B89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234F51-ED21-415F-A244-BA0060CCBA8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6F2BCD-B1E7-41A2-A735-1B0B88D17E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807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med" advClick="0" advTm="6000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9.xml"/><Relationship Id="rId1" Type="http://schemas.openxmlformats.org/officeDocument/2006/relationships/tags" Target="../tags/tag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slideLayout" Target="../slideLayouts/slideLayout9.xml"/><Relationship Id="rId1" Type="http://schemas.openxmlformats.org/officeDocument/2006/relationships/tags" Target="../tags/tag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AA1B27-F79A-4805-AC03-8EA9FFAC7AD2}"/>
              </a:ext>
            </a:extLst>
          </p:cNvPr>
          <p:cNvSpPr txBox="1"/>
          <p:nvPr/>
        </p:nvSpPr>
        <p:spPr>
          <a:xfrm>
            <a:off x="309727" y="1429235"/>
            <a:ext cx="11763375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+mn-lt"/>
              </a:rPr>
              <a:t>Congratulations on your Quality Achievement Award! Please use the instructions below on how to personalize and present your recognition video.</a:t>
            </a:r>
          </a:p>
          <a:p>
            <a:endParaRPr lang="en-US" sz="3200" dirty="0"/>
          </a:p>
          <a:p>
            <a:pPr marL="514350" indent="-514350">
              <a:buAutoNum type="arabicPeriod"/>
            </a:pPr>
            <a:r>
              <a:rPr lang="en-US" sz="3200" dirty="0"/>
              <a:t>Add your facility name and picture on slide 4.</a:t>
            </a:r>
          </a:p>
          <a:p>
            <a:pPr marL="514350" indent="-514350">
              <a:buAutoNum type="arabicPeriod"/>
            </a:pPr>
            <a:r>
              <a:rPr lang="en-US" sz="3200" dirty="0"/>
              <a:t>Add your outpatient award seal/s to slide 10.</a:t>
            </a:r>
          </a:p>
          <a:p>
            <a:pPr marL="514350" indent="-514350">
              <a:buAutoNum type="arabicPeriod"/>
            </a:pPr>
            <a:r>
              <a:rPr lang="en-US" sz="3200" dirty="0"/>
              <a:t>Delete this page.</a:t>
            </a:r>
          </a:p>
          <a:p>
            <a:pPr marL="514350" indent="-514350">
              <a:buFontTx/>
              <a:buAutoNum type="arabicPeriod"/>
            </a:pPr>
            <a:r>
              <a:rPr lang="en-US" sz="3200" dirty="0"/>
              <a:t>File &gt; Export &gt; Make sure your presentation settings are "Full HD” and “Use Recorded Timings and Narrations” &gt; Create Video.</a:t>
            </a:r>
          </a:p>
          <a:p>
            <a:pPr marL="514350" indent="-514350">
              <a:buAutoNum type="arabicPeriod"/>
            </a:pPr>
            <a:r>
              <a:rPr lang="en-US" sz="3200" dirty="0"/>
              <a:t>Present!</a:t>
            </a: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E810F00A-74A9-408F-BA5B-4454B5EA556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4" y="179369"/>
            <a:ext cx="2014751" cy="1023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674464"/>
      </p:ext>
    </p:extLst>
  </p:cSld>
  <p:clrMapOvr>
    <a:masterClrMapping/>
  </p:clrMapOvr>
  <p:transition spd="med" advClick="0" advTm="6000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186" y="-56408"/>
            <a:ext cx="12192001" cy="6914408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Thank you for your outstanding performance treating patients with the latest in evidence-based care.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52D915-6A6F-F70E-006A-9178AE222BD3}"/>
              </a:ext>
            </a:extLst>
          </p:cNvPr>
          <p:cNvSpPr txBox="1"/>
          <p:nvPr/>
        </p:nvSpPr>
        <p:spPr>
          <a:xfrm>
            <a:off x="457797" y="6031259"/>
            <a:ext cx="1127402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[Add your award icon from Target: BP, Check. Check. Control. Cholesterol and/or Target: Type 2 Diabetes then delete this text and the appropriate award icon placeholder image(s)] 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790CD4AB-7FE7-38AD-565A-B23CB7F22DF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289" y="2986646"/>
            <a:ext cx="3352807" cy="2621285"/>
          </a:xfrm>
          <a:prstGeom prst="rect">
            <a:avLst/>
          </a:prstGeom>
        </p:spPr>
      </p:pic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31C9E447-2DDA-BCD7-5DAB-3E0C28FBF0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7990" y="2992624"/>
            <a:ext cx="3352807" cy="2621285"/>
          </a:xfrm>
          <a:prstGeom prst="rect">
            <a:avLst/>
          </a:prstGeom>
        </p:spPr>
      </p:pic>
      <p:pic>
        <p:nvPicPr>
          <p:cNvPr id="11" name="Picture 10" descr="Diagram&#10;&#10;Description automatically generated">
            <a:extLst>
              <a:ext uri="{FF2B5EF4-FFF2-40B4-BE49-F238E27FC236}">
                <a16:creationId xmlns:a16="http://schemas.microsoft.com/office/drawing/2014/main" id="{A369B4AF-B650-65C5-FA7E-5B028133DA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596" y="2986646"/>
            <a:ext cx="3352807" cy="262128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7244419"/>
      </p:ext>
    </p:extLst>
  </p:cSld>
  <p:clrMapOvr>
    <a:masterClrMapping/>
  </p:clrMapOvr>
  <p:transition spd="med" advClick="0" advTm="8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EAE21BC-F4F7-439A-B0EA-CF18EC79D440}"/>
              </a:ext>
            </a:extLst>
          </p:cNvPr>
          <p:cNvSpPr txBox="1"/>
          <p:nvPr/>
        </p:nvSpPr>
        <p:spPr>
          <a:xfrm>
            <a:off x="2195971" y="5335077"/>
            <a:ext cx="74742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solidFill>
                  <a:srgbClr val="C00000"/>
                </a:solidFill>
              </a:rPr>
              <a:t>www.heart.</a:t>
            </a:r>
            <a:r>
              <a:rPr lang="en-US" sz="2800">
                <a:solidFill>
                  <a:srgbClr val="C00000"/>
                </a:solidFill>
              </a:rPr>
              <a:t>org/OutpaceCVD</a:t>
            </a:r>
            <a:endParaRPr lang="en-US" sz="2800" dirty="0">
              <a:solidFill>
                <a:srgbClr val="C00000"/>
              </a:solidFill>
            </a:endParaRPr>
          </a:p>
        </p:txBody>
      </p:sp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A069747D-54D2-4FF7-3EA8-31FE3B0734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8514" y="999703"/>
            <a:ext cx="4838065" cy="1042686"/>
          </a:xfrm>
          <a:prstGeom prst="rect">
            <a:avLst/>
          </a:prstGeom>
        </p:spPr>
      </p:pic>
      <p:pic>
        <p:nvPicPr>
          <p:cNvPr id="9" name="Picture 8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ED908F0D-299A-C6BF-1E93-30F1172899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7996" y="3119237"/>
            <a:ext cx="4636008" cy="1578864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423BA02-E7E5-C377-0823-2F201444FD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73" y="871508"/>
            <a:ext cx="4784447" cy="1337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4386655"/>
      </p:ext>
    </p:extLst>
  </p:cSld>
  <p:clrMapOvr>
    <a:masterClrMapping/>
  </p:clrMapOvr>
  <p:transition spd="med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5B0C1AF-673B-7349-C6AB-05A1499FC5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7752" y="210138"/>
            <a:ext cx="6423454" cy="2216849"/>
          </a:xfrm>
          <a:prstGeom prst="rect">
            <a:avLst/>
          </a:prstGeom>
        </p:spPr>
      </p:pic>
      <p:sp>
        <p:nvSpPr>
          <p:cNvPr id="3" name="Text Placeholder 5">
            <a:extLst>
              <a:ext uri="{FF2B5EF4-FFF2-40B4-BE49-F238E27FC236}">
                <a16:creationId xmlns:a16="http://schemas.microsoft.com/office/drawing/2014/main" id="{D43F5E69-BA74-DF8C-E942-CD120CE08B04}"/>
              </a:ext>
            </a:extLst>
          </p:cNvPr>
          <p:cNvSpPr txBox="1">
            <a:spLocks/>
          </p:cNvSpPr>
          <p:nvPr/>
        </p:nvSpPr>
        <p:spPr>
          <a:xfrm>
            <a:off x="1742196" y="2822248"/>
            <a:ext cx="8374566" cy="1803709"/>
          </a:xfrm>
          <a:prstGeom prst="rect">
            <a:avLst/>
          </a:prstGeom>
        </p:spPr>
        <p:txBody>
          <a:bodyPr/>
          <a:lstStyle>
            <a:lvl1pPr marL="0" marR="0" indent="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Lub Dub Medium" panose="020B0603030403020204" pitchFamily="34" charset="77"/>
                <a:ea typeface="Lub Dub Medium" panose="020B0603030403020204" pitchFamily="34" charset="77"/>
                <a:cs typeface="Lub Dub Medium" panose="020B0603030403020204" pitchFamily="34" charset="77"/>
                <a:sym typeface="Montserrat SemiBold"/>
              </a:defRPr>
            </a:lvl1pPr>
            <a:lvl2pPr marL="0" marR="0" indent="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Lub Dub Medium" panose="020B0603030403020204" pitchFamily="34" charset="77"/>
                <a:ea typeface="Lub Dub Medium" panose="020B0603030403020204" pitchFamily="34" charset="77"/>
                <a:cs typeface="Lub Dub Medium" panose="020B0603030403020204" pitchFamily="34" charset="77"/>
                <a:sym typeface="Montserrat SemiBold"/>
              </a:defRPr>
            </a:lvl2pPr>
            <a:lvl3pPr marL="0" marR="0" indent="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Lub Dub Medium" panose="020B0603030403020204" pitchFamily="34" charset="77"/>
                <a:ea typeface="Lub Dub Medium" panose="020B0603030403020204" pitchFamily="34" charset="77"/>
                <a:cs typeface="Lub Dub Medium" panose="020B0603030403020204" pitchFamily="34" charset="77"/>
                <a:sym typeface="Montserrat SemiBold"/>
              </a:defRPr>
            </a:lvl3pPr>
            <a:lvl4pPr marL="0" marR="0" indent="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Lub Dub Medium" panose="020B0603030403020204" pitchFamily="34" charset="77"/>
                <a:ea typeface="Lub Dub Medium" panose="020B0603030403020204" pitchFamily="34" charset="77"/>
                <a:cs typeface="Lub Dub Medium" panose="020B0603030403020204" pitchFamily="34" charset="77"/>
                <a:sym typeface="Montserrat SemiBold"/>
              </a:defRPr>
            </a:lvl4pPr>
            <a:lvl5pPr marL="0" marR="0" indent="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Lub Dub Medium" panose="020B0603030403020204" pitchFamily="34" charset="77"/>
                <a:ea typeface="Lub Dub Medium" panose="020B0603030403020204" pitchFamily="34" charset="77"/>
                <a:cs typeface="Lub Dub Medium" panose="020B0603030403020204" pitchFamily="34" charset="77"/>
                <a:sym typeface="Montserrat SemiBold"/>
              </a:defRPr>
            </a:lvl5pPr>
            <a:lvl6pPr marL="0" marR="0" indent="35560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Montserrat SemiBold"/>
                <a:ea typeface="Montserrat SemiBold"/>
                <a:cs typeface="Montserrat SemiBold"/>
                <a:sym typeface="Montserrat SemiBold"/>
              </a:defRPr>
            </a:lvl6pPr>
            <a:lvl7pPr marL="0" marR="0" indent="71120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Montserrat SemiBold"/>
                <a:ea typeface="Montserrat SemiBold"/>
                <a:cs typeface="Montserrat SemiBold"/>
                <a:sym typeface="Montserrat SemiBold"/>
              </a:defRPr>
            </a:lvl7pPr>
            <a:lvl8pPr marL="0" marR="0" indent="106680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Montserrat SemiBold"/>
                <a:ea typeface="Montserrat SemiBold"/>
                <a:cs typeface="Montserrat SemiBold"/>
                <a:sym typeface="Montserrat SemiBold"/>
              </a:defRPr>
            </a:lvl8pPr>
            <a:lvl9pPr marL="0" marR="0" indent="1422400" algn="l" defTabSz="825500" latinLnBrk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3500" b="0" i="0" u="none" strike="noStrike" cap="none" spc="0" baseline="0">
                <a:solidFill>
                  <a:srgbClr val="000000"/>
                </a:solidFill>
                <a:uFillTx/>
                <a:latin typeface="Montserrat SemiBold"/>
                <a:ea typeface="Montserrat SemiBold"/>
                <a:cs typeface="Montserrat SemiBold"/>
                <a:sym typeface="Montserrat SemiBold"/>
              </a:defRPr>
            </a:lvl9pPr>
          </a:lstStyle>
          <a:p>
            <a:pPr algn="ctr">
              <a:defRPr/>
            </a:pPr>
            <a:r>
              <a:rPr lang="en-US" sz="1800" kern="0" dirty="0">
                <a:solidFill>
                  <a:srgbClr val="222328"/>
                </a:solidFill>
                <a:latin typeface="Lub Dub Medium" panose="020B0603030403020204" pitchFamily="34" charset="0"/>
              </a:rPr>
              <a:t>The American Heart Association’s </a:t>
            </a:r>
            <a:r>
              <a:rPr lang="en-US" sz="1800" kern="0" dirty="0">
                <a:solidFill>
                  <a:srgbClr val="990000"/>
                </a:solidFill>
                <a:latin typeface="Lub Dub Bold" panose="020B0803030403020204" pitchFamily="34" charset="0"/>
              </a:rPr>
              <a:t>Outpace CVD™ </a:t>
            </a:r>
            <a:r>
              <a:rPr lang="en-US" sz="1800" kern="0" dirty="0">
                <a:solidFill>
                  <a:srgbClr val="222328"/>
                </a:solidFill>
                <a:latin typeface="Lub Dub Medium" panose="020B0603030403020204" pitchFamily="34" charset="0"/>
              </a:rPr>
              <a:t>suite of outpatient programs and structured intiatives provide targeted quality improvement support and recognize your organization’s commitment to improving outcomes of cardiovascular disease. </a:t>
            </a:r>
          </a:p>
          <a:p>
            <a:pPr algn="ctr">
              <a:defRPr/>
            </a:pPr>
            <a:endParaRPr lang="en-US" sz="1800" kern="0" dirty="0">
              <a:solidFill>
                <a:srgbClr val="222328"/>
              </a:solidFill>
              <a:latin typeface="Lub Dub Medium" panose="020B0603030403020204" pitchFamily="34" charset="0"/>
            </a:endParaRPr>
          </a:p>
          <a:p>
            <a:pPr algn="ctr">
              <a:defRPr/>
            </a:pPr>
            <a:endParaRPr lang="en-US" sz="1800" dirty="0">
              <a:solidFill>
                <a:srgbClr val="222328"/>
              </a:solidFill>
              <a:latin typeface="Lub Dub Medium" panose="020B0603030403020204" pitchFamily="34" charset="0"/>
            </a:endParaRPr>
          </a:p>
          <a:p>
            <a:pPr algn="ctr">
              <a:defRPr/>
            </a:pPr>
            <a:r>
              <a:rPr lang="en-US" sz="1800" dirty="0">
                <a:solidFill>
                  <a:srgbClr val="990000"/>
                </a:solidFill>
                <a:latin typeface="Lub Dub Bold" panose="020B0803030403020204" pitchFamily="34" charset="0"/>
              </a:rPr>
              <a:t>Heart.org/</a:t>
            </a:r>
            <a:r>
              <a:rPr lang="en-US" sz="1800" dirty="0" err="1">
                <a:solidFill>
                  <a:srgbClr val="990000"/>
                </a:solidFill>
                <a:latin typeface="Lub Dub Bold" panose="020B0803030403020204" pitchFamily="34" charset="0"/>
              </a:rPr>
              <a:t>OutpaceCVD</a:t>
            </a:r>
            <a:endParaRPr lang="en-US" sz="1800" dirty="0">
              <a:solidFill>
                <a:srgbClr val="990000"/>
              </a:solidFill>
              <a:latin typeface="Lub Dub Bold" panose="020B0803030403020204" pitchFamily="34" charset="0"/>
            </a:endParaRPr>
          </a:p>
        </p:txBody>
      </p:sp>
      <p:pic>
        <p:nvPicPr>
          <p:cNvPr id="4" name="Picture 3" descr="Text&#10;&#10;Description automatically generated">
            <a:extLst>
              <a:ext uri="{FF2B5EF4-FFF2-40B4-BE49-F238E27FC236}">
                <a16:creationId xmlns:a16="http://schemas.microsoft.com/office/drawing/2014/main" id="{49D5F715-F62E-A8F4-BF9E-77CCD51895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336" y="5138709"/>
            <a:ext cx="3373327" cy="942790"/>
          </a:xfrm>
          <a:prstGeom prst="rect">
            <a:avLst/>
          </a:prstGeom>
        </p:spPr>
      </p:pic>
      <p:pic>
        <p:nvPicPr>
          <p:cNvPr id="5" name="Picture 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3CE66655-0179-2BE3-9601-30805604CD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0110" y="5416478"/>
            <a:ext cx="2567490" cy="874399"/>
          </a:xfrm>
          <a:prstGeom prst="rect">
            <a:avLst/>
          </a:prstGeom>
        </p:spPr>
      </p:pic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7D050B28-C81A-25A2-2610-FD1640B9154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365" y="5223613"/>
            <a:ext cx="3498248" cy="753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9242981"/>
      </p:ext>
    </p:extLst>
  </p:cSld>
  <p:clrMapOvr>
    <a:masterClrMapping/>
  </p:clrMapOvr>
  <p:transition spd="med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5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6273209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35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Patient outcomes improve when medical professionals follow the most up-to-date evidence-based treatment guidelines.</a:t>
            </a:r>
          </a:p>
        </p:txBody>
      </p:sp>
      <p:pic>
        <p:nvPicPr>
          <p:cNvPr id="5" name="Picture Placeholder 4" descr="A person working on a computer&#10;&#10;Description automatically generated with medium confidence">
            <a:extLst>
              <a:ext uri="{FF2B5EF4-FFF2-40B4-BE49-F238E27FC236}">
                <a16:creationId xmlns:a16="http://schemas.microsoft.com/office/drawing/2014/main" id="{B04D6305-9FFF-4372-90F4-4CF44C5A27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34678"/>
          <a:stretch/>
        </p:blipFill>
        <p:spPr>
          <a:xfrm>
            <a:off x="6273209" y="-1"/>
            <a:ext cx="5918791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9167173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6273209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35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[Health Care Organization Name] is </a:t>
            </a:r>
          </a:p>
          <a:p>
            <a:pPr algn="ctr"/>
            <a:r>
              <a:rPr lang="en-US" sz="4800" b="1" dirty="0">
                <a:solidFill>
                  <a:schemeClr val="bg1"/>
                </a:solidFill>
              </a:rPr>
              <a:t>committed to promoting consistent adherence to the latest scientific treatments.</a:t>
            </a:r>
          </a:p>
          <a:p>
            <a:pPr algn="ctr"/>
            <a:endParaRPr lang="en-US" sz="3500" b="1" dirty="0">
              <a:solidFill>
                <a:schemeClr val="bg1"/>
              </a:solidFill>
            </a:endParaRPr>
          </a:p>
          <a:p>
            <a:pPr algn="ctr"/>
            <a:endParaRPr lang="en-US" sz="3500" b="1" dirty="0">
              <a:solidFill>
                <a:schemeClr val="bg1"/>
              </a:solidFill>
            </a:endParaRP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6BAC017-AEBE-43EF-B77C-BC340C4CB3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273208" y="0"/>
            <a:ext cx="5918792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EF59D27-C700-463F-8487-6D13E674637A}"/>
              </a:ext>
            </a:extLst>
          </p:cNvPr>
          <p:cNvSpPr txBox="1"/>
          <p:nvPr/>
        </p:nvSpPr>
        <p:spPr>
          <a:xfrm>
            <a:off x="8157504" y="1999444"/>
            <a:ext cx="2716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Image from facility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4500432"/>
      </p:ext>
    </p:extLst>
  </p:cSld>
  <p:clrMapOvr>
    <a:masterClrMapping/>
  </p:clrMapOvr>
  <p:transition spd="med" advClick="0" advTm="6000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433391" y="-1"/>
            <a:ext cx="6833223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3200" b="1" dirty="0">
              <a:solidFill>
                <a:schemeClr val="bg1"/>
              </a:solidFill>
            </a:endParaRPr>
          </a:p>
          <a:p>
            <a:pPr algn="ctr">
              <a:lnSpc>
                <a:spcPct val="100000"/>
              </a:lnSpc>
            </a:pPr>
            <a:r>
              <a:rPr lang="en-US" sz="3800" b="1">
                <a:solidFill>
                  <a:schemeClr val="bg1"/>
                </a:solidFill>
              </a:rPr>
              <a:t>Nearly 1,900 </a:t>
            </a:r>
            <a:r>
              <a:rPr lang="en-US" sz="3800" b="1" dirty="0">
                <a:solidFill>
                  <a:schemeClr val="bg1"/>
                </a:solidFill>
              </a:rPr>
              <a:t>health care organizations participate in </a:t>
            </a:r>
          </a:p>
          <a:p>
            <a:pPr algn="ctr">
              <a:lnSpc>
                <a:spcPct val="100000"/>
              </a:lnSpc>
            </a:pPr>
            <a:r>
              <a:rPr lang="en-US" sz="3800" b="1" dirty="0">
                <a:solidFill>
                  <a:schemeClr val="bg1"/>
                </a:solidFill>
              </a:rPr>
              <a:t>The American Heart Association’s </a:t>
            </a:r>
          </a:p>
          <a:p>
            <a:pPr algn="ctr">
              <a:lnSpc>
                <a:spcPct val="100000"/>
              </a:lnSpc>
            </a:pPr>
            <a:r>
              <a:rPr lang="en-US" sz="3800" b="1" dirty="0">
                <a:solidFill>
                  <a:schemeClr val="bg1"/>
                </a:solidFill>
              </a:rPr>
              <a:t>outpatient quality initiatives, a 5+ year effort to bring research-based care to reduce cardiovascular deaths, heart attacks and strokes.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74EC9DD1-C36F-4A75-B0A0-FD5531CC95E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326" r="24326"/>
          <a:stretch>
            <a:fillRect/>
          </a:stretch>
        </p:blipFill>
        <p:spPr>
          <a:xfrm>
            <a:off x="0" y="0"/>
            <a:ext cx="5434013" cy="6858000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42762545"/>
      </p:ext>
    </p:extLst>
  </p:cSld>
  <p:clrMapOvr>
    <a:masterClrMapping/>
  </p:clrMapOvr>
  <p:transition spd="med" advClick="0" advTm="7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20782" y="0"/>
            <a:ext cx="12239288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Being honored for giving excellent patient care is the best recognition a health care organization can get. </a:t>
            </a: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08708881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 descr="A person holding a box&#10;&#10;Description automatically generated with low confidence">
            <a:extLst>
              <a:ext uri="{FF2B5EF4-FFF2-40B4-BE49-F238E27FC236}">
                <a16:creationId xmlns:a16="http://schemas.microsoft.com/office/drawing/2014/main" id="{AEEBFD59-B941-14ED-B736-74A96249296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85" r="7785"/>
          <a:stretch>
            <a:fillRect/>
          </a:stretch>
        </p:blipFill>
        <p:spPr>
          <a:xfrm>
            <a:off x="-283028" y="0"/>
            <a:ext cx="8685310" cy="6858000"/>
          </a:xfrm>
        </p:spPr>
      </p:pic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167424" y="0"/>
            <a:ext cx="7201786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000" b="1" dirty="0">
                <a:solidFill>
                  <a:schemeClr val="bg1"/>
                </a:solidFill>
              </a:rPr>
              <a:t>That’s why we’ve made a commitment...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2836701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7219508" cy="6858000"/>
          </a:xfrm>
          <a:solidFill>
            <a:srgbClr val="C00000"/>
          </a:solidFill>
        </p:spPr>
        <p:txBody>
          <a:bodyPr>
            <a:normAutofit/>
          </a:bodyPr>
          <a:lstStyle/>
          <a:p>
            <a:pPr algn="ctr"/>
            <a:endParaRPr lang="en-US" sz="4400" b="1" dirty="0">
              <a:solidFill>
                <a:schemeClr val="bg1"/>
              </a:solidFill>
              <a:latin typeface="Lub Dub Heavy" panose="020B0903030403020204" pitchFamily="34" charset="0"/>
            </a:endParaRPr>
          </a:p>
          <a:p>
            <a:pPr algn="ctr"/>
            <a:endParaRPr lang="en-US" sz="4400" b="1" dirty="0">
              <a:solidFill>
                <a:schemeClr val="bg1"/>
              </a:solidFill>
              <a:latin typeface="Lub Dub Heavy" panose="020B0903030403020204" pitchFamily="34" charset="0"/>
            </a:endParaRPr>
          </a:p>
          <a:p>
            <a:pPr algn="ctr"/>
            <a:endParaRPr lang="en-US" sz="4400" b="1" dirty="0">
              <a:solidFill>
                <a:schemeClr val="bg1"/>
              </a:solidFill>
              <a:latin typeface="Lub Dub Heavy" panose="020B0903030403020204" pitchFamily="34" charset="0"/>
            </a:endParaRP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To turn treatment guidelines into lifelines,</a:t>
            </a:r>
          </a:p>
        </p:txBody>
      </p:sp>
      <p:pic>
        <p:nvPicPr>
          <p:cNvPr id="5" name="Picture Placeholder 4" descr="A person holding a person's hand&#10;&#10;Description automatically generated with low confidence">
            <a:extLst>
              <a:ext uri="{FF2B5EF4-FFF2-40B4-BE49-F238E27FC236}">
                <a16:creationId xmlns:a16="http://schemas.microsoft.com/office/drawing/2014/main" id="{EDF8D69E-57AF-4C45-B3F7-64C20C5874E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02" r="16608"/>
          <a:stretch/>
        </p:blipFill>
        <p:spPr>
          <a:xfrm>
            <a:off x="7219506" y="1"/>
            <a:ext cx="4972493" cy="6857999"/>
          </a:xfr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9710837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2B07EBCC-A77B-4203-91A7-D549D544AFA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" t="-38" r="97" b="11442"/>
          <a:stretch/>
        </p:blipFill>
        <p:spPr>
          <a:xfrm>
            <a:off x="592281" y="524741"/>
            <a:ext cx="10702637" cy="6333260"/>
          </a:xfr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923ABF0C-0161-47CA-B72C-B0819E3A3A58}"/>
              </a:ext>
            </a:extLst>
          </p:cNvPr>
          <p:cNvSpPr/>
          <p:nvPr/>
        </p:nvSpPr>
        <p:spPr>
          <a:xfrm>
            <a:off x="3532909" y="1153391"/>
            <a:ext cx="872836" cy="5299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F6A0B4C7-3DCE-4779-BC13-BF7A77B5074D}"/>
              </a:ext>
            </a:extLst>
          </p:cNvPr>
          <p:cNvSpPr/>
          <p:nvPr/>
        </p:nvSpPr>
        <p:spPr>
          <a:xfrm>
            <a:off x="8236527" y="1021773"/>
            <a:ext cx="872836" cy="52993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05982E9-2B89-45FF-87AB-E12CCB186490}"/>
              </a:ext>
            </a:extLst>
          </p:cNvPr>
          <p:cNvSpPr/>
          <p:nvPr/>
        </p:nvSpPr>
        <p:spPr>
          <a:xfrm>
            <a:off x="5091545" y="6452755"/>
            <a:ext cx="4738255" cy="40524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6FD3E9D-AAE7-437F-9370-BE569FEDD5F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-1" y="0"/>
            <a:ext cx="12192001" cy="1267691"/>
          </a:xfrm>
          <a:solidFill>
            <a:schemeClr val="bg1"/>
          </a:solidFill>
        </p:spPr>
        <p:txBody>
          <a:bodyPr>
            <a:normAutofit fontScale="92500" lnSpcReduction="20000"/>
          </a:bodyPr>
          <a:lstStyle/>
          <a:p>
            <a:pPr algn="ctr"/>
            <a:endParaRPr lang="en-US" sz="4800" b="1" dirty="0">
              <a:solidFill>
                <a:schemeClr val="bg1"/>
              </a:solidFill>
            </a:endParaRPr>
          </a:p>
          <a:p>
            <a:pPr algn="ctr"/>
            <a:r>
              <a:rPr lang="en-US" sz="4800" b="1" dirty="0">
                <a:solidFill>
                  <a:srgbClr val="C00000"/>
                </a:solidFill>
              </a:rPr>
              <a:t>improving the lives of all patients.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40904058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|0.9|1.1|0.9|1|0.9|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0|0.9|1.1|0.9|1|0.9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1.2|0.9|1.2|1.1|1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1|1.2|1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|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1|0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0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1.1|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11031</TotalTime>
  <Words>332</Words>
  <Application>Microsoft Office PowerPoint</Application>
  <PresentationFormat>Widescreen</PresentationFormat>
  <Paragraphs>46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9" baseType="lpstr">
      <vt:lpstr>Aptos</vt:lpstr>
      <vt:lpstr>Arial</vt:lpstr>
      <vt:lpstr>Calibri</vt:lpstr>
      <vt:lpstr>Calibri Light</vt:lpstr>
      <vt:lpstr>Lub Dub Bold</vt:lpstr>
      <vt:lpstr>Lub Dub Heavy</vt:lpstr>
      <vt:lpstr>Lub Dub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Jenny Buechner</dc:creator>
  <cp:lastModifiedBy>Audrey Stauffacher</cp:lastModifiedBy>
  <cp:revision>32</cp:revision>
  <dcterms:created xsi:type="dcterms:W3CDTF">2020-11-13T20:29:50Z</dcterms:created>
  <dcterms:modified xsi:type="dcterms:W3CDTF">2024-08-09T16:24:46Z</dcterms:modified>
</cp:coreProperties>
</file>