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4" r:id="rId2"/>
    <p:sldId id="315" r:id="rId3"/>
    <p:sldId id="256" r:id="rId4"/>
    <p:sldId id="323" r:id="rId5"/>
    <p:sldId id="314" r:id="rId6"/>
    <p:sldId id="316" r:id="rId7"/>
    <p:sldId id="317" r:id="rId8"/>
    <p:sldId id="318" r:id="rId9"/>
    <p:sldId id="319" r:id="rId10"/>
    <p:sldId id="320" r:id="rId11"/>
    <p:sldId id="321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3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4F439C-E024-4097-A785-D7503EF2D259}" v="6" dt="2023-04-11T20:16:45.7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00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udrey Stauffacher" userId="5e98f508-67e9-4c54-89b3-2909249ca729" providerId="ADAL" clId="{664F439C-E024-4097-A785-D7503EF2D259}"/>
    <pc:docChg chg="custSel modSld">
      <pc:chgData name="Audrey Stauffacher" userId="5e98f508-67e9-4c54-89b3-2909249ca729" providerId="ADAL" clId="{664F439C-E024-4097-A785-D7503EF2D259}" dt="2023-04-11T20:16:45.792" v="177" actId="20577"/>
      <pc:docMkLst>
        <pc:docMk/>
      </pc:docMkLst>
      <pc:sldChg chg="addSp delSp modSp mod">
        <pc:chgData name="Audrey Stauffacher" userId="5e98f508-67e9-4c54-89b3-2909249ca729" providerId="ADAL" clId="{664F439C-E024-4097-A785-D7503EF2D259}" dt="2023-03-29T17:52:31.319" v="108" actId="732"/>
        <pc:sldMkLst>
          <pc:docMk/>
          <pc:sldMk cId="2919167173" sldId="256"/>
        </pc:sldMkLst>
        <pc:spChg chg="add del mod">
          <ac:chgData name="Audrey Stauffacher" userId="5e98f508-67e9-4c54-89b3-2909249ca729" providerId="ADAL" clId="{664F439C-E024-4097-A785-D7503EF2D259}" dt="2023-03-29T17:52:09.688" v="72" actId="931"/>
          <ac:spMkLst>
            <pc:docMk/>
            <pc:sldMk cId="2919167173" sldId="256"/>
            <ac:spMk id="3" creationId="{F53B8F48-F491-6A55-CF3B-E1059A78B849}"/>
          </ac:spMkLst>
        </pc:spChg>
        <pc:picChg chg="del">
          <ac:chgData name="Audrey Stauffacher" userId="5e98f508-67e9-4c54-89b3-2909249ca729" providerId="ADAL" clId="{664F439C-E024-4097-A785-D7503EF2D259}" dt="2023-03-29T17:52:02.506" v="71" actId="478"/>
          <ac:picMkLst>
            <pc:docMk/>
            <pc:sldMk cId="2919167173" sldId="256"/>
            <ac:picMk id="5" creationId="{B04D6305-9FFF-4372-90F4-4CF44C5A2743}"/>
          </ac:picMkLst>
        </pc:picChg>
        <pc:picChg chg="add mod modCrop">
          <ac:chgData name="Audrey Stauffacher" userId="5e98f508-67e9-4c54-89b3-2909249ca729" providerId="ADAL" clId="{664F439C-E024-4097-A785-D7503EF2D259}" dt="2023-03-29T17:52:31.319" v="108" actId="732"/>
          <ac:picMkLst>
            <pc:docMk/>
            <pc:sldMk cId="2919167173" sldId="256"/>
            <ac:picMk id="7" creationId="{16892B67-C90B-5D7A-FAC1-600B4855E4E9}"/>
          </ac:picMkLst>
        </pc:picChg>
      </pc:sldChg>
      <pc:sldChg chg="modSp">
        <pc:chgData name="Audrey Stauffacher" userId="5e98f508-67e9-4c54-89b3-2909249ca729" providerId="ADAL" clId="{664F439C-E024-4097-A785-D7503EF2D259}" dt="2023-04-11T20:16:45.792" v="177" actId="20577"/>
        <pc:sldMkLst>
          <pc:docMk/>
          <pc:sldMk cId="1542762545" sldId="314"/>
        </pc:sldMkLst>
        <pc:spChg chg="mod">
          <ac:chgData name="Audrey Stauffacher" userId="5e98f508-67e9-4c54-89b3-2909249ca729" providerId="ADAL" clId="{664F439C-E024-4097-A785-D7503EF2D259}" dt="2023-04-11T20:16:45.792" v="177" actId="20577"/>
          <ac:spMkLst>
            <pc:docMk/>
            <pc:sldMk cId="1542762545" sldId="314"/>
            <ac:spMk id="6" creationId="{C6FD3E9D-AAE7-437F-9370-BE569FEDD5FB}"/>
          </ac:spMkLst>
        </pc:spChg>
      </pc:sldChg>
      <pc:sldChg chg="addSp delSp modSp mod">
        <pc:chgData name="Audrey Stauffacher" userId="5e98f508-67e9-4c54-89b3-2909249ca729" providerId="ADAL" clId="{664F439C-E024-4097-A785-D7503EF2D259}" dt="2023-03-29T17:51:27.765" v="70" actId="732"/>
        <pc:sldMkLst>
          <pc:docMk/>
          <pc:sldMk cId="1112836701" sldId="317"/>
        </pc:sldMkLst>
        <pc:spChg chg="add del mod">
          <ac:chgData name="Audrey Stauffacher" userId="5e98f508-67e9-4c54-89b3-2909249ca729" providerId="ADAL" clId="{664F439C-E024-4097-A785-D7503EF2D259}" dt="2023-03-29T17:51:04.456" v="1" actId="931"/>
          <ac:spMkLst>
            <pc:docMk/>
            <pc:sldMk cId="1112836701" sldId="317"/>
            <ac:spMk id="3" creationId="{5AE3B626-826F-6931-52A7-D9DAF3A93450}"/>
          </ac:spMkLst>
        </pc:spChg>
        <pc:picChg chg="del">
          <ac:chgData name="Audrey Stauffacher" userId="5e98f508-67e9-4c54-89b3-2909249ca729" providerId="ADAL" clId="{664F439C-E024-4097-A785-D7503EF2D259}" dt="2023-03-29T17:50:56.406" v="0" actId="478"/>
          <ac:picMkLst>
            <pc:docMk/>
            <pc:sldMk cId="1112836701" sldId="317"/>
            <ac:picMk id="5" creationId="{16548E9B-B7E1-46A8-9432-1F21BC031F75}"/>
          </ac:picMkLst>
        </pc:picChg>
        <pc:picChg chg="add mod modCrop">
          <ac:chgData name="Audrey Stauffacher" userId="5e98f508-67e9-4c54-89b3-2909249ca729" providerId="ADAL" clId="{664F439C-E024-4097-A785-D7503EF2D259}" dt="2023-03-29T17:51:27.765" v="70" actId="732"/>
          <ac:picMkLst>
            <pc:docMk/>
            <pc:sldMk cId="1112836701" sldId="317"/>
            <ac:picMk id="7" creationId="{62DE810E-08BC-BF2E-DFEB-70E1AE6E1255}"/>
          </ac:picMkLst>
        </pc:picChg>
      </pc:sldChg>
      <pc:sldChg chg="addSp delSp modSp mod">
        <pc:chgData name="Audrey Stauffacher" userId="5e98f508-67e9-4c54-89b3-2909249ca729" providerId="ADAL" clId="{664F439C-E024-4097-A785-D7503EF2D259}" dt="2023-03-29T17:54:27.977" v="168" actId="732"/>
        <pc:sldMkLst>
          <pc:docMk/>
          <pc:sldMk cId="279710837" sldId="318"/>
        </pc:sldMkLst>
        <pc:spChg chg="add del mod">
          <ac:chgData name="Audrey Stauffacher" userId="5e98f508-67e9-4c54-89b3-2909249ca729" providerId="ADAL" clId="{664F439C-E024-4097-A785-D7503EF2D259}" dt="2023-03-29T17:54:05.061" v="110" actId="931"/>
          <ac:spMkLst>
            <pc:docMk/>
            <pc:sldMk cId="279710837" sldId="318"/>
            <ac:spMk id="3" creationId="{9082BA09-B7CA-38CB-F03B-4F259FD62D39}"/>
          </ac:spMkLst>
        </pc:spChg>
        <pc:picChg chg="del">
          <ac:chgData name="Audrey Stauffacher" userId="5e98f508-67e9-4c54-89b3-2909249ca729" providerId="ADAL" clId="{664F439C-E024-4097-A785-D7503EF2D259}" dt="2023-03-29T17:54:01.015" v="109" actId="478"/>
          <ac:picMkLst>
            <pc:docMk/>
            <pc:sldMk cId="279710837" sldId="318"/>
            <ac:picMk id="5" creationId="{EDF8D69E-57AF-4C45-B3F7-64C20C5874EC}"/>
          </ac:picMkLst>
        </pc:picChg>
        <pc:picChg chg="add mod modCrop">
          <ac:chgData name="Audrey Stauffacher" userId="5e98f508-67e9-4c54-89b3-2909249ca729" providerId="ADAL" clId="{664F439C-E024-4097-A785-D7503EF2D259}" dt="2023-03-29T17:54:27.977" v="168" actId="732"/>
          <ac:picMkLst>
            <pc:docMk/>
            <pc:sldMk cId="279710837" sldId="318"/>
            <ac:picMk id="7" creationId="{94D266DA-C516-6B48-BBBC-F28F9D9B00EA}"/>
          </ac:picMkLst>
        </pc:picChg>
      </pc:sldChg>
      <pc:sldChg chg="modSp mod">
        <pc:chgData name="Audrey Stauffacher" userId="5e98f508-67e9-4c54-89b3-2909249ca729" providerId="ADAL" clId="{664F439C-E024-4097-A785-D7503EF2D259}" dt="2023-04-11T20:16:35.928" v="175" actId="20577"/>
        <pc:sldMkLst>
          <pc:docMk/>
          <pc:sldMk cId="2912674464" sldId="324"/>
        </pc:sldMkLst>
        <pc:spChg chg="mod">
          <ac:chgData name="Audrey Stauffacher" userId="5e98f508-67e9-4c54-89b3-2909249ca729" providerId="ADAL" clId="{664F439C-E024-4097-A785-D7503EF2D259}" dt="2023-04-11T20:16:35.928" v="175" actId="20577"/>
          <ac:spMkLst>
            <pc:docMk/>
            <pc:sldMk cId="2912674464" sldId="324"/>
            <ac:spMk id="4" creationId="{C8AA1B27-F79A-4805-AC03-8EA9FFAC7AD2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5AA8-5DE9-4E95-A892-04188D6E69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2D02F9-D4A2-40AF-A01B-9A7AB6D82E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9CEC22-991B-419D-8E3D-A73EEC45B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3402A-957C-4690-87FD-E20E646BC139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78B1E6-95DF-492F-A649-41954A8E7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CB75FD-8680-42EF-A490-CBFCFA6C1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F2BCD-B1E7-41A2-A735-1B0B88D17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705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CA461-CA52-402D-96CB-D2EF090DE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717D32-2283-44D7-99FA-A39610B78F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6C5661-2E7F-42E5-966D-12199CD23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3402A-957C-4690-87FD-E20E646BC139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A282D6-ED15-4325-A9B5-D8831BF42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F4878E-92F6-4C64-9132-289646364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F2BCD-B1E7-41A2-A735-1B0B88D17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372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DA9047-EC42-4742-B507-BAA54DDBA9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22FAA4-8A75-4DAC-9459-A1826DE93B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824180-45C0-4EBF-9B05-C6F0E75FC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3402A-957C-4690-87FD-E20E646BC139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548316-6562-4A4A-9744-0A4C2BDC6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F5FCAC-BEC8-445F-A0FD-99D2DDE19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F2BCD-B1E7-41A2-A735-1B0B88D17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283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3274F-9F9C-4CFC-8653-2DAC5338B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D0767E-20CB-4712-AAC6-1942CA4EED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8EE19-E424-466B-9FDA-2F9B3C737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3402A-957C-4690-87FD-E20E646BC139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6DE9CF-D5EF-46F2-BB66-231CF1ADB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5D4E94-E543-408F-A4BC-4F0C2601E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F2BCD-B1E7-41A2-A735-1B0B88D17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608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1D80B-1714-4EA3-81DA-7FC8EAC6C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BA0580-B7B9-4ACC-A778-9EDC6456E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262FF5-9F17-4ECD-9715-F33E29C38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3402A-957C-4690-87FD-E20E646BC139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F933AA-EFDA-42B6-ADDB-E24C2B5E4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3B4CE4-CDAE-4610-A7AC-E97E8AB4D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F2BCD-B1E7-41A2-A735-1B0B88D17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797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A4245-7F7F-44D6-95C6-60372BDA2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0740E7-BA6A-416D-8DCE-075AD1AA47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8A5177-FB88-46CA-8CD3-6F2E1296C3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7A16C6-E0E9-4160-B64E-28DFB47C2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3402A-957C-4690-87FD-E20E646BC139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CA464F-3883-4210-A2DD-DD2B4094C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C0588B-73B0-471B-AC1D-F33DA30C7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F2BCD-B1E7-41A2-A735-1B0B88D17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175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7600D-CE83-4692-BB24-24B3BA171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BCBD89-1F2C-4F0D-923C-E5842FB571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BD0682-F58A-4918-BA3C-EBF4EFA401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E0EB28-B23E-49FE-BD5E-0C141843B2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5B21DB-EDA4-4252-8AD3-091039D86A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2D778B-B9A7-488B-AD3A-7E8FC5A84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3402A-957C-4690-87FD-E20E646BC139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79364E-5A51-4B43-9038-96C6A6F47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AD916B-D27A-4F0C-88B2-5FCA0B371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F2BCD-B1E7-41A2-A735-1B0B88D17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026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83C5C-3FD0-46A5-92C7-B4ECB67DC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54F82D-C864-458C-BF20-F7564BCB4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3402A-957C-4690-87FD-E20E646BC139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BB227F-00D1-429D-A410-06F3FD84B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F75FF0-7356-4E14-8613-08D6C9C61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F2BCD-B1E7-41A2-A735-1B0B88D17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410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1686D3-8B0D-47DF-A0E0-185F36AA1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3402A-957C-4690-87FD-E20E646BC139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E14EB9-133F-4438-B2DA-3EDD8E997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BE7A0C-426D-4AFA-90C1-3AAF00E88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F2BCD-B1E7-41A2-A735-1B0B88D17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828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7F45E-C686-438C-805C-704E69219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3D2922-7B26-4EBA-B5B1-A9BE30ED4D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76DE47-38EC-4703-BB71-D862AFDBF2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2E9682-8274-4335-80D9-8C975460A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3402A-957C-4690-87FD-E20E646BC139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1BA7A8-B695-4CBB-AC42-7D8449078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6489F7-DC9C-4741-8908-CCB37BE93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F2BCD-B1E7-41A2-A735-1B0B88D17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542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2EE82-1978-45B3-86C7-D3793851D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3110F6-42E3-4D89-B77B-AD689DA67B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F99185-7FE4-40EE-A2FA-7813334077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DCE89C-2C18-4541-83C7-61A65C0A2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3402A-957C-4690-87FD-E20E646BC139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99BFB2-96DD-4DBB-BF22-F7E448656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7CEB76-9902-484D-9B3D-C6E3CEC43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F2BCD-B1E7-41A2-A735-1B0B88D17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291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7679CE-CB16-47FC-A293-5ADFE4AAC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FDB4EB-5B7B-422C-A188-205271C53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DBC9DF-1852-4231-8F85-221D2AA600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63402A-957C-4690-87FD-E20E646BC139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85C0C4-20E6-4208-8D0A-9754518B89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234F51-ED21-415F-A244-BA0060CCBA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6F2BCD-B1E7-41A2-A735-1B0B88D17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807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8AA1B27-F79A-4805-AC03-8EA9FFAC7AD2}"/>
              </a:ext>
            </a:extLst>
          </p:cNvPr>
          <p:cNvSpPr txBox="1"/>
          <p:nvPr/>
        </p:nvSpPr>
        <p:spPr>
          <a:xfrm>
            <a:off x="309727" y="1429235"/>
            <a:ext cx="1176337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n-lt"/>
              </a:rPr>
              <a:t>Congratulations on your Quality Achievement Award! Please use the instructions below to personalize and present your recognition video.</a:t>
            </a:r>
          </a:p>
          <a:p>
            <a:endParaRPr lang="en-US" sz="3200" dirty="0"/>
          </a:p>
          <a:p>
            <a:pPr marL="514350" indent="-514350">
              <a:buAutoNum type="arabicPeriod"/>
            </a:pPr>
            <a:r>
              <a:rPr lang="en-US" sz="3200" dirty="0"/>
              <a:t>Add your facility name and picture on slide 4.</a:t>
            </a:r>
          </a:p>
          <a:p>
            <a:pPr marL="514350" indent="-514350">
              <a:buAutoNum type="arabicPeriod"/>
            </a:pPr>
            <a:r>
              <a:rPr lang="en-US" sz="3200" dirty="0"/>
              <a:t>Delete this page.</a:t>
            </a:r>
          </a:p>
          <a:p>
            <a:pPr marL="514350" indent="-514350">
              <a:buFontTx/>
              <a:buAutoNum type="arabicPeriod"/>
            </a:pPr>
            <a:r>
              <a:rPr lang="en-US" sz="3200" dirty="0"/>
              <a:t>File &gt; Export &gt; Make sure your presentation settings are "Full HD” and “Use Recorded Timings and Narrations” &gt; Create Video</a:t>
            </a:r>
          </a:p>
          <a:p>
            <a:pPr marL="514350" indent="-514350">
              <a:buAutoNum type="arabicPeriod"/>
            </a:pPr>
            <a:r>
              <a:rPr lang="en-US" sz="3200" dirty="0"/>
              <a:t>Present!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E810F00A-74A9-408F-BA5B-4454B5EA55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84" y="179369"/>
            <a:ext cx="2014751" cy="1023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6744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FD3E9D-AAE7-437F-9370-BE569FEDD5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1" y="0"/>
            <a:ext cx="12192001" cy="6858000"/>
          </a:xfrm>
          <a:solidFill>
            <a:srgbClr val="C00000"/>
          </a:solidFill>
        </p:spPr>
        <p:txBody>
          <a:bodyPr>
            <a:normAutofit/>
          </a:bodyPr>
          <a:lstStyle/>
          <a:p>
            <a:pPr algn="ctr"/>
            <a:endParaRPr lang="en-US" sz="4800" b="1" dirty="0">
              <a:solidFill>
                <a:schemeClr val="bg1"/>
              </a:solidFill>
            </a:endParaRPr>
          </a:p>
          <a:p>
            <a:pPr algn="ctr"/>
            <a:endParaRPr lang="en-US" sz="4800" b="1" dirty="0">
              <a:solidFill>
                <a:schemeClr val="bg1"/>
              </a:solidFill>
            </a:endParaRPr>
          </a:p>
          <a:p>
            <a:pPr algn="ctr"/>
            <a:endParaRPr lang="en-US" sz="4800" b="1" dirty="0">
              <a:solidFill>
                <a:schemeClr val="bg1"/>
              </a:solidFill>
            </a:endParaRPr>
          </a:p>
          <a:p>
            <a:pPr algn="ctr"/>
            <a:r>
              <a:rPr lang="en-US" sz="4000" b="1" dirty="0">
                <a:solidFill>
                  <a:schemeClr val="bg1"/>
                </a:solidFill>
              </a:rPr>
              <a:t>The American Heart Association® thanks you for your outstanding performance treating patients with the latest in evidence-based care.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97244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AE21BC-F4F7-439A-B0EA-CF18EC79D440}"/>
              </a:ext>
            </a:extLst>
          </p:cNvPr>
          <p:cNvSpPr txBox="1"/>
          <p:nvPr/>
        </p:nvSpPr>
        <p:spPr>
          <a:xfrm>
            <a:off x="2195971" y="5171086"/>
            <a:ext cx="74742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www.heart.org/quality</a:t>
            </a:r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CD162742-58E4-4065-BCA3-EB13360FDC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837" y="2209308"/>
            <a:ext cx="9600326" cy="177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386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264">
        <p:fade/>
      </p:transition>
    </mc:Choice>
    <mc:Fallback xmlns="">
      <p:transition spd="med" advClick="0" advTm="82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ensound-creativeminds">
            <a:hlinkClick r:id="" action="ppaction://media"/>
            <a:extLst>
              <a:ext uri="{FF2B5EF4-FFF2-40B4-BE49-F238E27FC236}">
                <a16:creationId xmlns:a16="http://schemas.microsoft.com/office/drawing/2014/main" id="{0CD7DC4E-103E-48D1-8CD9-DA2C14B2F6A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7858.2"/>
                  <p14:fade out="4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2212" y="6858000"/>
            <a:ext cx="609600" cy="609600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A6790BDA-51FD-4498-8C53-8BB2409024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107" y="2052232"/>
            <a:ext cx="4399787" cy="2384685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8E2AA7B0-70F7-4A52-BFAA-E21CDB7733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567" y="2796538"/>
            <a:ext cx="8869902" cy="164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591319"/>
      </p:ext>
    </p:extLst>
  </p:cSld>
  <p:clrMapOvr>
    <a:masterClrMapping/>
  </p:clrMapOvr>
  <p:transition spd="med"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47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61" numSld="9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70" objId="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FD3E9D-AAE7-437F-9370-BE569FEDD5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1" y="0"/>
            <a:ext cx="6273209" cy="6858000"/>
          </a:xfrm>
          <a:solidFill>
            <a:srgbClr val="C00000"/>
          </a:solidFill>
        </p:spPr>
        <p:txBody>
          <a:bodyPr>
            <a:normAutofit/>
          </a:bodyPr>
          <a:lstStyle/>
          <a:p>
            <a:pPr algn="ctr"/>
            <a:endParaRPr lang="en-US" sz="3500" b="1" dirty="0">
              <a:solidFill>
                <a:schemeClr val="bg1"/>
              </a:solidFill>
            </a:endParaRPr>
          </a:p>
          <a:p>
            <a:pPr algn="ctr"/>
            <a:endParaRPr lang="en-US" sz="4800" b="1">
              <a:solidFill>
                <a:schemeClr val="bg1"/>
              </a:solidFill>
            </a:endParaRPr>
          </a:p>
          <a:p>
            <a:pPr algn="ctr"/>
            <a:r>
              <a:rPr lang="en-US" sz="4800" b="1">
                <a:solidFill>
                  <a:schemeClr val="bg1"/>
                </a:solidFill>
              </a:rPr>
              <a:t>Patient </a:t>
            </a:r>
            <a:r>
              <a:rPr lang="en-US" sz="4800" b="1" dirty="0">
                <a:solidFill>
                  <a:schemeClr val="bg1"/>
                </a:solidFill>
              </a:rPr>
              <a:t>outcomes improve when medical professionals follow the most up-to-date evidence-based treatment guidelines.</a:t>
            </a:r>
          </a:p>
        </p:txBody>
      </p:sp>
      <p:pic>
        <p:nvPicPr>
          <p:cNvPr id="7" name="Picture Placeholder 6" descr="A group of people in a circle&#10;&#10;Description automatically generated with low confidence">
            <a:extLst>
              <a:ext uri="{FF2B5EF4-FFF2-40B4-BE49-F238E27FC236}">
                <a16:creationId xmlns:a16="http://schemas.microsoft.com/office/drawing/2014/main" id="{16892B67-C90B-5D7A-FAC1-600B4855E4E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59" r="24843"/>
          <a:stretch/>
        </p:blipFill>
        <p:spPr>
          <a:xfrm>
            <a:off x="6273208" y="-1263"/>
            <a:ext cx="5918792" cy="68580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19167173"/>
      </p:ext>
    </p:extLst>
  </p:cSld>
  <p:clrMapOvr>
    <a:masterClrMapping/>
  </p:clrMapOvr>
  <p:transition spd="med" advClick="0" advTm="9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FD3E9D-AAE7-437F-9370-BE569FEDD5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1" y="0"/>
            <a:ext cx="6273209" cy="6858000"/>
          </a:xfrm>
          <a:solidFill>
            <a:srgbClr val="C00000"/>
          </a:solidFill>
        </p:spPr>
        <p:txBody>
          <a:bodyPr>
            <a:normAutofit/>
          </a:bodyPr>
          <a:lstStyle/>
          <a:p>
            <a:pPr algn="ctr"/>
            <a:endParaRPr lang="en-US" sz="3500" b="1" dirty="0">
              <a:solidFill>
                <a:schemeClr val="bg1"/>
              </a:solidFill>
            </a:endParaRPr>
          </a:p>
          <a:p>
            <a:pPr algn="ctr"/>
            <a:endParaRPr lang="en-US" sz="4800" b="1" dirty="0">
              <a:solidFill>
                <a:schemeClr val="bg1"/>
              </a:solidFill>
            </a:endParaRPr>
          </a:p>
          <a:p>
            <a:pPr algn="ctr"/>
            <a:r>
              <a:rPr lang="en-US" sz="4800" b="1" dirty="0">
                <a:solidFill>
                  <a:schemeClr val="bg1"/>
                </a:solidFill>
              </a:rPr>
              <a:t>[Hospital Name] is </a:t>
            </a:r>
          </a:p>
          <a:p>
            <a:pPr algn="ctr"/>
            <a:r>
              <a:rPr lang="en-US" sz="4800" b="1" dirty="0">
                <a:solidFill>
                  <a:schemeClr val="bg1"/>
                </a:solidFill>
              </a:rPr>
              <a:t>committed to promoting consistent adherence to the latest scientific treatments.</a:t>
            </a:r>
          </a:p>
          <a:p>
            <a:pPr algn="ctr"/>
            <a:endParaRPr lang="en-US" sz="3500" b="1" dirty="0">
              <a:solidFill>
                <a:schemeClr val="bg1"/>
              </a:solidFill>
            </a:endParaRPr>
          </a:p>
          <a:p>
            <a:pPr algn="ctr"/>
            <a:endParaRPr lang="en-US" sz="3500" b="1" dirty="0">
              <a:solidFill>
                <a:schemeClr val="bg1"/>
              </a:solidFill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BAC017-AEBE-43EF-B77C-BC340C4CB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73208" y="0"/>
            <a:ext cx="5918792" cy="6858000"/>
          </a:xfrm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F59D27-C700-463F-8487-6D13E674637A}"/>
              </a:ext>
            </a:extLst>
          </p:cNvPr>
          <p:cNvSpPr txBox="1"/>
          <p:nvPr/>
        </p:nvSpPr>
        <p:spPr>
          <a:xfrm>
            <a:off x="8157504" y="1999444"/>
            <a:ext cx="2716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 from hospital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44500432"/>
      </p:ext>
    </p:extLst>
  </p:cSld>
  <p:clrMapOvr>
    <a:masterClrMapping/>
  </p:clrMapOvr>
  <p:transition spd="med" advClick="0" advTm="9000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FD3E9D-AAE7-437F-9370-BE569FEDD5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33391" y="-1"/>
            <a:ext cx="6833223" cy="6858000"/>
          </a:xfrm>
          <a:solidFill>
            <a:srgbClr val="C00000"/>
          </a:solidFill>
        </p:spPr>
        <p:txBody>
          <a:bodyPr>
            <a:normAutofit/>
          </a:bodyPr>
          <a:lstStyle/>
          <a:p>
            <a:pPr algn="ctr"/>
            <a:endParaRPr lang="en-US" sz="3200" b="1" dirty="0">
              <a:solidFill>
                <a:schemeClr val="bg1"/>
              </a:solidFill>
            </a:endParaRPr>
          </a:p>
          <a:p>
            <a:pPr algn="ctr">
              <a:lnSpc>
                <a:spcPct val="100000"/>
              </a:lnSpc>
            </a:pPr>
            <a:endParaRPr lang="en-US" sz="2400" b="1" dirty="0">
              <a:solidFill>
                <a:schemeClr val="bg1"/>
              </a:solidFill>
            </a:endParaRPr>
          </a:p>
          <a:p>
            <a:pPr algn="ctr">
              <a:lnSpc>
                <a:spcPct val="100000"/>
              </a:lnSpc>
            </a:pPr>
            <a:r>
              <a:rPr lang="en-US" sz="3800" b="1" dirty="0">
                <a:solidFill>
                  <a:schemeClr val="bg1"/>
                </a:solidFill>
              </a:rPr>
              <a:t>More </a:t>
            </a:r>
            <a:r>
              <a:rPr lang="en-US" sz="3800" b="1">
                <a:solidFill>
                  <a:schemeClr val="bg1"/>
                </a:solidFill>
              </a:rPr>
              <a:t>than 2,600 </a:t>
            </a:r>
            <a:r>
              <a:rPr lang="en-US" sz="3800" b="1" dirty="0">
                <a:solidFill>
                  <a:schemeClr val="bg1"/>
                </a:solidFill>
              </a:rPr>
              <a:t>hospitals participate in </a:t>
            </a:r>
          </a:p>
          <a:p>
            <a:pPr algn="ctr">
              <a:lnSpc>
                <a:spcPct val="100000"/>
              </a:lnSpc>
            </a:pPr>
            <a:r>
              <a:rPr lang="en-US" sz="3800" b="1" dirty="0">
                <a:solidFill>
                  <a:schemeClr val="bg1"/>
                </a:solidFill>
              </a:rPr>
              <a:t>The American Heart Association’s </a:t>
            </a:r>
          </a:p>
          <a:p>
            <a:pPr algn="ctr">
              <a:lnSpc>
                <a:spcPct val="100000"/>
              </a:lnSpc>
            </a:pPr>
            <a:r>
              <a:rPr lang="en-US" sz="3800" b="1" dirty="0">
                <a:solidFill>
                  <a:schemeClr val="bg1"/>
                </a:solidFill>
              </a:rPr>
              <a:t>Get With The Guidelines® initiative, a 20+ year effort to bring research-based care to heart and stroke patients. 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4EC9DD1-C36F-4A75-B0A0-FD5531CC95E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6" r="24326"/>
          <a:stretch>
            <a:fillRect/>
          </a:stretch>
        </p:blipFill>
        <p:spPr>
          <a:xfrm>
            <a:off x="0" y="0"/>
            <a:ext cx="5434013" cy="68580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2762545"/>
      </p:ext>
    </p:extLst>
  </p:cSld>
  <p:clrMapOvr>
    <a:masterClrMapping/>
  </p:clrMapOvr>
  <p:transition spd="med" advClick="0" advTm="7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FD3E9D-AAE7-437F-9370-BE569FEDD5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20782" y="0"/>
            <a:ext cx="12239288" cy="6858000"/>
          </a:xfrm>
          <a:solidFill>
            <a:srgbClr val="C00000"/>
          </a:solidFill>
        </p:spPr>
        <p:txBody>
          <a:bodyPr>
            <a:normAutofit/>
          </a:bodyPr>
          <a:lstStyle/>
          <a:p>
            <a:pPr algn="ctr"/>
            <a:endParaRPr lang="en-US" sz="4800" b="1" dirty="0">
              <a:solidFill>
                <a:schemeClr val="bg1"/>
              </a:solidFill>
            </a:endParaRPr>
          </a:p>
          <a:p>
            <a:pPr algn="ctr"/>
            <a:endParaRPr lang="en-US" sz="4800" b="1" dirty="0">
              <a:solidFill>
                <a:schemeClr val="bg1"/>
              </a:solidFill>
            </a:endParaRPr>
          </a:p>
          <a:p>
            <a:pPr algn="ctr"/>
            <a:endParaRPr lang="en-US" sz="4800" b="1" dirty="0">
              <a:solidFill>
                <a:schemeClr val="bg1"/>
              </a:solidFill>
            </a:endParaRPr>
          </a:p>
          <a:p>
            <a:pPr algn="ctr"/>
            <a:r>
              <a:rPr lang="en-US" sz="4000" b="1" dirty="0">
                <a:solidFill>
                  <a:schemeClr val="bg1"/>
                </a:solidFill>
              </a:rPr>
              <a:t>Being honored for giving excellent patient care is the best recognition a hospital can get. </a:t>
            </a:r>
          </a:p>
          <a:p>
            <a:pPr algn="ctr"/>
            <a:endParaRPr lang="en-US" sz="4800" b="1" dirty="0">
              <a:solidFill>
                <a:schemeClr val="bg1"/>
              </a:solidFill>
            </a:endParaRPr>
          </a:p>
          <a:p>
            <a:pPr algn="ctr"/>
            <a:endParaRPr lang="en-US" sz="48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08708881"/>
      </p:ext>
    </p:extLst>
  </p:cSld>
  <p:clrMapOvr>
    <a:masterClrMapping/>
  </p:clrMapOvr>
  <p:transition spd="med" advClick="0" advTm="5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FD3E9D-AAE7-437F-9370-BE569FEDD5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67424" y="0"/>
            <a:ext cx="7201786" cy="6858000"/>
          </a:xfrm>
          <a:solidFill>
            <a:srgbClr val="C00000"/>
          </a:solidFill>
        </p:spPr>
        <p:txBody>
          <a:bodyPr>
            <a:normAutofit/>
          </a:bodyPr>
          <a:lstStyle/>
          <a:p>
            <a:pPr algn="ctr"/>
            <a:endParaRPr lang="en-US" sz="4800" b="1" dirty="0">
              <a:solidFill>
                <a:schemeClr val="bg1"/>
              </a:solidFill>
            </a:endParaRPr>
          </a:p>
          <a:p>
            <a:pPr algn="ctr"/>
            <a:endParaRPr lang="en-US" sz="4800" b="1" dirty="0">
              <a:solidFill>
                <a:schemeClr val="bg1"/>
              </a:solidFill>
            </a:endParaRPr>
          </a:p>
          <a:p>
            <a:pPr algn="ctr"/>
            <a:endParaRPr lang="en-US" sz="4800" b="1" dirty="0">
              <a:solidFill>
                <a:schemeClr val="bg1"/>
              </a:solidFill>
            </a:endParaRPr>
          </a:p>
          <a:p>
            <a:pPr algn="ctr"/>
            <a:r>
              <a:rPr lang="en-US" sz="4000" b="1" dirty="0">
                <a:solidFill>
                  <a:schemeClr val="bg1"/>
                </a:solidFill>
              </a:rPr>
              <a:t>That’s why we’ve made a commitment..</a:t>
            </a:r>
          </a:p>
        </p:txBody>
      </p:sp>
      <p:pic>
        <p:nvPicPr>
          <p:cNvPr id="7" name="Picture Placeholder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62DE810E-08BC-BF2E-DFEB-70E1AE6E125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62" r="29810"/>
          <a:stretch/>
        </p:blipFill>
        <p:spPr>
          <a:xfrm>
            <a:off x="-1" y="-14757"/>
            <a:ext cx="5167425" cy="68580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2836701"/>
      </p:ext>
    </p:extLst>
  </p:cSld>
  <p:clrMapOvr>
    <a:masterClrMapping/>
  </p:clrMapOvr>
  <p:transition spd="med" advClick="0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FD3E9D-AAE7-437F-9370-BE569FEDD5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1" y="0"/>
            <a:ext cx="7219508" cy="6858000"/>
          </a:xfrm>
          <a:solidFill>
            <a:srgbClr val="C00000"/>
          </a:solidFill>
        </p:spPr>
        <p:txBody>
          <a:bodyPr>
            <a:normAutofit/>
          </a:bodyPr>
          <a:lstStyle/>
          <a:p>
            <a:pPr algn="ctr"/>
            <a:endParaRPr lang="en-US" sz="4400" b="1" dirty="0">
              <a:solidFill>
                <a:schemeClr val="bg1"/>
              </a:solidFill>
              <a:latin typeface="Lub Dub Heavy" panose="020B0903030403020204" pitchFamily="34" charset="0"/>
            </a:endParaRPr>
          </a:p>
          <a:p>
            <a:pPr algn="ctr"/>
            <a:endParaRPr lang="en-US" sz="4400" b="1" dirty="0">
              <a:solidFill>
                <a:schemeClr val="bg1"/>
              </a:solidFill>
              <a:latin typeface="Lub Dub Heavy" panose="020B0903030403020204" pitchFamily="34" charset="0"/>
            </a:endParaRPr>
          </a:p>
          <a:p>
            <a:pPr algn="ctr"/>
            <a:endParaRPr lang="en-US" sz="4400" b="1" dirty="0">
              <a:solidFill>
                <a:schemeClr val="bg1"/>
              </a:solidFill>
              <a:latin typeface="Lub Dub Heavy" panose="020B0903030403020204" pitchFamily="34" charset="0"/>
            </a:endParaRPr>
          </a:p>
          <a:p>
            <a:pPr algn="ctr"/>
            <a:r>
              <a:rPr lang="en-US" sz="4400" b="1" dirty="0">
                <a:solidFill>
                  <a:schemeClr val="bg1"/>
                </a:solidFill>
              </a:rPr>
              <a:t>To turn treatment guidelines into lifelines,</a:t>
            </a:r>
          </a:p>
        </p:txBody>
      </p:sp>
      <p:pic>
        <p:nvPicPr>
          <p:cNvPr id="7" name="Picture Placeholder 6" descr="Two people looking at a tablet&#10;&#10;Description automatically generated with medium confidence">
            <a:extLst>
              <a:ext uri="{FF2B5EF4-FFF2-40B4-BE49-F238E27FC236}">
                <a16:creationId xmlns:a16="http://schemas.microsoft.com/office/drawing/2014/main" id="{94D266DA-C516-6B48-BBBC-F28F9D9B00E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6" r="34374"/>
          <a:stretch/>
        </p:blipFill>
        <p:spPr>
          <a:xfrm>
            <a:off x="7219507" y="-2163"/>
            <a:ext cx="4972494" cy="6855862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710837"/>
      </p:ext>
    </p:extLst>
  </p:cSld>
  <p:clrMapOvr>
    <a:masterClrMapping/>
  </p:clrMapOvr>
  <p:transition spd="med" advClick="0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2B07EBCC-A77B-4203-91A7-D549D544AFA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" t="-38" r="97" b="11442"/>
          <a:stretch/>
        </p:blipFill>
        <p:spPr>
          <a:xfrm>
            <a:off x="592281" y="524741"/>
            <a:ext cx="10702637" cy="6333260"/>
          </a:xfr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923ABF0C-0161-47CA-B72C-B0819E3A3A58}"/>
              </a:ext>
            </a:extLst>
          </p:cNvPr>
          <p:cNvSpPr/>
          <p:nvPr/>
        </p:nvSpPr>
        <p:spPr>
          <a:xfrm>
            <a:off x="3532909" y="1153391"/>
            <a:ext cx="872836" cy="52993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6A0B4C7-3DCE-4779-BC13-BF7A77B5074D}"/>
              </a:ext>
            </a:extLst>
          </p:cNvPr>
          <p:cNvSpPr/>
          <p:nvPr/>
        </p:nvSpPr>
        <p:spPr>
          <a:xfrm>
            <a:off x="8236527" y="1021773"/>
            <a:ext cx="872836" cy="52993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05982E9-2B89-45FF-87AB-E12CCB186490}"/>
              </a:ext>
            </a:extLst>
          </p:cNvPr>
          <p:cNvSpPr/>
          <p:nvPr/>
        </p:nvSpPr>
        <p:spPr>
          <a:xfrm>
            <a:off x="5091545" y="6452755"/>
            <a:ext cx="4738255" cy="4052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FD3E9D-AAE7-437F-9370-BE569FEDD5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1" y="0"/>
            <a:ext cx="12192001" cy="1267691"/>
          </a:xfrm>
          <a:solidFill>
            <a:schemeClr val="bg1"/>
          </a:solidFill>
        </p:spPr>
        <p:txBody>
          <a:bodyPr>
            <a:normAutofit fontScale="92500" lnSpcReduction="20000"/>
          </a:bodyPr>
          <a:lstStyle/>
          <a:p>
            <a:pPr algn="ctr"/>
            <a:endParaRPr lang="en-US" sz="4800" b="1" dirty="0">
              <a:solidFill>
                <a:schemeClr val="bg1"/>
              </a:solidFill>
            </a:endParaRPr>
          </a:p>
          <a:p>
            <a:pPr algn="ctr"/>
            <a:r>
              <a:rPr lang="en-US" sz="4800" b="1" dirty="0">
                <a:solidFill>
                  <a:srgbClr val="C00000"/>
                </a:solidFill>
              </a:rPr>
              <a:t>improving the lives of all patients.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090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000"/>
    </mc:Choice>
    <mc:Fallback xmlns="">
      <p:transition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|0.9|1.1|0.9|1|0.9|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|0.9|1.1|0.9|1|0.9|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1.2|0.9|1.2|1.1|1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|1.2|1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|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1|0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|1.1|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10821</TotalTime>
  <Words>190</Words>
  <Application>Microsoft Office PowerPoint</Application>
  <PresentationFormat>Widescreen</PresentationFormat>
  <Paragraphs>38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Lub Dub Heavy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Jenny Buechner</dc:creator>
  <cp:lastModifiedBy>Audrey Stauffacher</cp:lastModifiedBy>
  <cp:revision>27</cp:revision>
  <dcterms:created xsi:type="dcterms:W3CDTF">2020-11-13T20:29:50Z</dcterms:created>
  <dcterms:modified xsi:type="dcterms:W3CDTF">2023-04-11T20:16:47Z</dcterms:modified>
</cp:coreProperties>
</file>