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15" r:id="rId3"/>
    <p:sldId id="256" r:id="rId4"/>
    <p:sldId id="323" r:id="rId5"/>
    <p:sldId id="314" r:id="rId6"/>
    <p:sldId id="316" r:id="rId7"/>
    <p:sldId id="317" r:id="rId8"/>
    <p:sldId id="318" r:id="rId9"/>
    <p:sldId id="319" r:id="rId10"/>
    <p:sldId id="320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3DB49-3D77-4364-9E68-E1B06BC718B2}" v="3" dt="2022-04-20T16:21:33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>
        <p:scale>
          <a:sx n="80" d="100"/>
          <a:sy n="80" d="100"/>
        </p:scale>
        <p:origin x="1596" y="8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Stauffacher" userId="5e98f508-67e9-4c54-89b3-2909249ca729" providerId="ADAL" clId="{ADF3DB49-3D77-4364-9E68-E1B06BC718B2}"/>
    <pc:docChg chg="custSel addSld modSld">
      <pc:chgData name="Audrey Stauffacher" userId="5e98f508-67e9-4c54-89b3-2909249ca729" providerId="ADAL" clId="{ADF3DB49-3D77-4364-9E68-E1B06BC718B2}" dt="2022-04-20T16:23:28.760" v="615" actId="20577"/>
      <pc:docMkLst>
        <pc:docMk/>
      </pc:docMkLst>
      <pc:sldChg chg="addSp delSp modSp new mod">
        <pc:chgData name="Audrey Stauffacher" userId="5e98f508-67e9-4c54-89b3-2909249ca729" providerId="ADAL" clId="{ADF3DB49-3D77-4364-9E68-E1B06BC718B2}" dt="2022-04-20T16:23:28.760" v="615" actId="20577"/>
        <pc:sldMkLst>
          <pc:docMk/>
          <pc:sldMk cId="2912674464" sldId="324"/>
        </pc:sldMkLst>
        <pc:spChg chg="del mod">
          <ac:chgData name="Audrey Stauffacher" userId="5e98f508-67e9-4c54-89b3-2909249ca729" providerId="ADAL" clId="{ADF3DB49-3D77-4364-9E68-E1B06BC718B2}" dt="2022-04-07T18:05:06.822" v="148" actId="478"/>
          <ac:spMkLst>
            <pc:docMk/>
            <pc:sldMk cId="2912674464" sldId="324"/>
            <ac:spMk id="2" creationId="{D1D61162-02EE-43CC-AAB1-C5E7E89564F3}"/>
          </ac:spMkLst>
        </pc:spChg>
        <pc:spChg chg="del">
          <ac:chgData name="Audrey Stauffacher" userId="5e98f508-67e9-4c54-89b3-2909249ca729" providerId="ADAL" clId="{ADF3DB49-3D77-4364-9E68-E1B06BC718B2}" dt="2022-04-07T18:04:20.019" v="138" actId="478"/>
          <ac:spMkLst>
            <pc:docMk/>
            <pc:sldMk cId="2912674464" sldId="324"/>
            <ac:spMk id="3" creationId="{74BC5C9A-E347-4F2C-AA9B-D4B83B2E69CB}"/>
          </ac:spMkLst>
        </pc:spChg>
        <pc:spChg chg="add mod">
          <ac:chgData name="Audrey Stauffacher" userId="5e98f508-67e9-4c54-89b3-2909249ca729" providerId="ADAL" clId="{ADF3DB49-3D77-4364-9E68-E1B06BC718B2}" dt="2022-04-20T16:23:28.760" v="615" actId="20577"/>
          <ac:spMkLst>
            <pc:docMk/>
            <pc:sldMk cId="2912674464" sldId="324"/>
            <ac:spMk id="4" creationId="{C8AA1B27-F79A-4805-AC03-8EA9FFAC7AD2}"/>
          </ac:spMkLst>
        </pc:spChg>
        <pc:picChg chg="add mod">
          <ac:chgData name="Audrey Stauffacher" userId="5e98f508-67e9-4c54-89b3-2909249ca729" providerId="ADAL" clId="{ADF3DB49-3D77-4364-9E68-E1B06BC718B2}" dt="2022-04-20T16:22:42.936" v="598" actId="1036"/>
          <ac:picMkLst>
            <pc:docMk/>
            <pc:sldMk cId="2912674464" sldId="324"/>
            <ac:picMk id="3" creationId="{E810F00A-74A9-408F-BA5B-4454B5EA556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5AA8-5DE9-4E95-A892-04188D6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02F9-D4A2-40AF-A01B-9A7AB6D8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CEC22-991B-419D-8E3D-A73EEC45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1E6-95DF-492F-A649-41954A8E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75FD-8680-42EF-A490-CBFCFA6C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A461-CA52-402D-96CB-D2EF090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17D32-2283-44D7-99FA-A39610B78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5661-2E7F-42E5-966D-12199CD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82D6-ED15-4325-A9B5-D8831BF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878E-92F6-4C64-9132-28964636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A9047-EC42-4742-B507-BAA54DDB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FAA4-8A75-4DAC-9459-A1826DE9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4180-45C0-4EBF-9B05-C6F0E75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48316-6562-4A4A-9744-0A4C2BDC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CAC-BEC8-445F-A0FD-99D2DDE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74F-9F9C-4CFC-8653-2DAC5338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767E-20CB-4712-AAC6-1942CA4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E19-E424-466B-9FDA-2F9B3C73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E9CF-D5EF-46F2-BB66-231CF1AD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D4E94-E543-408F-A4BC-4F0C2601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80B-1714-4EA3-81DA-7FC8EAC6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0580-B7B9-4ACC-A778-9EDC6456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62FF5-9F17-4ECD-9715-F33E29C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33AA-EFDA-42B6-ADDB-E24C2B5E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4CE4-CDAE-4610-A7AC-E97E8AB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245-7F7F-44D6-95C6-60372BDA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740E7-BA6A-416D-8DCE-075AD1AA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A5177-FB88-46CA-8CD3-6F2E1296C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16C6-E0E9-4160-B64E-28DFB47C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A464F-3883-4210-A2DD-DD2B4094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588B-73B0-471B-AC1D-F33DA30C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600D-CE83-4692-BB24-24B3BA17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BD89-1F2C-4F0D-923C-E5842FB5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D0682-F58A-4918-BA3C-EBF4EFA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0EB28-B23E-49FE-BD5E-0C141843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B21DB-EDA4-4252-8AD3-091039D8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778B-B9A7-488B-AD3A-7E8FC5A8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9364E-5A51-4B43-9038-96C6A6F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D916B-D27A-4F0C-88B2-5FCA0B3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3C5C-3FD0-46A5-92C7-B4ECB67D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F82D-C864-458C-BF20-F7564BC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B227F-00D1-429D-A410-06F3FD8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5FF0-7356-4E14-8613-08D6C9C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686D3-8B0D-47DF-A0E0-185F36A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14EB9-133F-4438-B2DA-3EDD8E99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7A0C-426D-4AFA-90C1-3AAF00E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F45E-C686-438C-805C-704E692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922-7B26-4EBA-B5B1-A9BE30ED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DE47-38EC-4703-BB71-D862AFDB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9682-8274-4335-80D9-8C975460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7A8-B695-4CBB-AC42-7D844907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89F7-DC9C-4741-8908-CCB37BE9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EE82-1978-45B3-86C7-D3793851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10F6-42E3-4D89-B77B-AD689DA67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9185-7FE4-40EE-A2FA-781333407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E89C-2C18-4541-83C7-61A65C0A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9BFB2-96DD-4DBB-BF22-F7E44865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CEB76-9902-484D-9B3D-C6E3CEC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679CE-CB16-47FC-A293-5ADFE4AA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B4EB-5B7B-422C-A188-205271C5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BC9DF-1852-4231-8F85-221D2AA60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402A-957C-4690-87FD-E20E646BC13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C0C4-20E6-4208-8D0A-9754518B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F51-ED21-415F-A244-BA0060CC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A1B27-F79A-4805-AC03-8EA9FFAC7AD2}"/>
              </a:ext>
            </a:extLst>
          </p:cNvPr>
          <p:cNvSpPr txBox="1"/>
          <p:nvPr/>
        </p:nvSpPr>
        <p:spPr>
          <a:xfrm>
            <a:off x="309727" y="1429235"/>
            <a:ext cx="11763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Congratulations on your Quality Achievement Award! Please use the instructions below on how to personalize and present your recognition video.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Add your facility name and picture on slide 4.</a:t>
            </a:r>
          </a:p>
          <a:p>
            <a:pPr marL="514350" indent="-514350">
              <a:buAutoNum type="arabicPeriod"/>
            </a:pPr>
            <a:r>
              <a:rPr lang="en-US" sz="3200" dirty="0"/>
              <a:t>Delete </a:t>
            </a:r>
            <a:r>
              <a:rPr lang="en-US" sz="3200"/>
              <a:t>this page.</a:t>
            </a:r>
            <a:endParaRPr lang="en-US" sz="3200" dirty="0"/>
          </a:p>
          <a:p>
            <a:pPr marL="514350" indent="-514350">
              <a:buFontTx/>
              <a:buAutoNum type="arabicPeriod"/>
            </a:pPr>
            <a:r>
              <a:rPr lang="en-US" sz="3200" dirty="0"/>
              <a:t>File &gt; Export &gt; Make sure your presentation settings are "Full HD” and “Use Recorded Timings and Narrations” &gt; Create Video</a:t>
            </a:r>
          </a:p>
          <a:p>
            <a:pPr marL="514350" indent="-514350">
              <a:buAutoNum type="arabicPeriod"/>
            </a:pPr>
            <a:r>
              <a:rPr lang="en-US" sz="3200" dirty="0"/>
              <a:t>Present!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810F00A-74A9-408F-BA5B-4454B5EA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4" y="179369"/>
            <a:ext cx="2014751" cy="10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American Heart Association® thanks you for your outstanding performance treating patients with the latest in evidence-based care.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2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E21BC-F4F7-439A-B0EA-CF18EC79D440}"/>
              </a:ext>
            </a:extLst>
          </p:cNvPr>
          <p:cNvSpPr txBox="1"/>
          <p:nvPr/>
        </p:nvSpPr>
        <p:spPr>
          <a:xfrm>
            <a:off x="2195971" y="5171086"/>
            <a:ext cx="747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www.heart.org/quality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162742-58E4-4065-BCA3-EB13360FD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37" y="2209308"/>
            <a:ext cx="9600326" cy="17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264">
        <p:fade/>
      </p:transition>
    </mc:Choice>
    <mc:Fallback xmlns="">
      <p:transition spd="med" advClick="0" advTm="8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creativeminds">
            <a:hlinkClick r:id="" action="ppaction://media"/>
            <a:extLst>
              <a:ext uri="{FF2B5EF4-FFF2-40B4-BE49-F238E27FC236}">
                <a16:creationId xmlns:a16="http://schemas.microsoft.com/office/drawing/2014/main" id="{0CD7DC4E-103E-48D1-8CD9-DA2C14B2F6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858.2"/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12" y="6858000"/>
            <a:ext cx="609600" cy="6096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790BDA-51FD-4498-8C53-8BB240902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07" y="2052232"/>
            <a:ext cx="4399787" cy="238468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2AA7B0-70F7-4A52-BFAA-E21CDB773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7" y="2796538"/>
            <a:ext cx="8869902" cy="16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1319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>
              <a:solidFill>
                <a:schemeClr val="bg1"/>
              </a:solidFill>
            </a:endParaRPr>
          </a:p>
          <a:p>
            <a:pPr algn="ctr"/>
            <a:r>
              <a:rPr lang="en-US" sz="4800" b="1">
                <a:solidFill>
                  <a:schemeClr val="bg1"/>
                </a:solidFill>
              </a:rPr>
              <a:t>Patient </a:t>
            </a:r>
            <a:r>
              <a:rPr lang="en-US" sz="4800" b="1" dirty="0">
                <a:solidFill>
                  <a:schemeClr val="bg1"/>
                </a:solidFill>
              </a:rPr>
              <a:t>outcomes improve when medical professionals follow the most up-to-date evidence-based treatment guidelines.</a:t>
            </a:r>
          </a:p>
        </p:txBody>
      </p:sp>
      <p:pic>
        <p:nvPicPr>
          <p:cNvPr id="5" name="Picture Placeholder 4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B04D6305-9FFF-4372-90F4-4CF44C5A27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34678"/>
          <a:stretch/>
        </p:blipFill>
        <p:spPr>
          <a:xfrm>
            <a:off x="6273209" y="-1"/>
            <a:ext cx="5918791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7173"/>
      </p:ext>
    </p:extLst>
  </p:cSld>
  <p:clrMapOvr>
    <a:masterClrMapping/>
  </p:clrMapOvr>
  <p:transition spd="med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[Hospital Name] is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committed to promoting consistent adherence to the latest scientific treatments.</a:t>
            </a: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AC017-AEBE-43EF-B77C-BC340C4CB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3208" y="0"/>
            <a:ext cx="5918792" cy="6858000"/>
          </a:xfrm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59D27-C700-463F-8487-6D13E674637A}"/>
              </a:ext>
            </a:extLst>
          </p:cNvPr>
          <p:cNvSpPr txBox="1"/>
          <p:nvPr/>
        </p:nvSpPr>
        <p:spPr>
          <a:xfrm>
            <a:off x="8157504" y="1999444"/>
            <a:ext cx="271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hospital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00432"/>
      </p:ext>
    </p:extLst>
  </p:cSld>
  <p:clrMapOvr>
    <a:masterClrMapping/>
  </p:clrMapOvr>
  <p:transition spd="med" advClick="0" advTm="9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More than 2,500 hospitals participate in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The American Heart Association’s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Get With The Guidelines® initiative, a 20+ year effort to bring research-based care to heart and stroke patients.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EC9DD1-C36F-4A75-B0A0-FD5531CC95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r="24326"/>
          <a:stretch>
            <a:fillRect/>
          </a:stretch>
        </p:blipFill>
        <p:spPr>
          <a:xfrm>
            <a:off x="0" y="0"/>
            <a:ext cx="5434013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62545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82" y="0"/>
            <a:ext cx="1223928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Being honored for giving excellent patient care is the best recognition a hospital can get. </a:t>
            </a: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70888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ceiling, kitchen, person&#10;&#10;Description automatically generated">
            <a:extLst>
              <a:ext uri="{FF2B5EF4-FFF2-40B4-BE49-F238E27FC236}">
                <a16:creationId xmlns:a16="http://schemas.microsoft.com/office/drawing/2014/main" id="{16548E9B-B7E1-46A8-9432-1F21BC031F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3442" r="25560"/>
          <a:stretch/>
        </p:blipFill>
        <p:spPr>
          <a:xfrm>
            <a:off x="-511905" y="0"/>
            <a:ext cx="5679328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424" y="0"/>
            <a:ext cx="7201786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That’s why we’ve made a commitment..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836701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721950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To turn treatment guidelines into lifelines,</a:t>
            </a:r>
          </a:p>
        </p:txBody>
      </p:sp>
      <p:pic>
        <p:nvPicPr>
          <p:cNvPr id="5" name="Picture Placeholder 4" descr="A person holding a person's hand&#10;&#10;Description automatically generated with low confidence">
            <a:extLst>
              <a:ext uri="{FF2B5EF4-FFF2-40B4-BE49-F238E27FC236}">
                <a16:creationId xmlns:a16="http://schemas.microsoft.com/office/drawing/2014/main" id="{EDF8D69E-57AF-4C45-B3F7-64C20C5874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r="16608"/>
          <a:stretch/>
        </p:blipFill>
        <p:spPr>
          <a:xfrm>
            <a:off x="7219506" y="1"/>
            <a:ext cx="4972493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0837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07EBCC-A77B-4203-91A7-D549D544A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38" r="97" b="11442"/>
          <a:stretch/>
        </p:blipFill>
        <p:spPr>
          <a:xfrm>
            <a:off x="592281" y="524741"/>
            <a:ext cx="10702637" cy="633326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3ABF0C-0161-47CA-B72C-B0819E3A3A58}"/>
              </a:ext>
            </a:extLst>
          </p:cNvPr>
          <p:cNvSpPr/>
          <p:nvPr/>
        </p:nvSpPr>
        <p:spPr>
          <a:xfrm>
            <a:off x="3532909" y="1153391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A0B4C7-3DCE-4779-BC13-BF7A77B5074D}"/>
              </a:ext>
            </a:extLst>
          </p:cNvPr>
          <p:cNvSpPr/>
          <p:nvPr/>
        </p:nvSpPr>
        <p:spPr>
          <a:xfrm>
            <a:off x="8236527" y="1021773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5982E9-2B89-45FF-87AB-E12CCB186490}"/>
              </a:ext>
            </a:extLst>
          </p:cNvPr>
          <p:cNvSpPr/>
          <p:nvPr/>
        </p:nvSpPr>
        <p:spPr>
          <a:xfrm>
            <a:off x="5091545" y="6452755"/>
            <a:ext cx="4738255" cy="40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12676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improving the lives of all patients.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10817</TotalTime>
  <Words>192</Words>
  <Application>Microsoft Office PowerPoint</Application>
  <PresentationFormat>Widescreen</PresentationFormat>
  <Paragraphs>38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Lub Dub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Buechner</dc:creator>
  <cp:lastModifiedBy>Audrey Stauffacher</cp:lastModifiedBy>
  <cp:revision>26</cp:revision>
  <dcterms:created xsi:type="dcterms:W3CDTF">2020-11-13T20:29:50Z</dcterms:created>
  <dcterms:modified xsi:type="dcterms:W3CDTF">2022-04-20T16:23:30Z</dcterms:modified>
</cp:coreProperties>
</file>