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5"/>
    <p:sldMasterId id="2147483661" r:id="rId6"/>
  </p:sldMasterIdLst>
  <p:notesMasterIdLst>
    <p:notesMasterId r:id="rId59"/>
  </p:notesMasterIdLst>
  <p:sldIdLst>
    <p:sldId id="354" r:id="rId7"/>
    <p:sldId id="321" r:id="rId8"/>
    <p:sldId id="362" r:id="rId9"/>
    <p:sldId id="357" r:id="rId10"/>
    <p:sldId id="360"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296" r:id="rId32"/>
    <p:sldId id="297" r:id="rId33"/>
    <p:sldId id="298" r:id="rId34"/>
    <p:sldId id="299" r:id="rId35"/>
    <p:sldId id="300" r:id="rId36"/>
    <p:sldId id="301" r:id="rId37"/>
    <p:sldId id="302" r:id="rId38"/>
    <p:sldId id="356" r:id="rId39"/>
    <p:sldId id="303" r:id="rId40"/>
    <p:sldId id="304" r:id="rId41"/>
    <p:sldId id="305" r:id="rId42"/>
    <p:sldId id="309" r:id="rId43"/>
    <p:sldId id="342" r:id="rId44"/>
    <p:sldId id="343" r:id="rId45"/>
    <p:sldId id="344" r:id="rId46"/>
    <p:sldId id="345" r:id="rId47"/>
    <p:sldId id="346" r:id="rId48"/>
    <p:sldId id="347" r:id="rId49"/>
    <p:sldId id="348" r:id="rId50"/>
    <p:sldId id="349" r:id="rId51"/>
    <p:sldId id="355" r:id="rId52"/>
    <p:sldId id="350" r:id="rId53"/>
    <p:sldId id="361" r:id="rId54"/>
    <p:sldId id="351" r:id="rId55"/>
    <p:sldId id="352" r:id="rId56"/>
    <p:sldId id="353" r:id="rId57"/>
    <p:sldId id="319" r:id="rId5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Stefko (NAT Temp)" initials="JS(T" lastIdx="31" clrIdx="0">
    <p:extLst/>
  </p:cmAuthor>
  <p:cmAuthor id="2" name="Natashia Doolittle" initials="ND" lastIdx="2" clrIdx="1">
    <p:extLst/>
  </p:cmAuthor>
  <p:cmAuthor id="3" name="Amber Rodriguez" initials="AR" lastIdx="2" clrIdx="2">
    <p:extLst/>
  </p:cmAuthor>
  <p:cmAuthor id="4" name="Robin Parker" initials="RP" lastIdx="25" clrIdx="3">
    <p:extLst/>
  </p:cmAuthor>
  <p:cmAuthor id="5" name="Mati" initials="M" lastIdx="11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C2026"/>
    <a:srgbClr val="D1041E"/>
    <a:srgbClr val="D0011E"/>
    <a:srgbClr val="19457F"/>
    <a:srgbClr val="B61021"/>
    <a:srgbClr val="008F4C"/>
    <a:srgbClr val="0D8E47"/>
    <a:srgbClr val="C5242B"/>
    <a:srgbClr val="DC2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33" autoAdjust="0"/>
    <p:restoredTop sz="98636" autoAdjust="0"/>
  </p:normalViewPr>
  <p:slideViewPr>
    <p:cSldViewPr snapToGrid="0" snapToObjects="1">
      <p:cViewPr>
        <p:scale>
          <a:sx n="70" d="100"/>
          <a:sy n="70" d="100"/>
        </p:scale>
        <p:origin x="78" y="-6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296"/>
    </p:cViewPr>
  </p:sorterViewPr>
  <p:notesViewPr>
    <p:cSldViewPr snapToGrid="0" snapToObjects="1">
      <p:cViewPr varScale="1">
        <p:scale>
          <a:sx n="160" d="100"/>
          <a:sy n="160" d="100"/>
        </p:scale>
        <p:origin x="28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B2AEC5A0-FF81-400C-ABC1-EA695246AF99}">
      <dgm:prSet phldrT="[Text]" custT="1"/>
      <dgm:spPr>
        <a:solidFill>
          <a:srgbClr val="C00000"/>
        </a:solidFill>
      </dgm:spPr>
      <dgm:t>
        <a:bodyPr/>
        <a:lstStyle/>
        <a:p>
          <a:r>
            <a:rPr lang="en-US" sz="3200" dirty="0" smtClean="0">
              <a:latin typeface="+mn-lt"/>
            </a:rPr>
            <a:t>Paso 1</a:t>
          </a:r>
          <a:endParaRPr lang="es-AR" sz="3200" dirty="0">
            <a:latin typeface="+mn-lt"/>
          </a:endParaRP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C00000">
            <a:alpha val="10000"/>
          </a:srgbClr>
        </a:solidFill>
      </dgm:spPr>
      <dgm:t>
        <a:bodyPr/>
        <a:lstStyle/>
        <a:p>
          <a:r>
            <a:rPr lang="en-US" sz="2400" dirty="0" smtClean="0">
              <a:latin typeface="+mn-lt"/>
            </a:rPr>
            <a:t>Actividad aeróbica ligera</a:t>
          </a:r>
          <a:endParaRPr lang="es-AR" sz="2400" dirty="0">
            <a:latin typeface="+mn-lt"/>
          </a:endParaRP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C00000">
            <a:alpha val="10000"/>
          </a:srgbClr>
        </a:solidFill>
      </dgm:spPr>
      <dgm:t>
        <a:bodyPr/>
        <a:lstStyle/>
        <a:p>
          <a:r>
            <a:rPr lang="en-US" sz="2400" dirty="0" smtClean="0">
              <a:latin typeface="+mn-lt"/>
            </a:rPr>
            <a:t>Actividad moderada</a:t>
          </a:r>
          <a:endParaRPr lang="es-AR" sz="2400" dirty="0">
            <a:latin typeface="+mn-lt"/>
          </a:endParaRP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C00000"/>
        </a:solidFill>
      </dgm:spPr>
      <dgm:t>
        <a:bodyPr/>
        <a:lstStyle/>
        <a:p>
          <a:r>
            <a:rPr lang="en-US" sz="3200" dirty="0" smtClean="0">
              <a:latin typeface="+mn-lt"/>
            </a:rPr>
            <a:t>Paso 3</a:t>
          </a:r>
          <a:endParaRPr lang="es-AR" sz="3200" dirty="0">
            <a:latin typeface="+mn-lt"/>
          </a:endParaRP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C00000">
            <a:alpha val="10000"/>
          </a:srgbClr>
        </a:solidFill>
      </dgm:spPr>
      <dgm:t>
        <a:bodyPr/>
        <a:lstStyle/>
        <a:p>
          <a:r>
            <a:rPr lang="en-US" sz="2400" dirty="0" smtClean="0">
              <a:latin typeface="+mn-lt"/>
            </a:rPr>
            <a:t>Actividad intensa, sin contacto</a:t>
          </a:r>
          <a:endParaRPr lang="es-AR" sz="2400" dirty="0">
            <a:latin typeface="+mn-lt"/>
          </a:endParaRP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C00000"/>
        </a:solidFill>
      </dgm:spPr>
      <dgm:t>
        <a:bodyPr/>
        <a:lstStyle/>
        <a:p>
          <a:r>
            <a:rPr lang="en-US" sz="3200" dirty="0" smtClean="0">
              <a:latin typeface="+mn-lt"/>
            </a:rPr>
            <a:t>Paso 2</a:t>
          </a:r>
          <a:endParaRPr lang="es-AR" sz="3200" dirty="0">
            <a:latin typeface="+mn-lt"/>
          </a:endParaRP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C00000"/>
        </a:solidFill>
      </dgm:spPr>
      <dgm:t>
        <a:bodyPr/>
        <a:lstStyle/>
        <a:p>
          <a:r>
            <a:rPr lang="en-US" sz="3200" dirty="0" smtClean="0">
              <a:latin typeface="+mn-lt"/>
            </a:rPr>
            <a:t>Paso 4</a:t>
          </a:r>
          <a:endParaRPr lang="es-AR" sz="3200" dirty="0">
            <a:latin typeface="+mn-lt"/>
          </a:endParaRP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C00000">
            <a:alpha val="10000"/>
          </a:srgbClr>
        </a:solidFill>
      </dgm:spPr>
      <dgm:t>
        <a:bodyPr/>
        <a:lstStyle/>
        <a:p>
          <a:r>
            <a:rPr lang="en-US" sz="2400" dirty="0" smtClean="0">
              <a:latin typeface="+mn-lt"/>
            </a:rPr>
            <a:t>Práctica y contacto pleno</a:t>
          </a:r>
          <a:endParaRPr lang="es-AR" sz="2400" dirty="0">
            <a:latin typeface="+mn-lt"/>
          </a:endParaRP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75BBB7F5-BA8A-40CE-B5B4-D3A4F9781E31}">
      <dgm:prSet custT="1"/>
      <dgm:spPr>
        <a:solidFill>
          <a:srgbClr val="C00000"/>
        </a:solidFill>
      </dgm:spPr>
      <dgm:t>
        <a:bodyPr/>
        <a:lstStyle/>
        <a:p>
          <a:r>
            <a:rPr lang="en-US" sz="3200" dirty="0" smtClean="0">
              <a:latin typeface="+mn-lt"/>
            </a:rPr>
            <a:t>Valor inicial</a:t>
          </a:r>
          <a:endParaRPr lang="es-AR" sz="3200" dirty="0">
            <a:latin typeface="+mn-lt"/>
          </a:endParaRPr>
        </a:p>
      </dgm:t>
    </dgm:pt>
    <dgm:pt modelId="{A488EF41-694A-4E2D-B1E5-13B9F59CE0B4}" type="parTrans" cxnId="{E16C5659-7D16-45C9-A5F4-CBB52BEA898C}">
      <dgm:prSet/>
      <dgm:spPr/>
      <dgm:t>
        <a:bodyPr/>
        <a:lstStyle/>
        <a:p>
          <a:endParaRPr lang="en-US">
            <a:latin typeface="+mn-lt"/>
          </a:endParaRPr>
        </a:p>
      </dgm:t>
    </dgm:pt>
    <dgm:pt modelId="{1446C47A-582A-4F49-9B2F-03D3F9771CDF}" type="sibTrans" cxnId="{E16C5659-7D16-45C9-A5F4-CBB52BEA898C}">
      <dgm:prSet/>
      <dgm:spPr/>
      <dgm:t>
        <a:bodyPr/>
        <a:lstStyle/>
        <a:p>
          <a:endParaRPr lang="en-US">
            <a:latin typeface="+mn-lt"/>
          </a:endParaRPr>
        </a:p>
      </dgm:t>
    </dgm:pt>
    <dgm:pt modelId="{B24D2502-721D-4FE8-A971-F0C2DDB65C5E}">
      <dgm:prSet custT="1"/>
      <dgm:spPr>
        <a:solidFill>
          <a:srgbClr val="C00000">
            <a:alpha val="10000"/>
          </a:srgbClr>
        </a:solidFill>
      </dgm:spPr>
      <dgm:t>
        <a:bodyPr/>
        <a:lstStyle/>
        <a:p>
          <a:r>
            <a:rPr lang="en-US" sz="2400" dirty="0" smtClean="0">
              <a:latin typeface="+mn-lt"/>
            </a:rPr>
            <a:t>Sin síntomas</a:t>
          </a:r>
          <a:endParaRPr lang="es-AR" sz="2400" dirty="0">
            <a:latin typeface="+mn-lt"/>
          </a:endParaRPr>
        </a:p>
      </dgm:t>
    </dgm:pt>
    <dgm:pt modelId="{B8DBEBEF-0FF9-474F-9E1B-54FE16A9606C}" type="parTrans" cxnId="{83AEAF78-9CAF-4305-96A9-8EDDBB8A4673}">
      <dgm:prSet/>
      <dgm:spPr/>
      <dgm:t>
        <a:bodyPr/>
        <a:lstStyle/>
        <a:p>
          <a:endParaRPr lang="en-US">
            <a:latin typeface="+mn-lt"/>
          </a:endParaRPr>
        </a:p>
      </dgm:t>
    </dgm:pt>
    <dgm:pt modelId="{71F5F7A0-C8FF-49F3-A285-3598D7EA8AC5}" type="sibTrans" cxnId="{83AEAF78-9CAF-4305-96A9-8EDDBB8A4673}">
      <dgm:prSet/>
      <dgm:spPr/>
      <dgm:t>
        <a:bodyPr/>
        <a:lstStyle/>
        <a:p>
          <a:endParaRPr lang="en-US">
            <a:latin typeface="+mn-lt"/>
          </a:endParaRPr>
        </a:p>
      </dgm:t>
    </dgm:pt>
    <dgm:pt modelId="{9242F3FF-9244-451B-8E06-27AD9C53112A}">
      <dgm:prSet custT="1"/>
      <dgm:spPr>
        <a:solidFill>
          <a:srgbClr val="C00000">
            <a:alpha val="10000"/>
          </a:srgbClr>
        </a:solidFill>
      </dgm:spPr>
      <dgm:t>
        <a:bodyPr/>
        <a:lstStyle/>
        <a:p>
          <a:r>
            <a:rPr lang="en-US" sz="2400" dirty="0" smtClean="0">
              <a:latin typeface="+mn-lt"/>
            </a:rPr>
            <a:t>Competencia</a:t>
          </a:r>
          <a:endParaRPr lang="es-AR" sz="2400" dirty="0">
            <a:latin typeface="+mn-lt"/>
          </a:endParaRPr>
        </a:p>
      </dgm:t>
    </dgm:pt>
    <dgm:pt modelId="{922AEE60-A0A4-40AC-943A-F9A6DBC557D1}" type="sibTrans" cxnId="{F5BEC202-C8EB-408E-925A-806279618872}">
      <dgm:prSet/>
      <dgm:spPr/>
      <dgm:t>
        <a:bodyPr/>
        <a:lstStyle/>
        <a:p>
          <a:endParaRPr lang="en-US">
            <a:latin typeface="+mn-lt"/>
          </a:endParaRPr>
        </a:p>
      </dgm:t>
    </dgm:pt>
    <dgm:pt modelId="{D5072B53-899B-4EB9-9BD2-53EFEB9079AF}" type="parTrans" cxnId="{F5BEC202-C8EB-408E-925A-806279618872}">
      <dgm:prSet/>
      <dgm:spPr/>
      <dgm:t>
        <a:bodyPr/>
        <a:lstStyle/>
        <a:p>
          <a:endParaRPr lang="en-US">
            <a:latin typeface="+mn-lt"/>
          </a:endParaRPr>
        </a:p>
      </dgm:t>
    </dgm:pt>
    <dgm:pt modelId="{F26D5C9A-BA53-4265-9BD9-7A3562B05500}">
      <dgm:prSet custT="1"/>
      <dgm:spPr>
        <a:solidFill>
          <a:srgbClr val="C00000"/>
        </a:solidFill>
      </dgm:spPr>
      <dgm:t>
        <a:bodyPr/>
        <a:lstStyle/>
        <a:p>
          <a:r>
            <a:rPr lang="en-US" sz="3200" dirty="0" smtClean="0">
              <a:latin typeface="+mn-lt"/>
            </a:rPr>
            <a:t>Paso 5</a:t>
          </a:r>
          <a:endParaRPr lang="es-AR" sz="3200" dirty="0">
            <a:latin typeface="+mn-lt"/>
          </a:endParaRPr>
        </a:p>
      </dgm:t>
    </dgm:pt>
    <dgm:pt modelId="{45D9EE77-B789-4B66-8936-9D6646E21F08}" type="sibTrans" cxnId="{501B1243-3AD6-45EA-A8F0-233708B7003D}">
      <dgm:prSet/>
      <dgm:spPr/>
      <dgm:t>
        <a:bodyPr/>
        <a:lstStyle/>
        <a:p>
          <a:endParaRPr lang="en-US">
            <a:latin typeface="+mn-lt"/>
          </a:endParaRPr>
        </a:p>
      </dgm:t>
    </dgm:pt>
    <dgm:pt modelId="{AB71B770-56D4-4EFE-AB6A-53581E58A9C0}" type="parTrans" cxnId="{501B1243-3AD6-45EA-A8F0-233708B7003D}">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t>
        <a:bodyPr/>
        <a:lstStyle/>
        <a:p>
          <a:endParaRPr lang="en-US"/>
        </a:p>
      </dgm:t>
    </dgm:pt>
    <dgm:pt modelId="{B06C0277-EC60-4548-AE00-29E09DB1DB57}" type="pres">
      <dgm:prSet presAssocID="{75BBB7F5-BA8A-40CE-B5B4-D3A4F9781E31}" presName="linNode" presStyleCnt="0"/>
      <dgm:spPr/>
      <dgm:t>
        <a:bodyPr/>
        <a:lstStyle/>
        <a:p>
          <a:endParaRPr lang="en-US"/>
        </a:p>
      </dgm:t>
    </dgm:pt>
    <dgm:pt modelId="{20857793-5FEE-490C-B6FD-B5D1AB834CA5}" type="pres">
      <dgm:prSet presAssocID="{75BBB7F5-BA8A-40CE-B5B4-D3A4F9781E31}" presName="parentText" presStyleLbl="node1" presStyleIdx="0" presStyleCnt="6" custScaleX="71409" custScaleY="99824" custLinFactNeighborY="291">
        <dgm:presLayoutVars>
          <dgm:chMax val="1"/>
          <dgm:bulletEnabled val="1"/>
        </dgm:presLayoutVars>
      </dgm:prSet>
      <dgm:spPr/>
      <dgm:t>
        <a:bodyPr/>
        <a:lstStyle/>
        <a:p>
          <a:endParaRPr lang="en-US"/>
        </a:p>
      </dgm:t>
    </dgm:pt>
    <dgm:pt modelId="{8DB4C6F4-961F-45DB-BF21-A4A535664321}" type="pres">
      <dgm:prSet presAssocID="{75BBB7F5-BA8A-40CE-B5B4-D3A4F9781E31}" presName="descendantText" presStyleLbl="alignAccFollowNode1" presStyleIdx="0" presStyleCnt="6" custScaleX="124993" custScaleY="123430" custLinFactNeighborX="6773" custLinFactNeighborY="-21219">
        <dgm:presLayoutVars>
          <dgm:bulletEnabled val="1"/>
        </dgm:presLayoutVars>
      </dgm:prSet>
      <dgm:spPr/>
      <dgm:t>
        <a:bodyPr/>
        <a:lstStyle/>
        <a:p>
          <a:endParaRPr lang="en-US"/>
        </a:p>
      </dgm:t>
    </dgm:pt>
    <dgm:pt modelId="{314B6781-953B-4617-9BF4-782209710BD4}" type="pres">
      <dgm:prSet presAssocID="{1446C47A-582A-4F49-9B2F-03D3F9771CDF}" presName="sp" presStyleCnt="0"/>
      <dgm:spPr/>
      <dgm:t>
        <a:bodyPr/>
        <a:lstStyle/>
        <a:p>
          <a:endParaRPr lang="en-US"/>
        </a:p>
      </dgm:t>
    </dgm:pt>
    <dgm:pt modelId="{F1C33AB7-DBAF-4DDD-A898-416DF5F52726}" type="pres">
      <dgm:prSet presAssocID="{B2AEC5A0-FF81-400C-ABC1-EA695246AF99}" presName="linNode" presStyleCnt="0"/>
      <dgm:spPr/>
      <dgm:t>
        <a:bodyPr/>
        <a:lstStyle/>
        <a:p>
          <a:endParaRPr lang="en-US"/>
        </a:p>
      </dgm:t>
    </dgm:pt>
    <dgm:pt modelId="{AD5A589C-60A3-450E-B8BA-0691C8011438}" type="pres">
      <dgm:prSet presAssocID="{B2AEC5A0-FF81-400C-ABC1-EA695246AF99}" presName="parentText" presStyleLbl="node1" presStyleIdx="1" presStyleCnt="6" custScaleX="72464" custScaleY="76760" custLinFactNeighborX="-16" custLinFactNeighborY="291">
        <dgm:presLayoutVars>
          <dgm:chMax val="1"/>
          <dgm:bulletEnabled val="1"/>
        </dgm:presLayoutVars>
      </dgm:prSet>
      <dgm:spPr/>
      <dgm:t>
        <a:bodyPr/>
        <a:lstStyle/>
        <a:p>
          <a:endParaRPr lang="en-US"/>
        </a:p>
      </dgm:t>
    </dgm:pt>
    <dgm:pt modelId="{F81B79A8-4277-449D-BFE4-C8732DC59BBC}" type="pres">
      <dgm:prSet presAssocID="{B2AEC5A0-FF81-400C-ABC1-EA695246AF99}" presName="descendantText" presStyleLbl="alignAccFollowNode1" presStyleIdx="1" presStyleCnt="6" custScaleX="130880" custLinFactNeighborX="268">
        <dgm:presLayoutVars>
          <dgm:bulletEnabled val="1"/>
        </dgm:presLayoutVars>
      </dgm:prSet>
      <dgm:spPr/>
      <dgm:t>
        <a:bodyPr/>
        <a:lstStyle/>
        <a:p>
          <a:endParaRPr lang="en-US"/>
        </a:p>
      </dgm:t>
    </dgm:pt>
    <dgm:pt modelId="{4C42ABEF-D45B-480F-ACC5-DAD52B374A43}" type="pres">
      <dgm:prSet presAssocID="{EC7CB3ED-60A1-4208-84F7-ECB88A275379}" presName="sp" presStyleCnt="0"/>
      <dgm:spPr/>
      <dgm:t>
        <a:bodyPr/>
        <a:lstStyle/>
        <a:p>
          <a:endParaRPr lang="en-US"/>
        </a:p>
      </dgm:t>
    </dgm:pt>
    <dgm:pt modelId="{3B8D1B96-0A42-4DCF-9FC5-B0EC3FF438BF}" type="pres">
      <dgm:prSet presAssocID="{2CBDA549-309C-4012-87DF-21DDABCE8A13}" presName="linNode" presStyleCnt="0"/>
      <dgm:spPr/>
      <dgm:t>
        <a:bodyPr/>
        <a:lstStyle/>
        <a:p>
          <a:endParaRPr lang="en-US"/>
        </a:p>
      </dgm:t>
    </dgm:pt>
    <dgm:pt modelId="{307B76B5-85C0-46A0-96EC-30E85E42A4A8}" type="pres">
      <dgm:prSet presAssocID="{2CBDA549-309C-4012-87DF-21DDABCE8A13}" presName="parentText" presStyleLbl="node1" presStyleIdx="2" presStyleCnt="6" custScaleX="72464" custScaleY="76760" custLinFactNeighborX="-16" custLinFactNeighborY="291">
        <dgm:presLayoutVars>
          <dgm:chMax val="1"/>
          <dgm:bulletEnabled val="1"/>
        </dgm:presLayoutVars>
      </dgm:prSet>
      <dgm:spPr/>
      <dgm:t>
        <a:bodyPr/>
        <a:lstStyle/>
        <a:p>
          <a:endParaRPr lang="en-US"/>
        </a:p>
      </dgm:t>
    </dgm:pt>
    <dgm:pt modelId="{53164FCB-53CB-4920-ABB1-ED360C037CEC}" type="pres">
      <dgm:prSet presAssocID="{2CBDA549-309C-4012-87DF-21DDABCE8A13}" presName="descendantText" presStyleLbl="alignAccFollowNode1" presStyleIdx="2" presStyleCnt="6" custScaleX="130880" custLinFactNeighborX="268">
        <dgm:presLayoutVars>
          <dgm:bulletEnabled val="1"/>
        </dgm:presLayoutVars>
      </dgm:prSet>
      <dgm:spPr/>
      <dgm:t>
        <a:bodyPr/>
        <a:lstStyle/>
        <a:p>
          <a:endParaRPr lang="en-US"/>
        </a:p>
      </dgm:t>
    </dgm:pt>
    <dgm:pt modelId="{9B8CFD3C-2C4D-4EC6-9B44-541A7EF4B16E}" type="pres">
      <dgm:prSet presAssocID="{FCAC8E01-3AD0-4137-A763-F686269C4DD8}" presName="sp" presStyleCnt="0"/>
      <dgm:spPr/>
      <dgm:t>
        <a:bodyPr/>
        <a:lstStyle/>
        <a:p>
          <a:endParaRPr lang="en-US"/>
        </a:p>
      </dgm:t>
    </dgm:pt>
    <dgm:pt modelId="{43208DAB-BE9A-4470-B68A-6CD043BAB222}" type="pres">
      <dgm:prSet presAssocID="{80159F67-76FE-4004-BFCA-819ADEED9ACA}" presName="linNode" presStyleCnt="0"/>
      <dgm:spPr/>
      <dgm:t>
        <a:bodyPr/>
        <a:lstStyle/>
        <a:p>
          <a:endParaRPr lang="en-US"/>
        </a:p>
      </dgm:t>
    </dgm:pt>
    <dgm:pt modelId="{E264087E-76AA-4170-AB3D-443AEC3F9B8A}" type="pres">
      <dgm:prSet presAssocID="{80159F67-76FE-4004-BFCA-819ADEED9ACA}" presName="parentText" presStyleLbl="node1" presStyleIdx="3" presStyleCnt="6" custScaleX="72464" custScaleY="76760" custLinFactNeighborX="-16" custLinFactNeighborY="-1685">
        <dgm:presLayoutVars>
          <dgm:chMax val="1"/>
          <dgm:bulletEnabled val="1"/>
        </dgm:presLayoutVars>
      </dgm:prSet>
      <dgm:spPr/>
      <dgm:t>
        <a:bodyPr/>
        <a:lstStyle/>
        <a:p>
          <a:endParaRPr lang="en-US"/>
        </a:p>
      </dgm:t>
    </dgm:pt>
    <dgm:pt modelId="{3E3C6A27-D1A1-4F96-AC29-287572856638}" type="pres">
      <dgm:prSet presAssocID="{80159F67-76FE-4004-BFCA-819ADEED9ACA}" presName="descendantText" presStyleLbl="alignAccFollowNode1" presStyleIdx="3" presStyleCnt="6" custScaleX="130880" custLinFactNeighborX="29" custLinFactNeighborY="0">
        <dgm:presLayoutVars>
          <dgm:bulletEnabled val="1"/>
        </dgm:presLayoutVars>
      </dgm:prSet>
      <dgm:spPr/>
      <dgm:t>
        <a:bodyPr/>
        <a:lstStyle/>
        <a:p>
          <a:endParaRPr lang="en-US"/>
        </a:p>
      </dgm:t>
    </dgm:pt>
    <dgm:pt modelId="{50B638FF-B8BA-45DE-B6EC-D9DE2384C6CF}" type="pres">
      <dgm:prSet presAssocID="{BF1BA126-B650-464D-BE32-C9D20794728B}" presName="sp" presStyleCnt="0"/>
      <dgm:spPr/>
      <dgm:t>
        <a:bodyPr/>
        <a:lstStyle/>
        <a:p>
          <a:endParaRPr lang="en-US"/>
        </a:p>
      </dgm:t>
    </dgm:pt>
    <dgm:pt modelId="{46560876-29EF-43C7-A6CC-0929E2FF3285}" type="pres">
      <dgm:prSet presAssocID="{D53ECD2E-C7BD-4233-AE17-12B00D5E0A4A}" presName="linNode" presStyleCnt="0"/>
      <dgm:spPr/>
      <dgm:t>
        <a:bodyPr/>
        <a:lstStyle/>
        <a:p>
          <a:endParaRPr lang="en-US"/>
        </a:p>
      </dgm:t>
    </dgm:pt>
    <dgm:pt modelId="{BB326158-F274-4F2D-98ED-EC351401C4C0}" type="pres">
      <dgm:prSet presAssocID="{D53ECD2E-C7BD-4233-AE17-12B00D5E0A4A}" presName="parentText" presStyleLbl="node1" presStyleIdx="4" presStyleCnt="6" custScaleX="72464" custScaleY="76760" custLinFactNeighborX="-16" custLinFactNeighborY="291">
        <dgm:presLayoutVars>
          <dgm:chMax val="1"/>
          <dgm:bulletEnabled val="1"/>
        </dgm:presLayoutVars>
      </dgm:prSet>
      <dgm:spPr/>
      <dgm:t>
        <a:bodyPr/>
        <a:lstStyle/>
        <a:p>
          <a:endParaRPr lang="en-US"/>
        </a:p>
      </dgm:t>
    </dgm:pt>
    <dgm:pt modelId="{0B50EE8E-738E-4120-8498-2A5E56D79C98}" type="pres">
      <dgm:prSet presAssocID="{D53ECD2E-C7BD-4233-AE17-12B00D5E0A4A}" presName="descendantText" presStyleLbl="alignAccFollowNode1" presStyleIdx="4" presStyleCnt="6" custScaleX="130880" custLinFactNeighborX="268">
        <dgm:presLayoutVars>
          <dgm:bulletEnabled val="1"/>
        </dgm:presLayoutVars>
      </dgm:prSet>
      <dgm:spPr/>
      <dgm:t>
        <a:bodyPr/>
        <a:lstStyle/>
        <a:p>
          <a:endParaRPr lang="en-US"/>
        </a:p>
      </dgm:t>
    </dgm:pt>
    <dgm:pt modelId="{082440E4-9359-4597-8AD8-20404DABFD57}" type="pres">
      <dgm:prSet presAssocID="{48E5480B-0142-4275-BC37-A700E95631BF}" presName="sp" presStyleCnt="0"/>
      <dgm:spPr/>
      <dgm:t>
        <a:bodyPr/>
        <a:lstStyle/>
        <a:p>
          <a:endParaRPr lang="en-US"/>
        </a:p>
      </dgm:t>
    </dgm:pt>
    <dgm:pt modelId="{4E4A6DA8-F2E5-4DE1-91B1-15B1854702B7}" type="pres">
      <dgm:prSet presAssocID="{F26D5C9A-BA53-4265-9BD9-7A3562B05500}" presName="linNode" presStyleCnt="0"/>
      <dgm:spPr/>
      <dgm:t>
        <a:bodyPr/>
        <a:lstStyle/>
        <a:p>
          <a:endParaRPr lang="en-US"/>
        </a:p>
      </dgm:t>
    </dgm:pt>
    <dgm:pt modelId="{3D01380F-ED81-4A7C-8F76-50FFEB15FCBC}" type="pres">
      <dgm:prSet presAssocID="{F26D5C9A-BA53-4265-9BD9-7A3562B05500}" presName="parentText" presStyleLbl="node1" presStyleIdx="5" presStyleCnt="6" custScaleX="67728" custScaleY="76286" custLinFactNeighborX="-6" custLinFactNeighborY="291">
        <dgm:presLayoutVars>
          <dgm:chMax val="1"/>
          <dgm:bulletEnabled val="1"/>
        </dgm:presLayoutVars>
      </dgm:prSet>
      <dgm:spPr/>
      <dgm:t>
        <a:bodyPr/>
        <a:lstStyle/>
        <a:p>
          <a:endParaRPr lang="en-US"/>
        </a:p>
      </dgm:t>
    </dgm:pt>
    <dgm:pt modelId="{D812BBCE-FD55-4E7E-9C4D-C73AE8D51F3D}" type="pres">
      <dgm:prSet presAssocID="{F26D5C9A-BA53-4265-9BD9-7A3562B05500}" presName="descendantText" presStyleLbl="alignAccFollowNode1" presStyleIdx="5" presStyleCnt="6" custScaleX="122368" custScaleY="102795" custLinFactNeighborX="4014" custLinFactNeighborY="60">
        <dgm:presLayoutVars>
          <dgm:bulletEnabled val="1"/>
        </dgm:presLayoutVars>
      </dgm:prSet>
      <dgm:spPr/>
      <dgm:t>
        <a:bodyPr/>
        <a:lstStyle/>
        <a:p>
          <a:endParaRPr lang="en-US"/>
        </a:p>
      </dgm:t>
    </dgm:pt>
  </dgm:ptLst>
  <dgm:cxnLst>
    <dgm:cxn modelId="{83AEAF78-9CAF-4305-96A9-8EDDBB8A4673}" srcId="{75BBB7F5-BA8A-40CE-B5B4-D3A4F9781E31}" destId="{B24D2502-721D-4FE8-A971-F0C2DDB65C5E}" srcOrd="0" destOrd="0" parTransId="{B8DBEBEF-0FF9-474F-9E1B-54FE16A9606C}" sibTransId="{71F5F7A0-C8FF-49F3-A285-3598D7EA8AC5}"/>
    <dgm:cxn modelId="{C9363E4B-DDFA-4404-AF8C-A1D9E08DBFC7}" type="presOf" srcId="{B2AEC5A0-FF81-400C-ABC1-EA695246AF99}" destId="{AD5A589C-60A3-450E-B8BA-0691C8011438}" srcOrd="0" destOrd="0" presId="urn:microsoft.com/office/officeart/2005/8/layout/vList5"/>
    <dgm:cxn modelId="{9268F0DC-F9B3-4E51-B7A1-0358D39A6CA1}" type="presOf" srcId="{C31438C8-0A0D-434C-B264-3F874568ADFA}" destId="{F81B79A8-4277-449D-BFE4-C8732DC59BBC}" srcOrd="0" destOrd="0" presId="urn:microsoft.com/office/officeart/2005/8/layout/vList5"/>
    <dgm:cxn modelId="{24B73F83-E89C-4B90-93F6-2CB6DD74BB22}" srcId="{3E5600AA-79EA-4EA6-863B-B836889DBC09}" destId="{D53ECD2E-C7BD-4233-AE17-12B00D5E0A4A}" srcOrd="4" destOrd="0" parTransId="{FEFFF885-6DCB-4A2C-B7BD-905886C9DFE4}" sibTransId="{48E5480B-0142-4275-BC37-A700E95631BF}"/>
    <dgm:cxn modelId="{EA4989D8-F44A-43E6-A9F0-C0227820DBDA}" srcId="{3E5600AA-79EA-4EA6-863B-B836889DBC09}" destId="{80159F67-76FE-4004-BFCA-819ADEED9ACA}" srcOrd="3" destOrd="0" parTransId="{0E47804D-62E2-4A6A-B023-28D6AA0F8DA9}" sibTransId="{BF1BA126-B650-464D-BE32-C9D20794728B}"/>
    <dgm:cxn modelId="{A1802ACF-2305-4F16-A4A5-717B358CB221}" type="presOf" srcId="{955F2787-7603-4334-8607-160DB5B15263}" destId="{3E3C6A27-D1A1-4F96-AC29-287572856638}" srcOrd="0" destOrd="0" presId="urn:microsoft.com/office/officeart/2005/8/layout/vList5"/>
    <dgm:cxn modelId="{501B1243-3AD6-45EA-A8F0-233708B7003D}" srcId="{3E5600AA-79EA-4EA6-863B-B836889DBC09}" destId="{F26D5C9A-BA53-4265-9BD9-7A3562B05500}" srcOrd="5" destOrd="0" parTransId="{AB71B770-56D4-4EFE-AB6A-53581E58A9C0}" sibTransId="{45D9EE77-B789-4B66-8936-9D6646E21F08}"/>
    <dgm:cxn modelId="{A3B8D13D-A5F8-4B86-955F-97EE4C81A82A}" srcId="{D53ECD2E-C7BD-4233-AE17-12B00D5E0A4A}" destId="{68C3C967-90B9-440A-A9A8-329D9C8EAF1C}" srcOrd="0" destOrd="0" parTransId="{DC5B9F26-D209-4FEB-8EB5-3A5FF832C129}" sibTransId="{8C833900-999D-44B3-9A4F-51A4E15EF07F}"/>
    <dgm:cxn modelId="{462BF61C-4BF9-4DEE-9EBC-CC259033DA7A}" type="presOf" srcId="{3E5600AA-79EA-4EA6-863B-B836889DBC09}" destId="{E2D84208-F0DA-4241-A048-408B9E1ED631}" srcOrd="0" destOrd="0" presId="urn:microsoft.com/office/officeart/2005/8/layout/vList5"/>
    <dgm:cxn modelId="{F13F529C-DB75-4A76-B3FF-7D8FF2E0CC5E}" type="presOf" srcId="{F26D5C9A-BA53-4265-9BD9-7A3562B05500}" destId="{3D01380F-ED81-4A7C-8F76-50FFEB15FCBC}" srcOrd="0" destOrd="0" presId="urn:microsoft.com/office/officeart/2005/8/layout/vList5"/>
    <dgm:cxn modelId="{5607ACC2-7AFF-45D4-868C-2DCBCB8D7DB2}" srcId="{2CBDA549-309C-4012-87DF-21DDABCE8A13}" destId="{3241E9E7-2EF4-42CA-A219-351FEE6AAFEB}" srcOrd="0" destOrd="0" parTransId="{068AFAF7-9563-4EA8-8496-A22169AF1139}" sibTransId="{5B2487FA-0C34-4BAD-8DFA-D1D47F52EC66}"/>
    <dgm:cxn modelId="{D7360E0A-FF40-4326-82BB-D764E8EBDB37}" type="presOf" srcId="{2CBDA549-309C-4012-87DF-21DDABCE8A13}" destId="{307B76B5-85C0-46A0-96EC-30E85E42A4A8}" srcOrd="0" destOrd="0" presId="urn:microsoft.com/office/officeart/2005/8/layout/vList5"/>
    <dgm:cxn modelId="{7E999424-87D9-4BAD-8E44-F3253C418301}" type="presOf" srcId="{B24D2502-721D-4FE8-A971-F0C2DDB65C5E}" destId="{8DB4C6F4-961F-45DB-BF21-A4A535664321}"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DA7AF663-846C-44A0-A0CE-4A012CF4FA8E}" srcId="{3E5600AA-79EA-4EA6-863B-B836889DBC09}" destId="{2CBDA549-309C-4012-87DF-21DDABCE8A13}" srcOrd="2" destOrd="0" parTransId="{7E0D8748-B8AF-4D34-A5F3-4E1918E5E6CF}" sibTransId="{FCAC8E01-3AD0-4137-A763-F686269C4DD8}"/>
    <dgm:cxn modelId="{C40FFD77-62AD-4F22-9520-A278A4BB8535}" type="presOf" srcId="{3241E9E7-2EF4-42CA-A219-351FEE6AAFEB}" destId="{53164FCB-53CB-4920-ABB1-ED360C037CEC}" srcOrd="0" destOrd="0" presId="urn:microsoft.com/office/officeart/2005/8/layout/vList5"/>
    <dgm:cxn modelId="{068599F8-3F58-44E7-9FA6-8C1DA5C4507C}" type="presOf" srcId="{68C3C967-90B9-440A-A9A8-329D9C8EAF1C}" destId="{0B50EE8E-738E-4120-8498-2A5E56D79C98}" srcOrd="0" destOrd="0" presId="urn:microsoft.com/office/officeart/2005/8/layout/vList5"/>
    <dgm:cxn modelId="{F5BEC202-C8EB-408E-925A-806279618872}" srcId="{F26D5C9A-BA53-4265-9BD9-7A3562B05500}" destId="{9242F3FF-9244-451B-8E06-27AD9C53112A}" srcOrd="0" destOrd="0" parTransId="{D5072B53-899B-4EB9-9BD2-53EFEB9079AF}" sibTransId="{922AEE60-A0A4-40AC-943A-F9A6DBC557D1}"/>
    <dgm:cxn modelId="{E16C5659-7D16-45C9-A5F4-CBB52BEA898C}" srcId="{3E5600AA-79EA-4EA6-863B-B836889DBC09}" destId="{75BBB7F5-BA8A-40CE-B5B4-D3A4F9781E31}" srcOrd="0" destOrd="0" parTransId="{A488EF41-694A-4E2D-B1E5-13B9F59CE0B4}" sibTransId="{1446C47A-582A-4F49-9B2F-03D3F9771CDF}"/>
    <dgm:cxn modelId="{1555E5A2-0364-4EC9-A597-5CC8CD4F69A8}" type="presOf" srcId="{D53ECD2E-C7BD-4233-AE17-12B00D5E0A4A}" destId="{BB326158-F274-4F2D-98ED-EC351401C4C0}" srcOrd="0" destOrd="0" presId="urn:microsoft.com/office/officeart/2005/8/layout/vList5"/>
    <dgm:cxn modelId="{7C9929E0-A5FD-47CA-9E2C-1CE7B0587649}" srcId="{B2AEC5A0-FF81-400C-ABC1-EA695246AF99}" destId="{C31438C8-0A0D-434C-B264-3F874568ADFA}" srcOrd="0" destOrd="0" parTransId="{9C064751-75EB-4D4C-8CC1-A19B313FD3C8}" sibTransId="{83A9AA0C-ECCF-4AB5-B48D-EDE174CD019C}"/>
    <dgm:cxn modelId="{1129C6E8-AFD2-4D3C-A0F3-E69AFCE57F53}" type="presOf" srcId="{9242F3FF-9244-451B-8E06-27AD9C53112A}" destId="{D812BBCE-FD55-4E7E-9C4D-C73AE8D51F3D}" srcOrd="0" destOrd="0" presId="urn:microsoft.com/office/officeart/2005/8/layout/vList5"/>
    <dgm:cxn modelId="{DF1CD026-276D-4B49-8BFB-0EE3D6CA982C}" type="presOf" srcId="{80159F67-76FE-4004-BFCA-819ADEED9ACA}" destId="{E264087E-76AA-4170-AB3D-443AEC3F9B8A}" srcOrd="0" destOrd="0" presId="urn:microsoft.com/office/officeart/2005/8/layout/vList5"/>
    <dgm:cxn modelId="{AEAFB463-9755-4C58-B18E-0C8C5497FA81}" type="presOf" srcId="{75BBB7F5-BA8A-40CE-B5B4-D3A4F9781E31}" destId="{20857793-5FEE-490C-B6FD-B5D1AB834CA5}" srcOrd="0" destOrd="0" presId="urn:microsoft.com/office/officeart/2005/8/layout/vList5"/>
    <dgm:cxn modelId="{05DBAD83-C56E-4EBF-83D5-0C544732C205}" srcId="{3E5600AA-79EA-4EA6-863B-B836889DBC09}" destId="{B2AEC5A0-FF81-400C-ABC1-EA695246AF99}" srcOrd="1" destOrd="0" parTransId="{DCEE1E85-81CB-4C76-83F6-87EEC909CA63}" sibTransId="{EC7CB3ED-60A1-4208-84F7-ECB88A275379}"/>
    <dgm:cxn modelId="{B45420EE-AAE3-4D09-B286-1B526A6CCE91}" type="presParOf" srcId="{E2D84208-F0DA-4241-A048-408B9E1ED631}" destId="{B06C0277-EC60-4548-AE00-29E09DB1DB57}" srcOrd="0" destOrd="0" presId="urn:microsoft.com/office/officeart/2005/8/layout/vList5"/>
    <dgm:cxn modelId="{C161BF71-B6A8-4DB4-973E-13109F73EDD9}" type="presParOf" srcId="{B06C0277-EC60-4548-AE00-29E09DB1DB57}" destId="{20857793-5FEE-490C-B6FD-B5D1AB834CA5}" srcOrd="0" destOrd="0" presId="urn:microsoft.com/office/officeart/2005/8/layout/vList5"/>
    <dgm:cxn modelId="{2E65CFC8-A1A5-448D-B411-F8149A658880}" type="presParOf" srcId="{B06C0277-EC60-4548-AE00-29E09DB1DB57}" destId="{8DB4C6F4-961F-45DB-BF21-A4A535664321}" srcOrd="1" destOrd="0" presId="urn:microsoft.com/office/officeart/2005/8/layout/vList5"/>
    <dgm:cxn modelId="{00A1764E-0689-4CF9-B61A-1FEC6DE0EEB3}" type="presParOf" srcId="{E2D84208-F0DA-4241-A048-408B9E1ED631}" destId="{314B6781-953B-4617-9BF4-782209710BD4}" srcOrd="1" destOrd="0" presId="urn:microsoft.com/office/officeart/2005/8/layout/vList5"/>
    <dgm:cxn modelId="{8DCA5630-5ECB-48F5-9DBE-EE6955500A77}" type="presParOf" srcId="{E2D84208-F0DA-4241-A048-408B9E1ED631}" destId="{F1C33AB7-DBAF-4DDD-A898-416DF5F52726}" srcOrd="2" destOrd="0" presId="urn:microsoft.com/office/officeart/2005/8/layout/vList5"/>
    <dgm:cxn modelId="{FAD599CB-3163-4D04-808F-86D504C39A1F}" type="presParOf" srcId="{F1C33AB7-DBAF-4DDD-A898-416DF5F52726}" destId="{AD5A589C-60A3-450E-B8BA-0691C8011438}" srcOrd="0" destOrd="0" presId="urn:microsoft.com/office/officeart/2005/8/layout/vList5"/>
    <dgm:cxn modelId="{366459FD-6247-4F7C-833B-450BFFF2BA91}" type="presParOf" srcId="{F1C33AB7-DBAF-4DDD-A898-416DF5F52726}" destId="{F81B79A8-4277-449D-BFE4-C8732DC59BBC}" srcOrd="1" destOrd="0" presId="urn:microsoft.com/office/officeart/2005/8/layout/vList5"/>
    <dgm:cxn modelId="{A7E7074B-CE3E-4924-82E9-AF18ADA0E835}" type="presParOf" srcId="{E2D84208-F0DA-4241-A048-408B9E1ED631}" destId="{4C42ABEF-D45B-480F-ACC5-DAD52B374A43}" srcOrd="3" destOrd="0" presId="urn:microsoft.com/office/officeart/2005/8/layout/vList5"/>
    <dgm:cxn modelId="{AF0A6E75-6423-4B05-B557-7EBD31C9EF98}" type="presParOf" srcId="{E2D84208-F0DA-4241-A048-408B9E1ED631}" destId="{3B8D1B96-0A42-4DCF-9FC5-B0EC3FF438BF}" srcOrd="4" destOrd="0" presId="urn:microsoft.com/office/officeart/2005/8/layout/vList5"/>
    <dgm:cxn modelId="{B3798D31-DFB7-4566-8D20-E2F5FC0A9670}" type="presParOf" srcId="{3B8D1B96-0A42-4DCF-9FC5-B0EC3FF438BF}" destId="{307B76B5-85C0-46A0-96EC-30E85E42A4A8}" srcOrd="0" destOrd="0" presId="urn:microsoft.com/office/officeart/2005/8/layout/vList5"/>
    <dgm:cxn modelId="{B1F5C4D8-F5B2-48F3-B977-5291F2F9C698}" type="presParOf" srcId="{3B8D1B96-0A42-4DCF-9FC5-B0EC3FF438BF}" destId="{53164FCB-53CB-4920-ABB1-ED360C037CEC}" srcOrd="1" destOrd="0" presId="urn:microsoft.com/office/officeart/2005/8/layout/vList5"/>
    <dgm:cxn modelId="{09C09B44-2344-49CA-8FB6-C56FE2151425}" type="presParOf" srcId="{E2D84208-F0DA-4241-A048-408B9E1ED631}" destId="{9B8CFD3C-2C4D-4EC6-9B44-541A7EF4B16E}" srcOrd="5" destOrd="0" presId="urn:microsoft.com/office/officeart/2005/8/layout/vList5"/>
    <dgm:cxn modelId="{5B6AB45B-D3E3-4050-B587-3878E632FE38}" type="presParOf" srcId="{E2D84208-F0DA-4241-A048-408B9E1ED631}" destId="{43208DAB-BE9A-4470-B68A-6CD043BAB222}" srcOrd="6" destOrd="0" presId="urn:microsoft.com/office/officeart/2005/8/layout/vList5"/>
    <dgm:cxn modelId="{9B4F0E58-060C-4E35-A578-1E95F30D065F}" type="presParOf" srcId="{43208DAB-BE9A-4470-B68A-6CD043BAB222}" destId="{E264087E-76AA-4170-AB3D-443AEC3F9B8A}" srcOrd="0" destOrd="0" presId="urn:microsoft.com/office/officeart/2005/8/layout/vList5"/>
    <dgm:cxn modelId="{8DE42B34-3656-4C94-870B-AD801501BE7C}" type="presParOf" srcId="{43208DAB-BE9A-4470-B68A-6CD043BAB222}" destId="{3E3C6A27-D1A1-4F96-AC29-287572856638}" srcOrd="1" destOrd="0" presId="urn:microsoft.com/office/officeart/2005/8/layout/vList5"/>
    <dgm:cxn modelId="{7BB7C252-CDEB-4C58-8FDF-31CA0C10A63A}" type="presParOf" srcId="{E2D84208-F0DA-4241-A048-408B9E1ED631}" destId="{50B638FF-B8BA-45DE-B6EC-D9DE2384C6CF}" srcOrd="7" destOrd="0" presId="urn:microsoft.com/office/officeart/2005/8/layout/vList5"/>
    <dgm:cxn modelId="{250736DE-9883-4B36-9DDC-A0DBAE52F90E}" type="presParOf" srcId="{E2D84208-F0DA-4241-A048-408B9E1ED631}" destId="{46560876-29EF-43C7-A6CC-0929E2FF3285}" srcOrd="8" destOrd="0" presId="urn:microsoft.com/office/officeart/2005/8/layout/vList5"/>
    <dgm:cxn modelId="{4EF41AE3-5A39-43CD-BE5D-415BDE1A4100}" type="presParOf" srcId="{46560876-29EF-43C7-A6CC-0929E2FF3285}" destId="{BB326158-F274-4F2D-98ED-EC351401C4C0}" srcOrd="0" destOrd="0" presId="urn:microsoft.com/office/officeart/2005/8/layout/vList5"/>
    <dgm:cxn modelId="{956A17C8-C7B9-43F0-9FF8-BF4F01AA2FBF}" type="presParOf" srcId="{46560876-29EF-43C7-A6CC-0929E2FF3285}" destId="{0B50EE8E-738E-4120-8498-2A5E56D79C98}" srcOrd="1" destOrd="0" presId="urn:microsoft.com/office/officeart/2005/8/layout/vList5"/>
    <dgm:cxn modelId="{4145085C-9F22-4ED6-9FD7-81616AC21D79}" type="presParOf" srcId="{E2D84208-F0DA-4241-A048-408B9E1ED631}" destId="{082440E4-9359-4597-8AD8-20404DABFD57}" srcOrd="9" destOrd="0" presId="urn:microsoft.com/office/officeart/2005/8/layout/vList5"/>
    <dgm:cxn modelId="{E4040A9A-2561-45B0-B9FD-FD2FA209C23E}" type="presParOf" srcId="{E2D84208-F0DA-4241-A048-408B9E1ED631}" destId="{4E4A6DA8-F2E5-4DE1-91B1-15B1854702B7}" srcOrd="10" destOrd="0" presId="urn:microsoft.com/office/officeart/2005/8/layout/vList5"/>
    <dgm:cxn modelId="{95B8B301-1764-4B30-A178-6D0FF7FA28F8}" type="presParOf" srcId="{4E4A6DA8-F2E5-4DE1-91B1-15B1854702B7}" destId="{3D01380F-ED81-4A7C-8F76-50FFEB15FCBC}" srcOrd="0" destOrd="0" presId="urn:microsoft.com/office/officeart/2005/8/layout/vList5"/>
    <dgm:cxn modelId="{21B4EAF1-00BD-4BEE-BE05-B5B7EE0048D8}" type="presParOf" srcId="{4E4A6DA8-F2E5-4DE1-91B1-15B1854702B7}" destId="{D812BBCE-FD55-4E7E-9C4D-C73AE8D51F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AEC5A0-FF81-400C-ABC1-EA695246AF99}">
      <dgm:prSet phldrT="[Text]" custT="1"/>
      <dgm:spPr>
        <a:solidFill>
          <a:srgbClr val="008F4C"/>
        </a:solidFill>
      </dgm:spPr>
      <dgm:t>
        <a:bodyPr/>
        <a:lstStyle/>
        <a:p>
          <a:r>
            <a:rPr lang="es-US" sz="2600" noProof="0" dirty="0" smtClean="0">
              <a:latin typeface="+mn-lt"/>
            </a:rPr>
            <a:t>Síncope </a:t>
          </a:r>
          <a:br>
            <a:rPr lang="es-US" sz="2600" noProof="0" dirty="0" smtClean="0">
              <a:latin typeface="+mn-lt"/>
            </a:rPr>
          </a:br>
          <a:r>
            <a:rPr lang="es-US" sz="2600" noProof="0" dirty="0" smtClean="0">
              <a:latin typeface="+mn-lt"/>
            </a:rPr>
            <a:t>por calor</a:t>
          </a:r>
          <a:endParaRPr lang="es-US" sz="2600" noProof="0" dirty="0">
            <a:latin typeface="+mn-lt"/>
          </a:endParaRP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008F4C">
            <a:alpha val="20000"/>
          </a:srgbClr>
        </a:solidFill>
        <a:ln>
          <a:noFill/>
        </a:ln>
      </dgm:spPr>
      <dgm:t>
        <a:bodyPr/>
        <a:lstStyle/>
        <a:p>
          <a:r>
            <a:rPr lang="es-US" sz="2400" noProof="0" dirty="0" smtClean="0">
              <a:latin typeface="+mn-lt"/>
            </a:rPr>
            <a:t>Episodio de desmayo o aturdimiento</a:t>
          </a:r>
          <a:endParaRPr lang="es-US" sz="2400" noProof="0" dirty="0">
            <a:latin typeface="+mn-lt"/>
          </a:endParaRP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008F4C">
            <a:alpha val="20000"/>
          </a:srgbClr>
        </a:solidFill>
        <a:ln>
          <a:noFill/>
        </a:ln>
      </dgm:spPr>
      <dgm:t>
        <a:bodyPr/>
        <a:lstStyle/>
        <a:p>
          <a:r>
            <a:rPr lang="es-US" sz="2400" noProof="0" dirty="0" smtClean="0">
              <a:latin typeface="+mn-lt"/>
            </a:rPr>
            <a:t>Contracción muscular involuntaria, pérdida importante de electrolitos, sudor, fatiga</a:t>
          </a:r>
          <a:endParaRPr lang="es-US" sz="2400" noProof="0" dirty="0">
            <a:latin typeface="+mn-lt"/>
          </a:endParaRP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008F4C"/>
        </a:solidFill>
      </dgm:spPr>
      <dgm:t>
        <a:bodyPr/>
        <a:lstStyle/>
        <a:p>
          <a:r>
            <a:rPr lang="es-US" sz="2600" noProof="0" dirty="0" smtClean="0">
              <a:latin typeface="+mn-lt"/>
            </a:rPr>
            <a:t>Agotamiento por calor</a:t>
          </a:r>
          <a:endParaRPr lang="es-US" sz="2600" noProof="0" dirty="0">
            <a:latin typeface="+mn-lt"/>
          </a:endParaRP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008F4C">
            <a:alpha val="20000"/>
          </a:srgbClr>
        </a:solidFill>
        <a:ln>
          <a:noFill/>
        </a:ln>
      </dgm:spPr>
      <dgm:t>
        <a:bodyPr/>
        <a:lstStyle/>
        <a:p>
          <a:r>
            <a:rPr lang="es-US" sz="1800" noProof="0" dirty="0" smtClean="0">
              <a:latin typeface="+mn-lt"/>
            </a:rPr>
            <a:t>Incapacidad para continuar haciendo ejercicios ante el calor, debilidad, dolores de cabeza, sudor intenso, piel pegajosa, mareos o desmayo, pulso rápido, calambres por calor, respiración rápida y corta, náuseas, vómitos</a:t>
          </a:r>
          <a:endParaRPr lang="es-US" sz="1800" noProof="0" dirty="0">
            <a:latin typeface="+mn-lt"/>
          </a:endParaRP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008F4C"/>
        </a:solidFill>
      </dgm:spPr>
      <dgm:t>
        <a:bodyPr/>
        <a:lstStyle/>
        <a:p>
          <a:r>
            <a:rPr lang="es-US" sz="2600" noProof="0" dirty="0" smtClean="0">
              <a:latin typeface="+mn-lt"/>
            </a:rPr>
            <a:t>Calambres </a:t>
          </a:r>
          <a:br>
            <a:rPr lang="es-US" sz="2600" noProof="0" dirty="0" smtClean="0">
              <a:latin typeface="+mn-lt"/>
            </a:rPr>
          </a:br>
          <a:r>
            <a:rPr lang="es-US" sz="2600" noProof="0" dirty="0" smtClean="0">
              <a:latin typeface="+mn-lt"/>
            </a:rPr>
            <a:t>por calor</a:t>
          </a:r>
          <a:endParaRPr lang="es-US" sz="2600" noProof="0" dirty="0">
            <a:latin typeface="+mn-lt"/>
          </a:endParaRP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008F4C"/>
        </a:solidFill>
      </dgm:spPr>
      <dgm:t>
        <a:bodyPr/>
        <a:lstStyle/>
        <a:p>
          <a:pPr>
            <a:lnSpc>
              <a:spcPct val="80000"/>
            </a:lnSpc>
            <a:spcAft>
              <a:spcPts val="42"/>
            </a:spcAft>
          </a:pPr>
          <a:r>
            <a:rPr lang="es-US" sz="2600" noProof="0" dirty="0" smtClean="0">
              <a:latin typeface="+mn-lt"/>
            </a:rPr>
            <a:t>Golpe de calor por esfuerzo</a:t>
          </a:r>
          <a:endParaRPr lang="es-US" sz="2600" noProof="0" dirty="0">
            <a:latin typeface="+mn-lt"/>
          </a:endParaRP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008F4C">
            <a:alpha val="20000"/>
          </a:srgbClr>
        </a:solidFill>
        <a:ln>
          <a:noFill/>
        </a:ln>
      </dgm:spPr>
      <dgm:t>
        <a:bodyPr/>
        <a:lstStyle/>
        <a:p>
          <a:r>
            <a:rPr lang="es-US" sz="1600" b="1" noProof="0" dirty="0" smtClean="0">
              <a:latin typeface="+mn-lt"/>
            </a:rPr>
            <a:t>Temperatura rectal de más de 105 grados Fahrenheit</a:t>
          </a:r>
          <a:endParaRPr lang="es-US" sz="1600" noProof="0" dirty="0">
            <a:latin typeface="+mn-lt"/>
          </a:endParaRP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2D504F6C-4C01-4D9E-8216-8B00E8B8A603}">
      <dgm:prSet custT="1"/>
      <dgm:spPr>
        <a:solidFill>
          <a:srgbClr val="008F4C">
            <a:alpha val="20000"/>
          </a:srgbClr>
        </a:solidFill>
        <a:ln>
          <a:noFill/>
        </a:ln>
      </dgm:spPr>
      <dgm:t>
        <a:bodyPr/>
        <a:lstStyle/>
        <a:p>
          <a:r>
            <a:rPr lang="es-US" sz="1600" noProof="0" dirty="0" smtClean="0">
              <a:latin typeface="+mn-lt"/>
            </a:rPr>
            <a:t>Confusión, desorientación, comportamiento combativo, pérdida de conciencia, colapso, debilidad</a:t>
          </a:r>
          <a:endParaRPr lang="es-US" sz="1600" noProof="0" dirty="0">
            <a:latin typeface="+mn-lt"/>
          </a:endParaRPr>
        </a:p>
      </dgm:t>
    </dgm:pt>
    <dgm:pt modelId="{72ECA534-F58A-49E7-A0D4-5C5CC9F195EE}" type="parTrans" cxnId="{5B128BF5-67C7-4F8E-8870-EC6CE55ACEC2}">
      <dgm:prSet/>
      <dgm:spPr/>
      <dgm:t>
        <a:bodyPr/>
        <a:lstStyle/>
        <a:p>
          <a:endParaRPr lang="en-US">
            <a:latin typeface="+mn-lt"/>
          </a:endParaRPr>
        </a:p>
      </dgm:t>
    </dgm:pt>
    <dgm:pt modelId="{4F3F30E4-4168-4914-9B52-F08C4123DC10}" type="sibTrans" cxnId="{5B128BF5-67C7-4F8E-8870-EC6CE55ACEC2}">
      <dgm:prSet/>
      <dgm:spPr/>
      <dgm:t>
        <a:bodyPr/>
        <a:lstStyle/>
        <a:p>
          <a:endParaRPr lang="en-US">
            <a:latin typeface="+mn-lt"/>
          </a:endParaRPr>
        </a:p>
      </dgm:t>
    </dgm:pt>
    <dgm:pt modelId="{7CC33FE7-5CAC-4BEF-B23D-E6AF2A1B03E2}">
      <dgm:prSet custT="1"/>
      <dgm:spPr>
        <a:solidFill>
          <a:srgbClr val="008F4C">
            <a:alpha val="20000"/>
          </a:srgbClr>
        </a:solidFill>
        <a:ln>
          <a:noFill/>
        </a:ln>
      </dgm:spPr>
      <dgm:t>
        <a:bodyPr/>
        <a:lstStyle/>
        <a:p>
          <a:r>
            <a:rPr lang="es-US" sz="1600" noProof="0" dirty="0" smtClean="0">
              <a:latin typeface="+mn-lt"/>
            </a:rPr>
            <a:t>Alteración del sistema nervioso central</a:t>
          </a:r>
          <a:endParaRPr lang="es-US" sz="1600" noProof="0" dirty="0">
            <a:latin typeface="+mn-lt"/>
          </a:endParaRPr>
        </a:p>
      </dgm:t>
    </dgm:pt>
    <dgm:pt modelId="{4DA19803-896D-4006-8968-1C0F4F10174A}" type="parTrans" cxnId="{6C0407FC-9C6E-47CA-9638-4D0B9FD31DF2}">
      <dgm:prSet/>
      <dgm:spPr/>
      <dgm:t>
        <a:bodyPr/>
        <a:lstStyle/>
        <a:p>
          <a:endParaRPr lang="en-US">
            <a:latin typeface="+mn-lt"/>
          </a:endParaRPr>
        </a:p>
      </dgm:t>
    </dgm:pt>
    <dgm:pt modelId="{DBBE67C8-94C3-4E46-9CCB-336C5D5072F3}" type="sibTrans" cxnId="{6C0407FC-9C6E-47CA-9638-4D0B9FD31DF2}">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t>
        <a:bodyPr/>
        <a:lstStyle/>
        <a:p>
          <a:endParaRPr lang="en-US"/>
        </a:p>
      </dgm:t>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0" presStyleCnt="4" custScaleX="72464" custScaleY="76760" custLinFactNeighborX="-7744">
        <dgm:presLayoutVars>
          <dgm:chMax val="1"/>
          <dgm:bulletEnabled val="1"/>
        </dgm:presLayoutVars>
      </dgm:prSet>
      <dgm:spPr/>
      <dgm:t>
        <a:bodyPr/>
        <a:lstStyle/>
        <a:p>
          <a:endParaRPr lang="en-US"/>
        </a:p>
      </dgm:t>
    </dgm:pt>
    <dgm:pt modelId="{F81B79A8-4277-449D-BFE4-C8732DC59BBC}" type="pres">
      <dgm:prSet presAssocID="{B2AEC5A0-FF81-400C-ABC1-EA695246AF99}" presName="descendantText" presStyleLbl="alignAccFollowNode1" presStyleIdx="0" presStyleCnt="4" custScaleX="130880" custLinFactNeighborX="268">
        <dgm:presLayoutVars>
          <dgm:bulletEnabled val="1"/>
        </dgm:presLayoutVars>
      </dgm:prSet>
      <dgm:spPr/>
      <dgm:t>
        <a:bodyPr/>
        <a:lstStyle/>
        <a:p>
          <a:endParaRPr lang="en-US"/>
        </a:p>
      </dgm:t>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1" presStyleCnt="4" custScaleX="72464" custScaleY="76760" custLinFactNeighborX="-7744">
        <dgm:presLayoutVars>
          <dgm:chMax val="1"/>
          <dgm:bulletEnabled val="1"/>
        </dgm:presLayoutVars>
      </dgm:prSet>
      <dgm:spPr/>
      <dgm:t>
        <a:bodyPr/>
        <a:lstStyle/>
        <a:p>
          <a:endParaRPr lang="en-US"/>
        </a:p>
      </dgm:t>
    </dgm:pt>
    <dgm:pt modelId="{53164FCB-53CB-4920-ABB1-ED360C037CEC}" type="pres">
      <dgm:prSet presAssocID="{2CBDA549-309C-4012-87DF-21DDABCE8A13}" presName="descendantText" presStyleLbl="alignAccFollowNode1" presStyleIdx="1" presStyleCnt="4" custScaleX="130880" custLinFactNeighborX="268">
        <dgm:presLayoutVars>
          <dgm:bulletEnabled val="1"/>
        </dgm:presLayoutVars>
      </dgm:prSet>
      <dgm:spPr/>
      <dgm:t>
        <a:bodyPr/>
        <a:lstStyle/>
        <a:p>
          <a:endParaRPr lang="en-US"/>
        </a:p>
      </dgm:t>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2" presStyleCnt="4" custScaleX="72464" custScaleY="76760" custLinFactNeighborX="-7744" custLinFactNeighborY="-1976">
        <dgm:presLayoutVars>
          <dgm:chMax val="1"/>
          <dgm:bulletEnabled val="1"/>
        </dgm:presLayoutVars>
      </dgm:prSet>
      <dgm:spPr/>
      <dgm:t>
        <a:bodyPr/>
        <a:lstStyle/>
        <a:p>
          <a:endParaRPr lang="en-US"/>
        </a:p>
      </dgm:t>
    </dgm:pt>
    <dgm:pt modelId="{3E3C6A27-D1A1-4F96-AC29-287572856638}" type="pres">
      <dgm:prSet presAssocID="{80159F67-76FE-4004-BFCA-819ADEED9ACA}" presName="descendantText" presStyleLbl="alignAccFollowNode1" presStyleIdx="2" presStyleCnt="4" custScaleX="130880" custLinFactNeighborX="268">
        <dgm:presLayoutVars>
          <dgm:bulletEnabled val="1"/>
        </dgm:presLayoutVars>
      </dgm:prSet>
      <dgm:spPr/>
      <dgm:t>
        <a:bodyPr/>
        <a:lstStyle/>
        <a:p>
          <a:endParaRPr lang="en-US"/>
        </a:p>
      </dgm:t>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3" presStyleCnt="4" custScaleX="72464" custScaleY="76760" custLinFactNeighborX="-7744">
        <dgm:presLayoutVars>
          <dgm:chMax val="1"/>
          <dgm:bulletEnabled val="1"/>
        </dgm:presLayoutVars>
      </dgm:prSet>
      <dgm:spPr/>
      <dgm:t>
        <a:bodyPr/>
        <a:lstStyle/>
        <a:p>
          <a:endParaRPr lang="en-US"/>
        </a:p>
      </dgm:t>
    </dgm:pt>
    <dgm:pt modelId="{0B50EE8E-738E-4120-8498-2A5E56D79C98}" type="pres">
      <dgm:prSet presAssocID="{D53ECD2E-C7BD-4233-AE17-12B00D5E0A4A}" presName="descendantText" presStyleLbl="alignAccFollowNode1" presStyleIdx="3" presStyleCnt="4" custScaleX="130880" custLinFactNeighborX="268">
        <dgm:presLayoutVars>
          <dgm:bulletEnabled val="1"/>
        </dgm:presLayoutVars>
      </dgm:prSet>
      <dgm:spPr/>
      <dgm:t>
        <a:bodyPr/>
        <a:lstStyle/>
        <a:p>
          <a:endParaRPr lang="en-US"/>
        </a:p>
      </dgm:t>
    </dgm:pt>
  </dgm:ptLst>
  <dgm:cxnLst>
    <dgm:cxn modelId="{9F896876-9C71-46D0-9BDA-10581C5662F5}" type="presOf" srcId="{80159F67-76FE-4004-BFCA-819ADEED9ACA}" destId="{E264087E-76AA-4170-AB3D-443AEC3F9B8A}"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984EC4B6-0BB8-4C92-A949-CE4B615BF675}" type="presOf" srcId="{C31438C8-0A0D-434C-B264-3F874568ADFA}" destId="{F81B79A8-4277-449D-BFE4-C8732DC59BBC}" srcOrd="0" destOrd="0" presId="urn:microsoft.com/office/officeart/2005/8/layout/vList5"/>
    <dgm:cxn modelId="{5607ACC2-7AFF-45D4-868C-2DCBCB8D7DB2}" srcId="{2CBDA549-309C-4012-87DF-21DDABCE8A13}" destId="{3241E9E7-2EF4-42CA-A219-351FEE6AAFEB}" srcOrd="0" destOrd="0" parTransId="{068AFAF7-9563-4EA8-8496-A22169AF1139}" sibTransId="{5B2487FA-0C34-4BAD-8DFA-D1D47F52EC66}"/>
    <dgm:cxn modelId="{1AB8D6D1-FCA5-47EE-A67C-4A782E1CB947}" type="presOf" srcId="{2D504F6C-4C01-4D9E-8216-8B00E8B8A603}" destId="{0B50EE8E-738E-4120-8498-2A5E56D79C98}" srcOrd="0" destOrd="2" presId="urn:microsoft.com/office/officeart/2005/8/layout/vList5"/>
    <dgm:cxn modelId="{10FE8A2C-8F97-4ADC-AEF1-9D907EC5679E}" type="presOf" srcId="{B2AEC5A0-FF81-400C-ABC1-EA695246AF99}" destId="{AD5A589C-60A3-450E-B8BA-0691C8011438}" srcOrd="0" destOrd="0" presId="urn:microsoft.com/office/officeart/2005/8/layout/vList5"/>
    <dgm:cxn modelId="{2BE64DEA-876D-40E4-8784-3E173FC6E8F8}" type="presOf" srcId="{7CC33FE7-5CAC-4BEF-B23D-E6AF2A1B03E2}" destId="{0B50EE8E-738E-4120-8498-2A5E56D79C98}" srcOrd="0" destOrd="1" presId="urn:microsoft.com/office/officeart/2005/8/layout/vList5"/>
    <dgm:cxn modelId="{5689B500-3A89-4F73-AACC-E33C17ADB237}" type="presOf" srcId="{68C3C967-90B9-440A-A9A8-329D9C8EAF1C}" destId="{0B50EE8E-738E-4120-8498-2A5E56D79C98}" srcOrd="0" destOrd="0" presId="urn:microsoft.com/office/officeart/2005/8/layout/vList5"/>
    <dgm:cxn modelId="{B03E9A18-4A8A-4541-90D6-51ECA9E428CD}" type="presOf" srcId="{955F2787-7603-4334-8607-160DB5B15263}" destId="{3E3C6A27-D1A1-4F96-AC29-287572856638}" srcOrd="0" destOrd="0" presId="urn:microsoft.com/office/officeart/2005/8/layout/vList5"/>
    <dgm:cxn modelId="{9C65DFE9-E2C2-4570-BE32-56DEC759B5B5}" type="presOf" srcId="{D53ECD2E-C7BD-4233-AE17-12B00D5E0A4A}" destId="{BB326158-F274-4F2D-98ED-EC351401C4C0}" srcOrd="0" destOrd="0" presId="urn:microsoft.com/office/officeart/2005/8/layout/vList5"/>
    <dgm:cxn modelId="{24B73F83-E89C-4B90-93F6-2CB6DD74BB22}" srcId="{3E5600AA-79EA-4EA6-863B-B836889DBC09}" destId="{D53ECD2E-C7BD-4233-AE17-12B00D5E0A4A}" srcOrd="3" destOrd="0" parTransId="{FEFFF885-6DCB-4A2C-B7BD-905886C9DFE4}" sibTransId="{48E5480B-0142-4275-BC37-A700E95631BF}"/>
    <dgm:cxn modelId="{05DBAD83-C56E-4EBF-83D5-0C544732C205}" srcId="{3E5600AA-79EA-4EA6-863B-B836889DBC09}" destId="{B2AEC5A0-FF81-400C-ABC1-EA695246AF99}" srcOrd="0" destOrd="0" parTransId="{DCEE1E85-81CB-4C76-83F6-87EEC909CA63}" sibTransId="{EC7CB3ED-60A1-4208-84F7-ECB88A275379}"/>
    <dgm:cxn modelId="{7C9929E0-A5FD-47CA-9E2C-1CE7B0587649}" srcId="{B2AEC5A0-FF81-400C-ABC1-EA695246AF99}" destId="{C31438C8-0A0D-434C-B264-3F874568ADFA}" srcOrd="0" destOrd="0" parTransId="{9C064751-75EB-4D4C-8CC1-A19B313FD3C8}" sibTransId="{83A9AA0C-ECCF-4AB5-B48D-EDE174CD019C}"/>
    <dgm:cxn modelId="{E615A4D4-E682-4CB1-B7D6-90FA80711086}" type="presOf" srcId="{3E5600AA-79EA-4EA6-863B-B836889DBC09}" destId="{E2D84208-F0DA-4241-A048-408B9E1ED631}" srcOrd="0" destOrd="0" presId="urn:microsoft.com/office/officeart/2005/8/layout/vList5"/>
    <dgm:cxn modelId="{A3B8D13D-A5F8-4B86-955F-97EE4C81A82A}" srcId="{D53ECD2E-C7BD-4233-AE17-12B00D5E0A4A}" destId="{68C3C967-90B9-440A-A9A8-329D9C8EAF1C}" srcOrd="0" destOrd="0" parTransId="{DC5B9F26-D209-4FEB-8EB5-3A5FF832C129}" sibTransId="{8C833900-999D-44B3-9A4F-51A4E15EF07F}"/>
    <dgm:cxn modelId="{35CAC526-7294-4F2A-B0FA-CB1CFE2340A9}" type="presOf" srcId="{2CBDA549-309C-4012-87DF-21DDABCE8A13}" destId="{307B76B5-85C0-46A0-96EC-30E85E42A4A8}" srcOrd="0" destOrd="0" presId="urn:microsoft.com/office/officeart/2005/8/layout/vList5"/>
    <dgm:cxn modelId="{DA7AF663-846C-44A0-A0CE-4A012CF4FA8E}" srcId="{3E5600AA-79EA-4EA6-863B-B836889DBC09}" destId="{2CBDA549-309C-4012-87DF-21DDABCE8A13}" srcOrd="1" destOrd="0" parTransId="{7E0D8748-B8AF-4D34-A5F3-4E1918E5E6CF}" sibTransId="{FCAC8E01-3AD0-4137-A763-F686269C4DD8}"/>
    <dgm:cxn modelId="{6C0407FC-9C6E-47CA-9638-4D0B9FD31DF2}" srcId="{D53ECD2E-C7BD-4233-AE17-12B00D5E0A4A}" destId="{7CC33FE7-5CAC-4BEF-B23D-E6AF2A1B03E2}" srcOrd="1" destOrd="0" parTransId="{4DA19803-896D-4006-8968-1C0F4F10174A}" sibTransId="{DBBE67C8-94C3-4E46-9CCB-336C5D5072F3}"/>
    <dgm:cxn modelId="{EA4989D8-F44A-43E6-A9F0-C0227820DBDA}" srcId="{3E5600AA-79EA-4EA6-863B-B836889DBC09}" destId="{80159F67-76FE-4004-BFCA-819ADEED9ACA}" srcOrd="2" destOrd="0" parTransId="{0E47804D-62E2-4A6A-B023-28D6AA0F8DA9}" sibTransId="{BF1BA126-B650-464D-BE32-C9D20794728B}"/>
    <dgm:cxn modelId="{6A3022A2-1363-48DF-BBD9-46E717B0BBD8}" type="presOf" srcId="{3241E9E7-2EF4-42CA-A219-351FEE6AAFEB}" destId="{53164FCB-53CB-4920-ABB1-ED360C037CEC}" srcOrd="0" destOrd="0" presId="urn:microsoft.com/office/officeart/2005/8/layout/vList5"/>
    <dgm:cxn modelId="{5B128BF5-67C7-4F8E-8870-EC6CE55ACEC2}" srcId="{D53ECD2E-C7BD-4233-AE17-12B00D5E0A4A}" destId="{2D504F6C-4C01-4D9E-8216-8B00E8B8A603}" srcOrd="2" destOrd="0" parTransId="{72ECA534-F58A-49E7-A0D4-5C5CC9F195EE}" sibTransId="{4F3F30E4-4168-4914-9B52-F08C4123DC10}"/>
    <dgm:cxn modelId="{14A4008D-EB9A-4A51-B7AC-04E1F883C985}" type="presParOf" srcId="{E2D84208-F0DA-4241-A048-408B9E1ED631}" destId="{F1C33AB7-DBAF-4DDD-A898-416DF5F52726}" srcOrd="0" destOrd="0" presId="urn:microsoft.com/office/officeart/2005/8/layout/vList5"/>
    <dgm:cxn modelId="{02E03C1C-5798-434A-B84C-F234E0BCC7D2}" type="presParOf" srcId="{F1C33AB7-DBAF-4DDD-A898-416DF5F52726}" destId="{AD5A589C-60A3-450E-B8BA-0691C8011438}" srcOrd="0" destOrd="0" presId="urn:microsoft.com/office/officeart/2005/8/layout/vList5"/>
    <dgm:cxn modelId="{CA62413E-08F6-457D-91C3-2533DE855701}" type="presParOf" srcId="{F1C33AB7-DBAF-4DDD-A898-416DF5F52726}" destId="{F81B79A8-4277-449D-BFE4-C8732DC59BBC}" srcOrd="1" destOrd="0" presId="urn:microsoft.com/office/officeart/2005/8/layout/vList5"/>
    <dgm:cxn modelId="{50AABEAC-7C3F-4BEA-B5EC-B374C2204776}" type="presParOf" srcId="{E2D84208-F0DA-4241-A048-408B9E1ED631}" destId="{4C42ABEF-D45B-480F-ACC5-DAD52B374A43}" srcOrd="1" destOrd="0" presId="urn:microsoft.com/office/officeart/2005/8/layout/vList5"/>
    <dgm:cxn modelId="{3D86C9C9-90E8-4B64-BA0D-D06F6B95EB9B}" type="presParOf" srcId="{E2D84208-F0DA-4241-A048-408B9E1ED631}" destId="{3B8D1B96-0A42-4DCF-9FC5-B0EC3FF438BF}" srcOrd="2" destOrd="0" presId="urn:microsoft.com/office/officeart/2005/8/layout/vList5"/>
    <dgm:cxn modelId="{D243E088-D1EF-406D-8BDD-E09AA4909A18}" type="presParOf" srcId="{3B8D1B96-0A42-4DCF-9FC5-B0EC3FF438BF}" destId="{307B76B5-85C0-46A0-96EC-30E85E42A4A8}" srcOrd="0" destOrd="0" presId="urn:microsoft.com/office/officeart/2005/8/layout/vList5"/>
    <dgm:cxn modelId="{D22D42C1-F829-4852-BC67-60DD5B37B69D}" type="presParOf" srcId="{3B8D1B96-0A42-4DCF-9FC5-B0EC3FF438BF}" destId="{53164FCB-53CB-4920-ABB1-ED360C037CEC}" srcOrd="1" destOrd="0" presId="urn:microsoft.com/office/officeart/2005/8/layout/vList5"/>
    <dgm:cxn modelId="{D2175F4E-8BEB-4F23-A345-CC04D040CEEB}" type="presParOf" srcId="{E2D84208-F0DA-4241-A048-408B9E1ED631}" destId="{9B8CFD3C-2C4D-4EC6-9B44-541A7EF4B16E}" srcOrd="3" destOrd="0" presId="urn:microsoft.com/office/officeart/2005/8/layout/vList5"/>
    <dgm:cxn modelId="{4892965D-EF7B-4748-9D38-B8FBD98B971A}" type="presParOf" srcId="{E2D84208-F0DA-4241-A048-408B9E1ED631}" destId="{43208DAB-BE9A-4470-B68A-6CD043BAB222}" srcOrd="4" destOrd="0" presId="urn:microsoft.com/office/officeart/2005/8/layout/vList5"/>
    <dgm:cxn modelId="{317F6E86-924C-4EBE-B1FA-C66FACC0E8BD}" type="presParOf" srcId="{43208DAB-BE9A-4470-B68A-6CD043BAB222}" destId="{E264087E-76AA-4170-AB3D-443AEC3F9B8A}" srcOrd="0" destOrd="0" presId="urn:microsoft.com/office/officeart/2005/8/layout/vList5"/>
    <dgm:cxn modelId="{EA404F4D-C3F8-4016-8424-B45750FB876A}" type="presParOf" srcId="{43208DAB-BE9A-4470-B68A-6CD043BAB222}" destId="{3E3C6A27-D1A1-4F96-AC29-287572856638}" srcOrd="1" destOrd="0" presId="urn:microsoft.com/office/officeart/2005/8/layout/vList5"/>
    <dgm:cxn modelId="{FB4CAC97-1B0A-4B6D-96D3-13DFF0F046A1}" type="presParOf" srcId="{E2D84208-F0DA-4241-A048-408B9E1ED631}" destId="{50B638FF-B8BA-45DE-B6EC-D9DE2384C6CF}" srcOrd="5" destOrd="0" presId="urn:microsoft.com/office/officeart/2005/8/layout/vList5"/>
    <dgm:cxn modelId="{C81D4943-D79A-4099-A1D4-B810A81555F9}" type="presParOf" srcId="{E2D84208-F0DA-4241-A048-408B9E1ED631}" destId="{46560876-29EF-43C7-A6CC-0929E2FF3285}" srcOrd="6" destOrd="0" presId="urn:microsoft.com/office/officeart/2005/8/layout/vList5"/>
    <dgm:cxn modelId="{6D7680B1-678A-4E45-B006-CA6599CA0B97}" type="presParOf" srcId="{46560876-29EF-43C7-A6CC-0929E2FF3285}" destId="{BB326158-F274-4F2D-98ED-EC351401C4C0}" srcOrd="0" destOrd="0" presId="urn:microsoft.com/office/officeart/2005/8/layout/vList5"/>
    <dgm:cxn modelId="{803006DB-E708-418B-B253-318CEDC2A10E}" type="presParOf" srcId="{46560876-29EF-43C7-A6CC-0929E2FF3285}" destId="{0B50EE8E-738E-4120-8498-2A5E56D79C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5600AA-79EA-4EA6-863B-B836889DBC09}"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B2AEC5A0-FF81-400C-ABC1-EA695246AF99}">
      <dgm:prSet phldrT="[Text]" custT="1"/>
      <dgm:spPr>
        <a:solidFill>
          <a:srgbClr val="008F4C"/>
        </a:solidFill>
      </dgm:spPr>
      <dgm:t>
        <a:bodyPr/>
        <a:lstStyle/>
        <a:p>
          <a:r>
            <a:rPr lang="es-US" sz="2800" noProof="0" dirty="0" smtClean="0">
              <a:latin typeface="+mn-lt"/>
            </a:rPr>
            <a:t>Síncope por calor</a:t>
          </a:r>
          <a:endParaRPr lang="es-US" sz="2800" noProof="0" dirty="0">
            <a:latin typeface="+mn-lt"/>
          </a:endParaRPr>
        </a:p>
      </dgm:t>
    </dgm:pt>
    <dgm:pt modelId="{DCEE1E85-81CB-4C76-83F6-87EEC909CA63}" type="parTrans" cxnId="{05DBAD83-C56E-4EBF-83D5-0C544732C205}">
      <dgm:prSet/>
      <dgm:spPr/>
      <dgm:t>
        <a:bodyPr/>
        <a:lstStyle/>
        <a:p>
          <a:endParaRPr lang="en-US">
            <a:latin typeface="+mn-lt"/>
          </a:endParaRPr>
        </a:p>
      </dgm:t>
    </dgm:pt>
    <dgm:pt modelId="{EC7CB3ED-60A1-4208-84F7-ECB88A275379}" type="sibTrans" cxnId="{05DBAD83-C56E-4EBF-83D5-0C544732C205}">
      <dgm:prSet/>
      <dgm:spPr/>
      <dgm:t>
        <a:bodyPr/>
        <a:lstStyle/>
        <a:p>
          <a:endParaRPr lang="en-US">
            <a:latin typeface="+mn-lt"/>
          </a:endParaRPr>
        </a:p>
      </dgm:t>
    </dgm:pt>
    <dgm:pt modelId="{C31438C8-0A0D-434C-B264-3F874568ADFA}">
      <dgm:prSet phldrT="[Text]" custT="1"/>
      <dgm:spPr>
        <a:solidFill>
          <a:srgbClr val="008F4C">
            <a:alpha val="20000"/>
          </a:srgbClr>
        </a:solidFill>
        <a:ln>
          <a:noFill/>
        </a:ln>
      </dgm:spPr>
      <dgm:t>
        <a:bodyPr/>
        <a:lstStyle/>
        <a:p>
          <a:endParaRPr lang="es-US" sz="1900" noProof="0" dirty="0">
            <a:latin typeface="+mn-lt"/>
          </a:endParaRPr>
        </a:p>
      </dgm:t>
    </dgm:pt>
    <dgm:pt modelId="{9C064751-75EB-4D4C-8CC1-A19B313FD3C8}" type="parTrans" cxnId="{7C9929E0-A5FD-47CA-9E2C-1CE7B0587649}">
      <dgm:prSet/>
      <dgm:spPr/>
      <dgm:t>
        <a:bodyPr/>
        <a:lstStyle/>
        <a:p>
          <a:endParaRPr lang="en-US">
            <a:latin typeface="+mn-lt"/>
          </a:endParaRPr>
        </a:p>
      </dgm:t>
    </dgm:pt>
    <dgm:pt modelId="{83A9AA0C-ECCF-4AB5-B48D-EDE174CD019C}" type="sibTrans" cxnId="{7C9929E0-A5FD-47CA-9E2C-1CE7B0587649}">
      <dgm:prSet/>
      <dgm:spPr/>
      <dgm:t>
        <a:bodyPr/>
        <a:lstStyle/>
        <a:p>
          <a:endParaRPr lang="en-US">
            <a:latin typeface="+mn-lt"/>
          </a:endParaRPr>
        </a:p>
      </dgm:t>
    </dgm:pt>
    <dgm:pt modelId="{3241E9E7-2EF4-42CA-A219-351FEE6AAFEB}">
      <dgm:prSet phldrT="[Text]" custT="1"/>
      <dgm:spPr>
        <a:solidFill>
          <a:srgbClr val="008F4C">
            <a:alpha val="20000"/>
          </a:srgbClr>
        </a:solidFill>
        <a:ln>
          <a:noFill/>
        </a:ln>
      </dgm:spPr>
      <dgm:t>
        <a:bodyPr/>
        <a:lstStyle/>
        <a:p>
          <a:r>
            <a:rPr lang="es-US" sz="1900" noProof="0" dirty="0" smtClean="0">
              <a:latin typeface="+mn-lt"/>
            </a:rPr>
            <a:t>Sacar al deportista del partido. Hacer que consuma alimentos o bebidas saladas. Hacer estiramientos leves (si lo tolera).</a:t>
          </a:r>
          <a:endParaRPr lang="es-US" sz="1900" noProof="0" dirty="0">
            <a:latin typeface="+mn-lt"/>
          </a:endParaRPr>
        </a:p>
      </dgm:t>
    </dgm:pt>
    <dgm:pt modelId="{068AFAF7-9563-4EA8-8496-A22169AF1139}" type="parTrans" cxnId="{5607ACC2-7AFF-45D4-868C-2DCBCB8D7DB2}">
      <dgm:prSet/>
      <dgm:spPr/>
      <dgm:t>
        <a:bodyPr/>
        <a:lstStyle/>
        <a:p>
          <a:endParaRPr lang="en-US">
            <a:latin typeface="+mn-lt"/>
          </a:endParaRPr>
        </a:p>
      </dgm:t>
    </dgm:pt>
    <dgm:pt modelId="{5B2487FA-0C34-4BAD-8DFA-D1D47F52EC66}" type="sibTrans" cxnId="{5607ACC2-7AFF-45D4-868C-2DCBCB8D7DB2}">
      <dgm:prSet/>
      <dgm:spPr/>
      <dgm:t>
        <a:bodyPr/>
        <a:lstStyle/>
        <a:p>
          <a:endParaRPr lang="en-US">
            <a:latin typeface="+mn-lt"/>
          </a:endParaRPr>
        </a:p>
      </dgm:t>
    </dgm:pt>
    <dgm:pt modelId="{80159F67-76FE-4004-BFCA-819ADEED9ACA}">
      <dgm:prSet phldrT="[Text]" custT="1"/>
      <dgm:spPr>
        <a:solidFill>
          <a:srgbClr val="008F4C"/>
        </a:solidFill>
      </dgm:spPr>
      <dgm:t>
        <a:bodyPr/>
        <a:lstStyle/>
        <a:p>
          <a:r>
            <a:rPr lang="es-US" sz="2800" noProof="0" dirty="0" smtClean="0">
              <a:latin typeface="+mn-lt"/>
            </a:rPr>
            <a:t>Agotamiento por calor</a:t>
          </a:r>
          <a:endParaRPr lang="es-US" sz="2800" noProof="0" dirty="0">
            <a:latin typeface="+mn-lt"/>
          </a:endParaRPr>
        </a:p>
      </dgm:t>
    </dgm:pt>
    <dgm:pt modelId="{0E47804D-62E2-4A6A-B023-28D6AA0F8DA9}" type="parTrans" cxnId="{EA4989D8-F44A-43E6-A9F0-C0227820DBDA}">
      <dgm:prSet/>
      <dgm:spPr/>
      <dgm:t>
        <a:bodyPr/>
        <a:lstStyle/>
        <a:p>
          <a:endParaRPr lang="en-US">
            <a:latin typeface="+mn-lt"/>
          </a:endParaRPr>
        </a:p>
      </dgm:t>
    </dgm:pt>
    <dgm:pt modelId="{BF1BA126-B650-464D-BE32-C9D20794728B}" type="sibTrans" cxnId="{EA4989D8-F44A-43E6-A9F0-C0227820DBDA}">
      <dgm:prSet/>
      <dgm:spPr/>
      <dgm:t>
        <a:bodyPr/>
        <a:lstStyle/>
        <a:p>
          <a:endParaRPr lang="en-US">
            <a:latin typeface="+mn-lt"/>
          </a:endParaRPr>
        </a:p>
      </dgm:t>
    </dgm:pt>
    <dgm:pt modelId="{955F2787-7603-4334-8607-160DB5B15263}">
      <dgm:prSet phldrT="[Text]" custT="1"/>
      <dgm:spPr>
        <a:solidFill>
          <a:srgbClr val="008F4C">
            <a:alpha val="20000"/>
          </a:srgbClr>
        </a:solidFill>
        <a:ln>
          <a:noFill/>
        </a:ln>
      </dgm:spPr>
      <dgm:t>
        <a:bodyPr/>
        <a:lstStyle/>
        <a:p>
          <a:r>
            <a:rPr lang="es-US" sz="1900" noProof="0" dirty="0" smtClean="0">
              <a:latin typeface="+mn-lt"/>
            </a:rPr>
            <a:t>Sacar al deportista del partido y llevarlo(a) a un área fresca o con sombra; rehidratar, mojar con agua fría o alternar toallas frías humedecidas con hielo por el cuerpo; levantarle las piernas para que regrese la sangre. Monitorear de cerca. </a:t>
          </a:r>
          <a:endParaRPr lang="es-US" sz="1900" noProof="0" dirty="0">
            <a:latin typeface="+mn-lt"/>
          </a:endParaRPr>
        </a:p>
      </dgm:t>
    </dgm:pt>
    <dgm:pt modelId="{EFADDEA8-65C9-4AD8-AEC8-37920C4D092D}" type="parTrans" cxnId="{0F6F6E48-B4F8-4205-B8EE-07F1B7E83537}">
      <dgm:prSet/>
      <dgm:spPr/>
      <dgm:t>
        <a:bodyPr/>
        <a:lstStyle/>
        <a:p>
          <a:endParaRPr lang="en-US">
            <a:latin typeface="+mn-lt"/>
          </a:endParaRPr>
        </a:p>
      </dgm:t>
    </dgm:pt>
    <dgm:pt modelId="{A70C6F7F-4F15-480E-8855-12BD00C530B5}" type="sibTrans" cxnId="{0F6F6E48-B4F8-4205-B8EE-07F1B7E83537}">
      <dgm:prSet/>
      <dgm:spPr/>
      <dgm:t>
        <a:bodyPr/>
        <a:lstStyle/>
        <a:p>
          <a:endParaRPr lang="en-US">
            <a:latin typeface="+mn-lt"/>
          </a:endParaRPr>
        </a:p>
      </dgm:t>
    </dgm:pt>
    <dgm:pt modelId="{2CBDA549-309C-4012-87DF-21DDABCE8A13}">
      <dgm:prSet phldrT="[Text]" custT="1"/>
      <dgm:spPr>
        <a:solidFill>
          <a:srgbClr val="008F4C"/>
        </a:solidFill>
      </dgm:spPr>
      <dgm:t>
        <a:bodyPr/>
        <a:lstStyle/>
        <a:p>
          <a:r>
            <a:rPr lang="es-US" sz="2800" noProof="0" dirty="0" smtClean="0">
              <a:latin typeface="+mn-lt"/>
            </a:rPr>
            <a:t>Calambres por calor</a:t>
          </a:r>
          <a:endParaRPr lang="es-US" sz="2800" noProof="0" dirty="0">
            <a:latin typeface="+mn-lt"/>
          </a:endParaRPr>
        </a:p>
      </dgm:t>
    </dgm:pt>
    <dgm:pt modelId="{FCAC8E01-3AD0-4137-A763-F686269C4DD8}" type="sibTrans" cxnId="{DA7AF663-846C-44A0-A0CE-4A012CF4FA8E}">
      <dgm:prSet/>
      <dgm:spPr/>
      <dgm:t>
        <a:bodyPr/>
        <a:lstStyle/>
        <a:p>
          <a:endParaRPr lang="en-US">
            <a:latin typeface="+mn-lt"/>
          </a:endParaRPr>
        </a:p>
      </dgm:t>
    </dgm:pt>
    <dgm:pt modelId="{7E0D8748-B8AF-4D34-A5F3-4E1918E5E6CF}" type="parTrans" cxnId="{DA7AF663-846C-44A0-A0CE-4A012CF4FA8E}">
      <dgm:prSet/>
      <dgm:spPr/>
      <dgm:t>
        <a:bodyPr/>
        <a:lstStyle/>
        <a:p>
          <a:endParaRPr lang="en-US">
            <a:latin typeface="+mn-lt"/>
          </a:endParaRPr>
        </a:p>
      </dgm:t>
    </dgm:pt>
    <dgm:pt modelId="{D53ECD2E-C7BD-4233-AE17-12B00D5E0A4A}">
      <dgm:prSet custT="1"/>
      <dgm:spPr>
        <a:solidFill>
          <a:srgbClr val="008F4C"/>
        </a:solidFill>
      </dgm:spPr>
      <dgm:t>
        <a:bodyPr/>
        <a:lstStyle/>
        <a:p>
          <a:pPr>
            <a:spcAft>
              <a:spcPts val="42"/>
            </a:spcAft>
          </a:pPr>
          <a:r>
            <a:rPr lang="es-US" sz="2800" noProof="0" dirty="0" smtClean="0">
              <a:latin typeface="+mn-lt"/>
            </a:rPr>
            <a:t>Golpe de calor por esfuerzo</a:t>
          </a:r>
          <a:endParaRPr lang="es-US" sz="2800" noProof="0" dirty="0">
            <a:latin typeface="+mn-lt"/>
          </a:endParaRPr>
        </a:p>
      </dgm:t>
    </dgm:pt>
    <dgm:pt modelId="{FEFFF885-6DCB-4A2C-B7BD-905886C9DFE4}" type="parTrans" cxnId="{24B73F83-E89C-4B90-93F6-2CB6DD74BB22}">
      <dgm:prSet/>
      <dgm:spPr/>
      <dgm:t>
        <a:bodyPr/>
        <a:lstStyle/>
        <a:p>
          <a:endParaRPr lang="en-US">
            <a:latin typeface="+mn-lt"/>
          </a:endParaRPr>
        </a:p>
      </dgm:t>
    </dgm:pt>
    <dgm:pt modelId="{48E5480B-0142-4275-BC37-A700E95631BF}" type="sibTrans" cxnId="{24B73F83-E89C-4B90-93F6-2CB6DD74BB22}">
      <dgm:prSet/>
      <dgm:spPr/>
      <dgm:t>
        <a:bodyPr/>
        <a:lstStyle/>
        <a:p>
          <a:endParaRPr lang="en-US">
            <a:latin typeface="+mn-lt"/>
          </a:endParaRPr>
        </a:p>
      </dgm:t>
    </dgm:pt>
    <dgm:pt modelId="{68C3C967-90B9-440A-A9A8-329D9C8EAF1C}">
      <dgm:prSet custT="1"/>
      <dgm:spPr>
        <a:solidFill>
          <a:srgbClr val="008F4C">
            <a:alpha val="20000"/>
          </a:srgbClr>
        </a:solidFill>
        <a:ln>
          <a:noFill/>
        </a:ln>
      </dgm:spPr>
      <dgm:t>
        <a:bodyPr/>
        <a:lstStyle/>
        <a:p>
          <a:r>
            <a:rPr lang="es-US" sz="1900" b="1" noProof="0" dirty="0" smtClean="0">
              <a:latin typeface="+mn-lt"/>
            </a:rPr>
            <a:t>EMERGENCIA MÉDICA – llamar al 911</a:t>
          </a:r>
          <a:endParaRPr lang="es-US" sz="1900" b="1" noProof="0" dirty="0">
            <a:latin typeface="+mn-lt"/>
          </a:endParaRPr>
        </a:p>
      </dgm:t>
    </dgm:pt>
    <dgm:pt modelId="{DC5B9F26-D209-4FEB-8EB5-3A5FF832C129}" type="parTrans" cxnId="{A3B8D13D-A5F8-4B86-955F-97EE4C81A82A}">
      <dgm:prSet/>
      <dgm:spPr/>
      <dgm:t>
        <a:bodyPr/>
        <a:lstStyle/>
        <a:p>
          <a:endParaRPr lang="en-US">
            <a:latin typeface="+mn-lt"/>
          </a:endParaRPr>
        </a:p>
      </dgm:t>
    </dgm:pt>
    <dgm:pt modelId="{8C833900-999D-44B3-9A4F-51A4E15EF07F}" type="sibTrans" cxnId="{A3B8D13D-A5F8-4B86-955F-97EE4C81A82A}">
      <dgm:prSet/>
      <dgm:spPr/>
      <dgm:t>
        <a:bodyPr/>
        <a:lstStyle/>
        <a:p>
          <a:endParaRPr lang="en-US">
            <a:latin typeface="+mn-lt"/>
          </a:endParaRPr>
        </a:p>
      </dgm:t>
    </dgm:pt>
    <dgm:pt modelId="{34489CAB-EB67-4FCC-B510-07951670C713}">
      <dgm:prSet custT="1"/>
      <dgm:spPr>
        <a:solidFill>
          <a:srgbClr val="008F4C">
            <a:alpha val="20000"/>
          </a:srgbClr>
        </a:solidFill>
        <a:ln>
          <a:noFill/>
        </a:ln>
      </dgm:spPr>
      <dgm:t>
        <a:bodyPr/>
        <a:lstStyle/>
        <a:p>
          <a:endParaRPr lang="es-US" sz="1900" noProof="0" dirty="0">
            <a:latin typeface="+mn-lt"/>
          </a:endParaRPr>
        </a:p>
      </dgm:t>
    </dgm:pt>
    <dgm:pt modelId="{41FFB57F-3FC0-41BB-BDF5-2718152045F2}" type="parTrans" cxnId="{7761005A-770B-447D-B9FB-18083D02712B}">
      <dgm:prSet/>
      <dgm:spPr/>
      <dgm:t>
        <a:bodyPr/>
        <a:lstStyle/>
        <a:p>
          <a:endParaRPr lang="en-US">
            <a:latin typeface="+mn-lt"/>
          </a:endParaRPr>
        </a:p>
      </dgm:t>
    </dgm:pt>
    <dgm:pt modelId="{822ABD18-16F3-4150-B349-2B9DCCC670DE}" type="sibTrans" cxnId="{7761005A-770B-447D-B9FB-18083D02712B}">
      <dgm:prSet/>
      <dgm:spPr/>
      <dgm:t>
        <a:bodyPr/>
        <a:lstStyle/>
        <a:p>
          <a:endParaRPr lang="en-US">
            <a:latin typeface="+mn-lt"/>
          </a:endParaRPr>
        </a:p>
      </dgm:t>
    </dgm:pt>
    <dgm:pt modelId="{53EDCD1B-F1EA-406E-BF09-F1CD251784DD}">
      <dgm:prSet custT="1"/>
      <dgm:spPr>
        <a:solidFill>
          <a:srgbClr val="008F4C">
            <a:alpha val="20000"/>
          </a:srgbClr>
        </a:solidFill>
        <a:ln>
          <a:noFill/>
        </a:ln>
      </dgm:spPr>
      <dgm:t>
        <a:bodyPr/>
        <a:lstStyle/>
        <a:p>
          <a:r>
            <a:rPr lang="es-US" sz="1900" noProof="0" dirty="0" smtClean="0">
              <a:latin typeface="+mn-lt"/>
            </a:rPr>
            <a:t>Trasladarse a un área fresca o con sombra; sentar o recostar al deportista apenas comience a sentir síntomas; levantarle las piernas para hacer que la sangre regrese al corazón; volver a hidratarlo con agua o una bebida deportiva. Monitorear los signos vitales.</a:t>
          </a:r>
          <a:endParaRPr lang="es-US" sz="1900" noProof="0" dirty="0">
            <a:latin typeface="+mn-lt"/>
          </a:endParaRPr>
        </a:p>
      </dgm:t>
    </dgm:pt>
    <dgm:pt modelId="{95A21204-7874-4229-9C4C-62970E0464D0}" type="sibTrans" cxnId="{CFE839CB-4789-4DFF-A91A-5A2D7B7C27E6}">
      <dgm:prSet/>
      <dgm:spPr/>
      <dgm:t>
        <a:bodyPr/>
        <a:lstStyle/>
        <a:p>
          <a:endParaRPr lang="en-US">
            <a:latin typeface="+mn-lt"/>
          </a:endParaRPr>
        </a:p>
      </dgm:t>
    </dgm:pt>
    <dgm:pt modelId="{E99E71C9-A1B0-44B3-BE91-A327135B035D}" type="parTrans" cxnId="{CFE839CB-4789-4DFF-A91A-5A2D7B7C27E6}">
      <dgm:prSet/>
      <dgm:spPr/>
      <dgm:t>
        <a:bodyPr/>
        <a:lstStyle/>
        <a:p>
          <a:endParaRPr lang="en-US">
            <a:latin typeface="+mn-lt"/>
          </a:endParaRPr>
        </a:p>
      </dgm:t>
    </dgm:pt>
    <dgm:pt modelId="{95094E12-B084-4EE6-A792-69523237366F}">
      <dgm:prSet custT="1"/>
      <dgm:spPr>
        <a:solidFill>
          <a:srgbClr val="008F4C">
            <a:alpha val="20000"/>
          </a:srgbClr>
        </a:solidFill>
        <a:ln>
          <a:noFill/>
        </a:ln>
      </dgm:spPr>
      <dgm:t>
        <a:bodyPr/>
        <a:lstStyle/>
        <a:p>
          <a:r>
            <a:rPr lang="es-US" sz="1900" noProof="0" dirty="0" smtClean="0">
              <a:latin typeface="+mn-lt"/>
            </a:rPr>
            <a:t>Inmersión en agua fría</a:t>
          </a:r>
          <a:endParaRPr lang="es-US" sz="1900" noProof="0" dirty="0">
            <a:latin typeface="+mn-lt"/>
          </a:endParaRPr>
        </a:p>
      </dgm:t>
    </dgm:pt>
    <dgm:pt modelId="{D861F613-D059-4F02-9BCE-09F0815A1062}" type="parTrans" cxnId="{DBA39DEC-4FA2-498E-BB32-C20A2BB7A743}">
      <dgm:prSet/>
      <dgm:spPr/>
      <dgm:t>
        <a:bodyPr/>
        <a:lstStyle/>
        <a:p>
          <a:endParaRPr lang="en-US">
            <a:latin typeface="+mn-lt"/>
          </a:endParaRPr>
        </a:p>
      </dgm:t>
    </dgm:pt>
    <dgm:pt modelId="{DB7DD8A9-FFC7-4D96-9F2B-BBC679A4A21D}" type="sibTrans" cxnId="{DBA39DEC-4FA2-498E-BB32-C20A2BB7A743}">
      <dgm:prSet/>
      <dgm:spPr/>
      <dgm:t>
        <a:bodyPr/>
        <a:lstStyle/>
        <a:p>
          <a:endParaRPr lang="en-US">
            <a:latin typeface="+mn-lt"/>
          </a:endParaRPr>
        </a:p>
      </dgm:t>
    </dgm:pt>
    <dgm:pt modelId="{BFABDD1B-1DF4-40BD-9DE8-231F184EE4EA}">
      <dgm:prSet custT="1"/>
      <dgm:spPr>
        <a:solidFill>
          <a:srgbClr val="008F4C">
            <a:alpha val="20000"/>
          </a:srgbClr>
        </a:solidFill>
        <a:ln>
          <a:noFill/>
        </a:ln>
      </dgm:spPr>
      <dgm:t>
        <a:bodyPr/>
        <a:lstStyle/>
        <a:p>
          <a:r>
            <a:rPr lang="es-US" sz="1900" b="1" noProof="0" dirty="0" smtClean="0">
              <a:latin typeface="+mn-lt"/>
            </a:rPr>
            <a:t>PRIMERO ENFRIAR, DESPUÉS TRASLADAR</a:t>
          </a:r>
          <a:endParaRPr lang="es-US" sz="1900" noProof="0" dirty="0">
            <a:latin typeface="+mn-lt"/>
          </a:endParaRPr>
        </a:p>
      </dgm:t>
    </dgm:pt>
    <dgm:pt modelId="{12ED6600-7F6D-4E6A-B98F-DE909007B5A6}" type="parTrans" cxnId="{24FE3F66-E995-4382-9431-143F895BF936}">
      <dgm:prSet/>
      <dgm:spPr/>
      <dgm:t>
        <a:bodyPr/>
        <a:lstStyle/>
        <a:p>
          <a:endParaRPr lang="en-US">
            <a:latin typeface="+mn-lt"/>
          </a:endParaRPr>
        </a:p>
      </dgm:t>
    </dgm:pt>
    <dgm:pt modelId="{5D4B23A0-22E1-499E-BBC6-8CE32E81ED8C}" type="sibTrans" cxnId="{24FE3F66-E995-4382-9431-143F895BF936}">
      <dgm:prSet/>
      <dgm:spPr/>
      <dgm:t>
        <a:bodyPr/>
        <a:lstStyle/>
        <a:p>
          <a:endParaRPr lang="en-US">
            <a:latin typeface="+mn-lt"/>
          </a:endParaRPr>
        </a:p>
      </dgm:t>
    </dgm:pt>
    <dgm:pt modelId="{E2D84208-F0DA-4241-A048-408B9E1ED631}" type="pres">
      <dgm:prSet presAssocID="{3E5600AA-79EA-4EA6-863B-B836889DBC09}" presName="Name0" presStyleCnt="0">
        <dgm:presLayoutVars>
          <dgm:dir/>
          <dgm:animLvl val="lvl"/>
          <dgm:resizeHandles val="exact"/>
        </dgm:presLayoutVars>
      </dgm:prSet>
      <dgm:spPr/>
      <dgm:t>
        <a:bodyPr/>
        <a:lstStyle/>
        <a:p>
          <a:endParaRPr lang="en-US"/>
        </a:p>
      </dgm:t>
    </dgm:pt>
    <dgm:pt modelId="{F1C33AB7-DBAF-4DDD-A898-416DF5F52726}" type="pres">
      <dgm:prSet presAssocID="{B2AEC5A0-FF81-400C-ABC1-EA695246AF99}" presName="linNode" presStyleCnt="0"/>
      <dgm:spPr/>
    </dgm:pt>
    <dgm:pt modelId="{AD5A589C-60A3-450E-B8BA-0691C8011438}" type="pres">
      <dgm:prSet presAssocID="{B2AEC5A0-FF81-400C-ABC1-EA695246AF99}" presName="parentText" presStyleLbl="node1" presStyleIdx="0" presStyleCnt="4" custScaleX="72464" custScaleY="93759" custLinFactNeighborX="-7744">
        <dgm:presLayoutVars>
          <dgm:chMax val="1"/>
          <dgm:bulletEnabled val="1"/>
        </dgm:presLayoutVars>
      </dgm:prSet>
      <dgm:spPr/>
      <dgm:t>
        <a:bodyPr/>
        <a:lstStyle/>
        <a:p>
          <a:endParaRPr lang="en-US"/>
        </a:p>
      </dgm:t>
    </dgm:pt>
    <dgm:pt modelId="{F81B79A8-4277-449D-BFE4-C8732DC59BBC}" type="pres">
      <dgm:prSet presAssocID="{B2AEC5A0-FF81-400C-ABC1-EA695246AF99}" presName="descendantText" presStyleLbl="alignAccFollowNode1" presStyleIdx="0" presStyleCnt="4" custScaleX="130880" custScaleY="117063" custLinFactNeighborX="268">
        <dgm:presLayoutVars>
          <dgm:bulletEnabled val="1"/>
        </dgm:presLayoutVars>
      </dgm:prSet>
      <dgm:spPr/>
      <dgm:t>
        <a:bodyPr/>
        <a:lstStyle/>
        <a:p>
          <a:endParaRPr lang="en-US"/>
        </a:p>
      </dgm:t>
    </dgm:pt>
    <dgm:pt modelId="{4C42ABEF-D45B-480F-ACC5-DAD52B374A43}" type="pres">
      <dgm:prSet presAssocID="{EC7CB3ED-60A1-4208-84F7-ECB88A275379}" presName="sp" presStyleCnt="0"/>
      <dgm:spPr/>
    </dgm:pt>
    <dgm:pt modelId="{3B8D1B96-0A42-4DCF-9FC5-B0EC3FF438BF}" type="pres">
      <dgm:prSet presAssocID="{2CBDA549-309C-4012-87DF-21DDABCE8A13}" presName="linNode" presStyleCnt="0"/>
      <dgm:spPr/>
    </dgm:pt>
    <dgm:pt modelId="{307B76B5-85C0-46A0-96EC-30E85E42A4A8}" type="pres">
      <dgm:prSet presAssocID="{2CBDA549-309C-4012-87DF-21DDABCE8A13}" presName="parentText" presStyleLbl="node1" presStyleIdx="1" presStyleCnt="4" custScaleX="72464" custScaleY="76760" custLinFactNeighborX="-7744">
        <dgm:presLayoutVars>
          <dgm:chMax val="1"/>
          <dgm:bulletEnabled val="1"/>
        </dgm:presLayoutVars>
      </dgm:prSet>
      <dgm:spPr/>
      <dgm:t>
        <a:bodyPr/>
        <a:lstStyle/>
        <a:p>
          <a:endParaRPr lang="en-US"/>
        </a:p>
      </dgm:t>
    </dgm:pt>
    <dgm:pt modelId="{53164FCB-53CB-4920-ABB1-ED360C037CEC}" type="pres">
      <dgm:prSet presAssocID="{2CBDA549-309C-4012-87DF-21DDABCE8A13}" presName="descendantText" presStyleLbl="alignAccFollowNode1" presStyleIdx="1" presStyleCnt="4" custScaleX="130880" custLinFactNeighborX="268">
        <dgm:presLayoutVars>
          <dgm:bulletEnabled val="1"/>
        </dgm:presLayoutVars>
      </dgm:prSet>
      <dgm:spPr/>
      <dgm:t>
        <a:bodyPr/>
        <a:lstStyle/>
        <a:p>
          <a:endParaRPr lang="en-US"/>
        </a:p>
      </dgm:t>
    </dgm:pt>
    <dgm:pt modelId="{9B8CFD3C-2C4D-4EC6-9B44-541A7EF4B16E}" type="pres">
      <dgm:prSet presAssocID="{FCAC8E01-3AD0-4137-A763-F686269C4DD8}" presName="sp" presStyleCnt="0"/>
      <dgm:spPr/>
    </dgm:pt>
    <dgm:pt modelId="{43208DAB-BE9A-4470-B68A-6CD043BAB222}" type="pres">
      <dgm:prSet presAssocID="{80159F67-76FE-4004-BFCA-819ADEED9ACA}" presName="linNode" presStyleCnt="0"/>
      <dgm:spPr/>
    </dgm:pt>
    <dgm:pt modelId="{E264087E-76AA-4170-AB3D-443AEC3F9B8A}" type="pres">
      <dgm:prSet presAssocID="{80159F67-76FE-4004-BFCA-819ADEED9ACA}" presName="parentText" presStyleLbl="node1" presStyleIdx="2" presStyleCnt="4" custScaleX="72464" custScaleY="89808" custLinFactNeighborX="-7744" custLinFactNeighborY="-1976">
        <dgm:presLayoutVars>
          <dgm:chMax val="1"/>
          <dgm:bulletEnabled val="1"/>
        </dgm:presLayoutVars>
      </dgm:prSet>
      <dgm:spPr/>
      <dgm:t>
        <a:bodyPr/>
        <a:lstStyle/>
        <a:p>
          <a:endParaRPr lang="en-US"/>
        </a:p>
      </dgm:t>
    </dgm:pt>
    <dgm:pt modelId="{3E3C6A27-D1A1-4F96-AC29-287572856638}" type="pres">
      <dgm:prSet presAssocID="{80159F67-76FE-4004-BFCA-819ADEED9ACA}" presName="descendantText" presStyleLbl="alignAccFollowNode1" presStyleIdx="2" presStyleCnt="4" custScaleX="130880" custScaleY="110162" custLinFactNeighborX="268">
        <dgm:presLayoutVars>
          <dgm:bulletEnabled val="1"/>
        </dgm:presLayoutVars>
      </dgm:prSet>
      <dgm:spPr/>
      <dgm:t>
        <a:bodyPr/>
        <a:lstStyle/>
        <a:p>
          <a:endParaRPr lang="en-US"/>
        </a:p>
      </dgm:t>
    </dgm:pt>
    <dgm:pt modelId="{50B638FF-B8BA-45DE-B6EC-D9DE2384C6CF}" type="pres">
      <dgm:prSet presAssocID="{BF1BA126-B650-464D-BE32-C9D20794728B}" presName="sp" presStyleCnt="0"/>
      <dgm:spPr/>
    </dgm:pt>
    <dgm:pt modelId="{46560876-29EF-43C7-A6CC-0929E2FF3285}" type="pres">
      <dgm:prSet presAssocID="{D53ECD2E-C7BD-4233-AE17-12B00D5E0A4A}" presName="linNode" presStyleCnt="0"/>
      <dgm:spPr/>
    </dgm:pt>
    <dgm:pt modelId="{BB326158-F274-4F2D-98ED-EC351401C4C0}" type="pres">
      <dgm:prSet presAssocID="{D53ECD2E-C7BD-4233-AE17-12B00D5E0A4A}" presName="parentText" presStyleLbl="node1" presStyleIdx="3" presStyleCnt="4" custScaleX="72464" custScaleY="102443" custLinFactNeighborX="-7744">
        <dgm:presLayoutVars>
          <dgm:chMax val="1"/>
          <dgm:bulletEnabled val="1"/>
        </dgm:presLayoutVars>
      </dgm:prSet>
      <dgm:spPr/>
      <dgm:t>
        <a:bodyPr/>
        <a:lstStyle/>
        <a:p>
          <a:endParaRPr lang="en-US"/>
        </a:p>
      </dgm:t>
    </dgm:pt>
    <dgm:pt modelId="{0B50EE8E-738E-4120-8498-2A5E56D79C98}" type="pres">
      <dgm:prSet presAssocID="{D53ECD2E-C7BD-4233-AE17-12B00D5E0A4A}" presName="descendantText" presStyleLbl="alignAccFollowNode1" presStyleIdx="3" presStyleCnt="4" custScaleX="130880" custScaleY="135506" custLinFactNeighborX="29" custLinFactNeighborY="10349">
        <dgm:presLayoutVars>
          <dgm:bulletEnabled val="1"/>
        </dgm:presLayoutVars>
      </dgm:prSet>
      <dgm:spPr/>
      <dgm:t>
        <a:bodyPr/>
        <a:lstStyle/>
        <a:p>
          <a:endParaRPr lang="en-US"/>
        </a:p>
      </dgm:t>
    </dgm:pt>
  </dgm:ptLst>
  <dgm:cxnLst>
    <dgm:cxn modelId="{661D96E3-3626-4F56-89FA-AE1CB3D055AC}" type="presOf" srcId="{C31438C8-0A0D-434C-B264-3F874568ADFA}" destId="{F81B79A8-4277-449D-BFE4-C8732DC59BBC}" srcOrd="0" destOrd="0" presId="urn:microsoft.com/office/officeart/2005/8/layout/vList5"/>
    <dgm:cxn modelId="{49B9851A-B2AA-466B-8F26-B758D242744F}" type="presOf" srcId="{3E5600AA-79EA-4EA6-863B-B836889DBC09}" destId="{E2D84208-F0DA-4241-A048-408B9E1ED631}" srcOrd="0" destOrd="0" presId="urn:microsoft.com/office/officeart/2005/8/layout/vList5"/>
    <dgm:cxn modelId="{8691ACC2-A594-4FA8-A28D-6491DDC0A221}" type="presOf" srcId="{68C3C967-90B9-440A-A9A8-329D9C8EAF1C}" destId="{0B50EE8E-738E-4120-8498-2A5E56D79C98}" srcOrd="0" destOrd="0" presId="urn:microsoft.com/office/officeart/2005/8/layout/vList5"/>
    <dgm:cxn modelId="{0F6F6E48-B4F8-4205-B8EE-07F1B7E83537}" srcId="{80159F67-76FE-4004-BFCA-819ADEED9ACA}" destId="{955F2787-7603-4334-8607-160DB5B15263}" srcOrd="0" destOrd="0" parTransId="{EFADDEA8-65C9-4AD8-AEC8-37920C4D092D}" sibTransId="{A70C6F7F-4F15-480E-8855-12BD00C530B5}"/>
    <dgm:cxn modelId="{A0C8548A-95D5-4EAA-B821-C748C8EC334E}" type="presOf" srcId="{34489CAB-EB67-4FCC-B510-07951670C713}" destId="{F81B79A8-4277-449D-BFE4-C8732DC59BBC}" srcOrd="0" destOrd="2" presId="urn:microsoft.com/office/officeart/2005/8/layout/vList5"/>
    <dgm:cxn modelId="{CFE839CB-4789-4DFF-A91A-5A2D7B7C27E6}" srcId="{B2AEC5A0-FF81-400C-ABC1-EA695246AF99}" destId="{53EDCD1B-F1EA-406E-BF09-F1CD251784DD}" srcOrd="1" destOrd="0" parTransId="{E99E71C9-A1B0-44B3-BE91-A327135B035D}" sibTransId="{95A21204-7874-4229-9C4C-62970E0464D0}"/>
    <dgm:cxn modelId="{5607ACC2-7AFF-45D4-868C-2DCBCB8D7DB2}" srcId="{2CBDA549-309C-4012-87DF-21DDABCE8A13}" destId="{3241E9E7-2EF4-42CA-A219-351FEE6AAFEB}" srcOrd="0" destOrd="0" parTransId="{068AFAF7-9563-4EA8-8496-A22169AF1139}" sibTransId="{5B2487FA-0C34-4BAD-8DFA-D1D47F52EC66}"/>
    <dgm:cxn modelId="{E8C41E70-2CF2-4F68-A504-824BC890F21F}" type="presOf" srcId="{B2AEC5A0-FF81-400C-ABC1-EA695246AF99}" destId="{AD5A589C-60A3-450E-B8BA-0691C8011438}" srcOrd="0" destOrd="0" presId="urn:microsoft.com/office/officeart/2005/8/layout/vList5"/>
    <dgm:cxn modelId="{15E8D1E8-0301-48B7-BFEE-28B38BB44CEB}" type="presOf" srcId="{BFABDD1B-1DF4-40BD-9DE8-231F184EE4EA}" destId="{0B50EE8E-738E-4120-8498-2A5E56D79C98}" srcOrd="0" destOrd="2" presId="urn:microsoft.com/office/officeart/2005/8/layout/vList5"/>
    <dgm:cxn modelId="{24FE3F66-E995-4382-9431-143F895BF936}" srcId="{D53ECD2E-C7BD-4233-AE17-12B00D5E0A4A}" destId="{BFABDD1B-1DF4-40BD-9DE8-231F184EE4EA}" srcOrd="2" destOrd="0" parTransId="{12ED6600-7F6D-4E6A-B98F-DE909007B5A6}" sibTransId="{5D4B23A0-22E1-499E-BBC6-8CE32E81ED8C}"/>
    <dgm:cxn modelId="{82399054-BD05-4631-A8CD-4B2955045846}" type="presOf" srcId="{D53ECD2E-C7BD-4233-AE17-12B00D5E0A4A}" destId="{BB326158-F274-4F2D-98ED-EC351401C4C0}" srcOrd="0" destOrd="0" presId="urn:microsoft.com/office/officeart/2005/8/layout/vList5"/>
    <dgm:cxn modelId="{24B73F83-E89C-4B90-93F6-2CB6DD74BB22}" srcId="{3E5600AA-79EA-4EA6-863B-B836889DBC09}" destId="{D53ECD2E-C7BD-4233-AE17-12B00D5E0A4A}" srcOrd="3" destOrd="0" parTransId="{FEFFF885-6DCB-4A2C-B7BD-905886C9DFE4}" sibTransId="{48E5480B-0142-4275-BC37-A700E95631BF}"/>
    <dgm:cxn modelId="{05DBAD83-C56E-4EBF-83D5-0C544732C205}" srcId="{3E5600AA-79EA-4EA6-863B-B836889DBC09}" destId="{B2AEC5A0-FF81-400C-ABC1-EA695246AF99}" srcOrd="0" destOrd="0" parTransId="{DCEE1E85-81CB-4C76-83F6-87EEC909CA63}" sibTransId="{EC7CB3ED-60A1-4208-84F7-ECB88A275379}"/>
    <dgm:cxn modelId="{7C9929E0-A5FD-47CA-9E2C-1CE7B0587649}" srcId="{B2AEC5A0-FF81-400C-ABC1-EA695246AF99}" destId="{C31438C8-0A0D-434C-B264-3F874568ADFA}" srcOrd="0" destOrd="0" parTransId="{9C064751-75EB-4D4C-8CC1-A19B313FD3C8}" sibTransId="{83A9AA0C-ECCF-4AB5-B48D-EDE174CD019C}"/>
    <dgm:cxn modelId="{A3B8D13D-A5F8-4B86-955F-97EE4C81A82A}" srcId="{D53ECD2E-C7BD-4233-AE17-12B00D5E0A4A}" destId="{68C3C967-90B9-440A-A9A8-329D9C8EAF1C}" srcOrd="0" destOrd="0" parTransId="{DC5B9F26-D209-4FEB-8EB5-3A5FF832C129}" sibTransId="{8C833900-999D-44B3-9A4F-51A4E15EF07F}"/>
    <dgm:cxn modelId="{DBA39DEC-4FA2-498E-BB32-C20A2BB7A743}" srcId="{D53ECD2E-C7BD-4233-AE17-12B00D5E0A4A}" destId="{95094E12-B084-4EE6-A792-69523237366F}" srcOrd="1" destOrd="0" parTransId="{D861F613-D059-4F02-9BCE-09F0815A1062}" sibTransId="{DB7DD8A9-FFC7-4D96-9F2B-BBC679A4A21D}"/>
    <dgm:cxn modelId="{DA7AF663-846C-44A0-A0CE-4A012CF4FA8E}" srcId="{3E5600AA-79EA-4EA6-863B-B836889DBC09}" destId="{2CBDA549-309C-4012-87DF-21DDABCE8A13}" srcOrd="1" destOrd="0" parTransId="{7E0D8748-B8AF-4D34-A5F3-4E1918E5E6CF}" sibTransId="{FCAC8E01-3AD0-4137-A763-F686269C4DD8}"/>
    <dgm:cxn modelId="{2562D360-A81E-43AA-9A03-B08A15DDEEF8}" type="presOf" srcId="{95094E12-B084-4EE6-A792-69523237366F}" destId="{0B50EE8E-738E-4120-8498-2A5E56D79C98}" srcOrd="0" destOrd="1" presId="urn:microsoft.com/office/officeart/2005/8/layout/vList5"/>
    <dgm:cxn modelId="{4101A0DD-B95F-4A0F-8F15-110F22B2A4EA}" type="presOf" srcId="{80159F67-76FE-4004-BFCA-819ADEED9ACA}" destId="{E264087E-76AA-4170-AB3D-443AEC3F9B8A}" srcOrd="0" destOrd="0" presId="urn:microsoft.com/office/officeart/2005/8/layout/vList5"/>
    <dgm:cxn modelId="{AD47787C-AAE5-4590-9245-D31BEAD176AC}" type="presOf" srcId="{3241E9E7-2EF4-42CA-A219-351FEE6AAFEB}" destId="{53164FCB-53CB-4920-ABB1-ED360C037CEC}" srcOrd="0" destOrd="0" presId="urn:microsoft.com/office/officeart/2005/8/layout/vList5"/>
    <dgm:cxn modelId="{15452907-C656-4DBC-87BD-8E8322BD84DA}" type="presOf" srcId="{2CBDA549-309C-4012-87DF-21DDABCE8A13}" destId="{307B76B5-85C0-46A0-96EC-30E85E42A4A8}" srcOrd="0" destOrd="0" presId="urn:microsoft.com/office/officeart/2005/8/layout/vList5"/>
    <dgm:cxn modelId="{4201EA2A-C15D-4846-A173-35345F8F6B7A}" type="presOf" srcId="{955F2787-7603-4334-8607-160DB5B15263}" destId="{3E3C6A27-D1A1-4F96-AC29-287572856638}" srcOrd="0" destOrd="0" presId="urn:microsoft.com/office/officeart/2005/8/layout/vList5"/>
    <dgm:cxn modelId="{EA4989D8-F44A-43E6-A9F0-C0227820DBDA}" srcId="{3E5600AA-79EA-4EA6-863B-B836889DBC09}" destId="{80159F67-76FE-4004-BFCA-819ADEED9ACA}" srcOrd="2" destOrd="0" parTransId="{0E47804D-62E2-4A6A-B023-28D6AA0F8DA9}" sibTransId="{BF1BA126-B650-464D-BE32-C9D20794728B}"/>
    <dgm:cxn modelId="{D23D9CF1-6BA9-4FC0-AC4A-EB84C696E9C9}" type="presOf" srcId="{53EDCD1B-F1EA-406E-BF09-F1CD251784DD}" destId="{F81B79A8-4277-449D-BFE4-C8732DC59BBC}" srcOrd="0" destOrd="1" presId="urn:microsoft.com/office/officeart/2005/8/layout/vList5"/>
    <dgm:cxn modelId="{7761005A-770B-447D-B9FB-18083D02712B}" srcId="{B2AEC5A0-FF81-400C-ABC1-EA695246AF99}" destId="{34489CAB-EB67-4FCC-B510-07951670C713}" srcOrd="2" destOrd="0" parTransId="{41FFB57F-3FC0-41BB-BDF5-2718152045F2}" sibTransId="{822ABD18-16F3-4150-B349-2B9DCCC670DE}"/>
    <dgm:cxn modelId="{F8FE4B2E-5640-447E-ADD0-4E784812D375}" type="presParOf" srcId="{E2D84208-F0DA-4241-A048-408B9E1ED631}" destId="{F1C33AB7-DBAF-4DDD-A898-416DF5F52726}" srcOrd="0" destOrd="0" presId="urn:microsoft.com/office/officeart/2005/8/layout/vList5"/>
    <dgm:cxn modelId="{0DC98464-5A45-4BB5-A95A-4881DA71A62A}" type="presParOf" srcId="{F1C33AB7-DBAF-4DDD-A898-416DF5F52726}" destId="{AD5A589C-60A3-450E-B8BA-0691C8011438}" srcOrd="0" destOrd="0" presId="urn:microsoft.com/office/officeart/2005/8/layout/vList5"/>
    <dgm:cxn modelId="{E0B5CC6C-7220-4DC0-A2A2-66EA7FCF9274}" type="presParOf" srcId="{F1C33AB7-DBAF-4DDD-A898-416DF5F52726}" destId="{F81B79A8-4277-449D-BFE4-C8732DC59BBC}" srcOrd="1" destOrd="0" presId="urn:microsoft.com/office/officeart/2005/8/layout/vList5"/>
    <dgm:cxn modelId="{C641A7B9-D796-4E02-96BB-644DB43CD238}" type="presParOf" srcId="{E2D84208-F0DA-4241-A048-408B9E1ED631}" destId="{4C42ABEF-D45B-480F-ACC5-DAD52B374A43}" srcOrd="1" destOrd="0" presId="urn:microsoft.com/office/officeart/2005/8/layout/vList5"/>
    <dgm:cxn modelId="{4D1C022A-8F7E-47BE-B015-8EE9E6D8737B}" type="presParOf" srcId="{E2D84208-F0DA-4241-A048-408B9E1ED631}" destId="{3B8D1B96-0A42-4DCF-9FC5-B0EC3FF438BF}" srcOrd="2" destOrd="0" presId="urn:microsoft.com/office/officeart/2005/8/layout/vList5"/>
    <dgm:cxn modelId="{11DAF9AD-7592-4B4A-95BE-0501790A727E}" type="presParOf" srcId="{3B8D1B96-0A42-4DCF-9FC5-B0EC3FF438BF}" destId="{307B76B5-85C0-46A0-96EC-30E85E42A4A8}" srcOrd="0" destOrd="0" presId="urn:microsoft.com/office/officeart/2005/8/layout/vList5"/>
    <dgm:cxn modelId="{A67FFEE8-B0CF-4954-83D4-74F0014306BF}" type="presParOf" srcId="{3B8D1B96-0A42-4DCF-9FC5-B0EC3FF438BF}" destId="{53164FCB-53CB-4920-ABB1-ED360C037CEC}" srcOrd="1" destOrd="0" presId="urn:microsoft.com/office/officeart/2005/8/layout/vList5"/>
    <dgm:cxn modelId="{2F981041-61F8-40EE-94F6-1631FC5594E0}" type="presParOf" srcId="{E2D84208-F0DA-4241-A048-408B9E1ED631}" destId="{9B8CFD3C-2C4D-4EC6-9B44-541A7EF4B16E}" srcOrd="3" destOrd="0" presId="urn:microsoft.com/office/officeart/2005/8/layout/vList5"/>
    <dgm:cxn modelId="{52119123-62D4-4342-B791-417D115836C8}" type="presParOf" srcId="{E2D84208-F0DA-4241-A048-408B9E1ED631}" destId="{43208DAB-BE9A-4470-B68A-6CD043BAB222}" srcOrd="4" destOrd="0" presId="urn:microsoft.com/office/officeart/2005/8/layout/vList5"/>
    <dgm:cxn modelId="{A36F2641-3117-4682-AAD4-66AF557F5784}" type="presParOf" srcId="{43208DAB-BE9A-4470-B68A-6CD043BAB222}" destId="{E264087E-76AA-4170-AB3D-443AEC3F9B8A}" srcOrd="0" destOrd="0" presId="urn:microsoft.com/office/officeart/2005/8/layout/vList5"/>
    <dgm:cxn modelId="{C7A0BEDB-1D58-4C8A-BE37-9C1D845D8E74}" type="presParOf" srcId="{43208DAB-BE9A-4470-B68A-6CD043BAB222}" destId="{3E3C6A27-D1A1-4F96-AC29-287572856638}" srcOrd="1" destOrd="0" presId="urn:microsoft.com/office/officeart/2005/8/layout/vList5"/>
    <dgm:cxn modelId="{9FE61552-B3C9-48D9-AD69-FAB522C5A0E3}" type="presParOf" srcId="{E2D84208-F0DA-4241-A048-408B9E1ED631}" destId="{50B638FF-B8BA-45DE-B6EC-D9DE2384C6CF}" srcOrd="5" destOrd="0" presId="urn:microsoft.com/office/officeart/2005/8/layout/vList5"/>
    <dgm:cxn modelId="{3A8C4278-C04A-49CF-BF81-90C1C3669A7A}" type="presParOf" srcId="{E2D84208-F0DA-4241-A048-408B9E1ED631}" destId="{46560876-29EF-43C7-A6CC-0929E2FF3285}" srcOrd="6" destOrd="0" presId="urn:microsoft.com/office/officeart/2005/8/layout/vList5"/>
    <dgm:cxn modelId="{AC5C25E1-6199-4181-A2F9-3829EBB2D7C6}" type="presParOf" srcId="{46560876-29EF-43C7-A6CC-0929E2FF3285}" destId="{BB326158-F274-4F2D-98ED-EC351401C4C0}" srcOrd="0" destOrd="0" presId="urn:microsoft.com/office/officeart/2005/8/layout/vList5"/>
    <dgm:cxn modelId="{56ACC649-1A37-4C4B-BE03-B532E2A2C80A}" type="presParOf" srcId="{46560876-29EF-43C7-A6CC-0929E2FF3285}" destId="{0B50EE8E-738E-4120-8498-2A5E56D79C9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4C6F4-961F-45DB-BF21-A4A535664321}">
      <dsp:nvSpPr>
        <dsp:cNvPr id="0" name=""/>
        <dsp:cNvSpPr/>
      </dsp:nvSpPr>
      <dsp:spPr>
        <a:xfrm rot="5400000">
          <a:off x="5509620" y="-3215363"/>
          <a:ext cx="685716" cy="7116443"/>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Sin síntomas</a:t>
          </a:r>
          <a:endParaRPr lang="es-AR" sz="2400" kern="1200" dirty="0">
            <a:latin typeface="+mn-lt"/>
          </a:endParaRPr>
        </a:p>
      </dsp:txBody>
      <dsp:txXfrm rot="-5400000">
        <a:off x="2294257" y="33474"/>
        <a:ext cx="7082969" cy="618768"/>
      </dsp:txXfrm>
    </dsp:sp>
    <dsp:sp modelId="{20857793-5FEE-490C-B6FD-B5D1AB834CA5}">
      <dsp:nvSpPr>
        <dsp:cNvPr id="0" name=""/>
        <dsp:cNvSpPr/>
      </dsp:nvSpPr>
      <dsp:spPr>
        <a:xfrm>
          <a:off x="482" y="2353"/>
          <a:ext cx="2286929" cy="693216"/>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n-lt"/>
            </a:rPr>
            <a:t>Valor inicial</a:t>
          </a:r>
          <a:endParaRPr lang="es-AR" sz="3200" kern="1200" dirty="0">
            <a:latin typeface="+mn-lt"/>
          </a:endParaRPr>
        </a:p>
      </dsp:txBody>
      <dsp:txXfrm>
        <a:off x="34322" y="36193"/>
        <a:ext cx="2219249" cy="625536"/>
      </dsp:txXfrm>
    </dsp:sp>
    <dsp:sp modelId="{F81B79A8-4277-449D-BFE4-C8732DC59BBC}">
      <dsp:nvSpPr>
        <dsp:cNvPr id="0" name=""/>
        <dsp:cNvSpPr/>
      </dsp:nvSpPr>
      <dsp:spPr>
        <a:xfrm rot="5400000">
          <a:off x="5545678" y="-2581199"/>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Actividad aeróbica ligera</a:t>
          </a:r>
          <a:endParaRPr lang="es-AR" sz="2400" kern="1200" dirty="0">
            <a:latin typeface="+mn-lt"/>
          </a:endParaRPr>
        </a:p>
      </dsp:txBody>
      <dsp:txXfrm rot="-5400000">
        <a:off x="2236208" y="755391"/>
        <a:ext cx="7147371" cy="501311"/>
      </dsp:txXfrm>
    </dsp:sp>
    <dsp:sp modelId="{AD5A589C-60A3-450E-B8BA-0691C8011438}">
      <dsp:nvSpPr>
        <dsp:cNvPr id="0" name=""/>
        <dsp:cNvSpPr/>
      </dsp:nvSpPr>
      <dsp:spPr>
        <a:xfrm>
          <a:off x="0" y="741541"/>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n-lt"/>
            </a:rPr>
            <a:t>Paso 1</a:t>
          </a:r>
          <a:endParaRPr lang="es-AR" sz="3200" kern="1200" dirty="0">
            <a:latin typeface="+mn-lt"/>
          </a:endParaRPr>
        </a:p>
      </dsp:txBody>
      <dsp:txXfrm>
        <a:off x="26021" y="767562"/>
        <a:ext cx="2182367" cy="481009"/>
      </dsp:txXfrm>
    </dsp:sp>
    <dsp:sp modelId="{53164FCB-53CB-4920-ABB1-ED360C037CEC}">
      <dsp:nvSpPr>
        <dsp:cNvPr id="0" name=""/>
        <dsp:cNvSpPr/>
      </dsp:nvSpPr>
      <dsp:spPr>
        <a:xfrm rot="5400000">
          <a:off x="5545678" y="-1990926"/>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Actividad moderada</a:t>
          </a:r>
          <a:endParaRPr lang="es-AR" sz="2400" kern="1200" dirty="0">
            <a:latin typeface="+mn-lt"/>
          </a:endParaRPr>
        </a:p>
      </dsp:txBody>
      <dsp:txXfrm rot="-5400000">
        <a:off x="2236208" y="1345664"/>
        <a:ext cx="7147371" cy="501311"/>
      </dsp:txXfrm>
    </dsp:sp>
    <dsp:sp modelId="{307B76B5-85C0-46A0-96EC-30E85E42A4A8}">
      <dsp:nvSpPr>
        <dsp:cNvPr id="0" name=""/>
        <dsp:cNvSpPr/>
      </dsp:nvSpPr>
      <dsp:spPr>
        <a:xfrm>
          <a:off x="0" y="1331814"/>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n-lt"/>
            </a:rPr>
            <a:t>Paso 2</a:t>
          </a:r>
          <a:endParaRPr lang="es-AR" sz="3200" kern="1200" dirty="0">
            <a:latin typeface="+mn-lt"/>
          </a:endParaRPr>
        </a:p>
      </dsp:txBody>
      <dsp:txXfrm>
        <a:off x="26021" y="1357835"/>
        <a:ext cx="2182367" cy="481009"/>
      </dsp:txXfrm>
    </dsp:sp>
    <dsp:sp modelId="{3E3C6A27-D1A1-4F96-AC29-287572856638}">
      <dsp:nvSpPr>
        <dsp:cNvPr id="0" name=""/>
        <dsp:cNvSpPr/>
      </dsp:nvSpPr>
      <dsp:spPr>
        <a:xfrm rot="5400000">
          <a:off x="5545255" y="-1400653"/>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Actividad intensa, sin contacto</a:t>
          </a:r>
          <a:endParaRPr lang="es-AR" sz="2400" kern="1200" dirty="0">
            <a:latin typeface="+mn-lt"/>
          </a:endParaRPr>
        </a:p>
      </dsp:txBody>
      <dsp:txXfrm rot="-5400000">
        <a:off x="2235785" y="1935937"/>
        <a:ext cx="7147371" cy="501311"/>
      </dsp:txXfrm>
    </dsp:sp>
    <dsp:sp modelId="{E264087E-76AA-4170-AB3D-443AEC3F9B8A}">
      <dsp:nvSpPr>
        <dsp:cNvPr id="0" name=""/>
        <dsp:cNvSpPr/>
      </dsp:nvSpPr>
      <dsp:spPr>
        <a:xfrm>
          <a:off x="0" y="1908365"/>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n-lt"/>
            </a:rPr>
            <a:t>Paso 3</a:t>
          </a:r>
          <a:endParaRPr lang="es-AR" sz="3200" kern="1200" dirty="0">
            <a:latin typeface="+mn-lt"/>
          </a:endParaRPr>
        </a:p>
      </dsp:txBody>
      <dsp:txXfrm>
        <a:off x="26021" y="1934386"/>
        <a:ext cx="2182367" cy="481009"/>
      </dsp:txXfrm>
    </dsp:sp>
    <dsp:sp modelId="{0B50EE8E-738E-4120-8498-2A5E56D79C98}">
      <dsp:nvSpPr>
        <dsp:cNvPr id="0" name=""/>
        <dsp:cNvSpPr/>
      </dsp:nvSpPr>
      <dsp:spPr>
        <a:xfrm rot="5400000">
          <a:off x="5545678" y="-810380"/>
          <a:ext cx="555551" cy="717449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Práctica y contacto pleno</a:t>
          </a:r>
          <a:endParaRPr lang="es-AR" sz="2400" kern="1200" dirty="0">
            <a:latin typeface="+mn-lt"/>
          </a:endParaRPr>
        </a:p>
      </dsp:txBody>
      <dsp:txXfrm rot="-5400000">
        <a:off x="2236208" y="2526210"/>
        <a:ext cx="7147371" cy="501311"/>
      </dsp:txXfrm>
    </dsp:sp>
    <dsp:sp modelId="{BB326158-F274-4F2D-98ED-EC351401C4C0}">
      <dsp:nvSpPr>
        <dsp:cNvPr id="0" name=""/>
        <dsp:cNvSpPr/>
      </dsp:nvSpPr>
      <dsp:spPr>
        <a:xfrm>
          <a:off x="0" y="2512360"/>
          <a:ext cx="2234409" cy="53305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n-lt"/>
            </a:rPr>
            <a:t>Paso 4</a:t>
          </a:r>
          <a:endParaRPr lang="es-AR" sz="3200" kern="1200" dirty="0">
            <a:latin typeface="+mn-lt"/>
          </a:endParaRPr>
        </a:p>
      </dsp:txBody>
      <dsp:txXfrm>
        <a:off x="26021" y="2538381"/>
        <a:ext cx="2182367" cy="481009"/>
      </dsp:txXfrm>
    </dsp:sp>
    <dsp:sp modelId="{D812BBCE-FD55-4E7E-9C4D-C73AE8D51F3D}">
      <dsp:nvSpPr>
        <dsp:cNvPr id="0" name=""/>
        <dsp:cNvSpPr/>
      </dsp:nvSpPr>
      <dsp:spPr>
        <a:xfrm rot="5400000">
          <a:off x="5537304" y="-212621"/>
          <a:ext cx="571078" cy="7175711"/>
        </a:xfrm>
        <a:prstGeom prst="round2SameRect">
          <a:avLst/>
        </a:prstGeom>
        <a:solidFill>
          <a:srgbClr val="C00000">
            <a:alpha val="10000"/>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Competencia</a:t>
          </a:r>
          <a:endParaRPr lang="es-AR" sz="2400" kern="1200" dirty="0">
            <a:latin typeface="+mn-lt"/>
          </a:endParaRPr>
        </a:p>
      </dsp:txBody>
      <dsp:txXfrm rot="-5400000">
        <a:off x="2234988" y="3117573"/>
        <a:ext cx="7147833" cy="515322"/>
      </dsp:txXfrm>
    </dsp:sp>
    <dsp:sp modelId="{3D01380F-ED81-4A7C-8F76-50FFEB15FCBC}">
      <dsp:nvSpPr>
        <dsp:cNvPr id="0" name=""/>
        <dsp:cNvSpPr/>
      </dsp:nvSpPr>
      <dsp:spPr>
        <a:xfrm>
          <a:off x="130" y="3112043"/>
          <a:ext cx="2234024" cy="529759"/>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mn-lt"/>
            </a:rPr>
            <a:t>Paso 5</a:t>
          </a:r>
          <a:endParaRPr lang="es-AR" sz="3200" kern="1200" dirty="0">
            <a:latin typeface="+mn-lt"/>
          </a:endParaRPr>
        </a:p>
      </dsp:txBody>
      <dsp:txXfrm>
        <a:off x="25991" y="3137904"/>
        <a:ext cx="2182302" cy="478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79A8-4277-449D-BFE4-C8732DC59BBC}">
      <dsp:nvSpPr>
        <dsp:cNvPr id="0" name=""/>
        <dsp:cNvSpPr/>
      </dsp:nvSpPr>
      <dsp:spPr>
        <a:xfrm rot="5400000">
          <a:off x="5683366" y="-3292604"/>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US" sz="2400" kern="1200" noProof="0" dirty="0" smtClean="0">
              <a:latin typeface="+mn-lt"/>
            </a:rPr>
            <a:t>Episodio de desmayo o aturdimiento</a:t>
          </a:r>
          <a:endParaRPr lang="es-US" sz="2400" kern="1200" noProof="0" dirty="0">
            <a:latin typeface="+mn-lt"/>
          </a:endParaRPr>
        </a:p>
      </dsp:txBody>
      <dsp:txXfrm rot="-5400000">
        <a:off x="2389493" y="53919"/>
        <a:ext cx="7613629" cy="973232"/>
      </dsp:txXfrm>
    </dsp:sp>
    <dsp:sp modelId="{AD5A589C-60A3-450E-B8BA-0691C8011438}">
      <dsp:nvSpPr>
        <dsp:cNvPr id="0" name=""/>
        <dsp:cNvSpPr/>
      </dsp:nvSpPr>
      <dsp:spPr>
        <a:xfrm>
          <a:off x="0" y="23109"/>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US" sz="2600" kern="1200" noProof="0" dirty="0" smtClean="0">
              <a:latin typeface="+mn-lt"/>
            </a:rPr>
            <a:t>Síncope </a:t>
          </a:r>
          <a:br>
            <a:rPr lang="es-US" sz="2600" kern="1200" noProof="0" dirty="0" smtClean="0">
              <a:latin typeface="+mn-lt"/>
            </a:rPr>
          </a:br>
          <a:r>
            <a:rPr lang="es-US" sz="2600" kern="1200" noProof="0" dirty="0" smtClean="0">
              <a:latin typeface="+mn-lt"/>
            </a:rPr>
            <a:t>por calor</a:t>
          </a:r>
          <a:endParaRPr lang="es-US" sz="2600" kern="1200" noProof="0" dirty="0">
            <a:latin typeface="+mn-lt"/>
          </a:endParaRPr>
        </a:p>
      </dsp:txBody>
      <dsp:txXfrm>
        <a:off x="50517" y="73626"/>
        <a:ext cx="2286536" cy="933817"/>
      </dsp:txXfrm>
    </dsp:sp>
    <dsp:sp modelId="{53164FCB-53CB-4920-ABB1-ED360C037CEC}">
      <dsp:nvSpPr>
        <dsp:cNvPr id="0" name=""/>
        <dsp:cNvSpPr/>
      </dsp:nvSpPr>
      <dsp:spPr>
        <a:xfrm rot="5400000">
          <a:off x="5683366" y="-2146664"/>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US" sz="2400" kern="1200" noProof="0" dirty="0" smtClean="0">
              <a:latin typeface="+mn-lt"/>
            </a:rPr>
            <a:t>Contracción muscular involuntaria, pérdida importante de electrolitos, sudor, fatiga</a:t>
          </a:r>
          <a:endParaRPr lang="es-US" sz="2400" kern="1200" noProof="0" dirty="0">
            <a:latin typeface="+mn-lt"/>
          </a:endParaRPr>
        </a:p>
      </dsp:txBody>
      <dsp:txXfrm rot="-5400000">
        <a:off x="2389493" y="1199859"/>
        <a:ext cx="7613629" cy="973232"/>
      </dsp:txXfrm>
    </dsp:sp>
    <dsp:sp modelId="{307B76B5-85C0-46A0-96EC-30E85E42A4A8}">
      <dsp:nvSpPr>
        <dsp:cNvPr id="0" name=""/>
        <dsp:cNvSpPr/>
      </dsp:nvSpPr>
      <dsp:spPr>
        <a:xfrm>
          <a:off x="0" y="1169049"/>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US" sz="2600" kern="1200" noProof="0" dirty="0" smtClean="0">
              <a:latin typeface="+mn-lt"/>
            </a:rPr>
            <a:t>Calambres </a:t>
          </a:r>
          <a:br>
            <a:rPr lang="es-US" sz="2600" kern="1200" noProof="0" dirty="0" smtClean="0">
              <a:latin typeface="+mn-lt"/>
            </a:rPr>
          </a:br>
          <a:r>
            <a:rPr lang="es-US" sz="2600" kern="1200" noProof="0" dirty="0" smtClean="0">
              <a:latin typeface="+mn-lt"/>
            </a:rPr>
            <a:t>por calor</a:t>
          </a:r>
          <a:endParaRPr lang="es-US" sz="2600" kern="1200" noProof="0" dirty="0">
            <a:latin typeface="+mn-lt"/>
          </a:endParaRPr>
        </a:p>
      </dsp:txBody>
      <dsp:txXfrm>
        <a:off x="50517" y="1219566"/>
        <a:ext cx="2286536" cy="933817"/>
      </dsp:txXfrm>
    </dsp:sp>
    <dsp:sp modelId="{3E3C6A27-D1A1-4F96-AC29-287572856638}">
      <dsp:nvSpPr>
        <dsp:cNvPr id="0" name=""/>
        <dsp:cNvSpPr/>
      </dsp:nvSpPr>
      <dsp:spPr>
        <a:xfrm rot="5400000">
          <a:off x="5683366" y="-1000723"/>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s-US" sz="1800" kern="1200" noProof="0" dirty="0" smtClean="0">
              <a:latin typeface="+mn-lt"/>
            </a:rPr>
            <a:t>Incapacidad para continuar haciendo ejercicios ante el calor, debilidad, dolores de cabeza, sudor intenso, piel pegajosa, mareos o desmayo, pulso rápido, calambres por calor, respiración rápida y corta, náuseas, vómitos</a:t>
          </a:r>
          <a:endParaRPr lang="es-US" sz="1800" kern="1200" noProof="0" dirty="0">
            <a:latin typeface="+mn-lt"/>
          </a:endParaRPr>
        </a:p>
      </dsp:txBody>
      <dsp:txXfrm rot="-5400000">
        <a:off x="2389493" y="2345800"/>
        <a:ext cx="7613629" cy="973232"/>
      </dsp:txXfrm>
    </dsp:sp>
    <dsp:sp modelId="{E264087E-76AA-4170-AB3D-443AEC3F9B8A}">
      <dsp:nvSpPr>
        <dsp:cNvPr id="0" name=""/>
        <dsp:cNvSpPr/>
      </dsp:nvSpPr>
      <dsp:spPr>
        <a:xfrm>
          <a:off x="0" y="2288350"/>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s-US" sz="2600" kern="1200" noProof="0" dirty="0" smtClean="0">
              <a:latin typeface="+mn-lt"/>
            </a:rPr>
            <a:t>Agotamiento por calor</a:t>
          </a:r>
          <a:endParaRPr lang="es-US" sz="2600" kern="1200" noProof="0" dirty="0">
            <a:latin typeface="+mn-lt"/>
          </a:endParaRPr>
        </a:p>
      </dsp:txBody>
      <dsp:txXfrm>
        <a:off x="50517" y="2338867"/>
        <a:ext cx="2286536" cy="933817"/>
      </dsp:txXfrm>
    </dsp:sp>
    <dsp:sp modelId="{0B50EE8E-738E-4120-8498-2A5E56D79C98}">
      <dsp:nvSpPr>
        <dsp:cNvPr id="0" name=""/>
        <dsp:cNvSpPr/>
      </dsp:nvSpPr>
      <dsp:spPr>
        <a:xfrm rot="5400000">
          <a:off x="5683366" y="145216"/>
          <a:ext cx="1078532" cy="7666279"/>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US" sz="1600" b="1" kern="1200" noProof="0" dirty="0" smtClean="0">
              <a:latin typeface="+mn-lt"/>
            </a:rPr>
            <a:t>Temperatura rectal de más de 105 grados Fahrenheit</a:t>
          </a:r>
          <a:endParaRPr lang="es-US" sz="1600" kern="1200" noProof="0" dirty="0">
            <a:latin typeface="+mn-lt"/>
          </a:endParaRPr>
        </a:p>
        <a:p>
          <a:pPr marL="171450" lvl="1" indent="-171450" algn="l" defTabSz="711200">
            <a:lnSpc>
              <a:spcPct val="90000"/>
            </a:lnSpc>
            <a:spcBef>
              <a:spcPct val="0"/>
            </a:spcBef>
            <a:spcAft>
              <a:spcPct val="15000"/>
            </a:spcAft>
            <a:buChar char="••"/>
          </a:pPr>
          <a:r>
            <a:rPr lang="es-US" sz="1600" kern="1200" noProof="0" dirty="0" smtClean="0">
              <a:latin typeface="+mn-lt"/>
            </a:rPr>
            <a:t>Alteración del sistema nervioso central</a:t>
          </a:r>
          <a:endParaRPr lang="es-US" sz="1600" kern="1200" noProof="0" dirty="0">
            <a:latin typeface="+mn-lt"/>
          </a:endParaRPr>
        </a:p>
        <a:p>
          <a:pPr marL="171450" lvl="1" indent="-171450" algn="l" defTabSz="711200">
            <a:lnSpc>
              <a:spcPct val="90000"/>
            </a:lnSpc>
            <a:spcBef>
              <a:spcPct val="0"/>
            </a:spcBef>
            <a:spcAft>
              <a:spcPct val="15000"/>
            </a:spcAft>
            <a:buChar char="••"/>
          </a:pPr>
          <a:r>
            <a:rPr lang="es-US" sz="1600" kern="1200" noProof="0" dirty="0" smtClean="0">
              <a:latin typeface="+mn-lt"/>
            </a:rPr>
            <a:t>Confusión, desorientación, comportamiento combativo, pérdida de conciencia, colapso, debilidad</a:t>
          </a:r>
          <a:endParaRPr lang="es-US" sz="1600" kern="1200" noProof="0" dirty="0">
            <a:latin typeface="+mn-lt"/>
          </a:endParaRPr>
        </a:p>
      </dsp:txBody>
      <dsp:txXfrm rot="-5400000">
        <a:off x="2389493" y="3491739"/>
        <a:ext cx="7613629" cy="973232"/>
      </dsp:txXfrm>
    </dsp:sp>
    <dsp:sp modelId="{BB326158-F274-4F2D-98ED-EC351401C4C0}">
      <dsp:nvSpPr>
        <dsp:cNvPr id="0" name=""/>
        <dsp:cNvSpPr/>
      </dsp:nvSpPr>
      <dsp:spPr>
        <a:xfrm>
          <a:off x="0" y="3460930"/>
          <a:ext cx="2387570" cy="103485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80000"/>
            </a:lnSpc>
            <a:spcBef>
              <a:spcPct val="0"/>
            </a:spcBef>
            <a:spcAft>
              <a:spcPts val="42"/>
            </a:spcAft>
          </a:pPr>
          <a:r>
            <a:rPr lang="es-US" sz="2600" kern="1200" noProof="0" dirty="0" smtClean="0">
              <a:latin typeface="+mn-lt"/>
            </a:rPr>
            <a:t>Golpe de calor por esfuerzo</a:t>
          </a:r>
          <a:endParaRPr lang="es-US" sz="2600" kern="1200" noProof="0" dirty="0">
            <a:latin typeface="+mn-lt"/>
          </a:endParaRPr>
        </a:p>
      </dsp:txBody>
      <dsp:txXfrm>
        <a:off x="50517" y="3511447"/>
        <a:ext cx="2286536" cy="933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B79A8-4277-449D-BFE4-C8732DC59BBC}">
      <dsp:nvSpPr>
        <dsp:cNvPr id="0" name=""/>
        <dsp:cNvSpPr/>
      </dsp:nvSpPr>
      <dsp:spPr>
        <a:xfrm rot="5400000">
          <a:off x="6096594" y="-3545500"/>
          <a:ext cx="1085228"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endParaRPr lang="es-US" sz="1900" kern="1200" noProof="0" dirty="0">
            <a:latin typeface="+mn-lt"/>
          </a:endParaRPr>
        </a:p>
        <a:p>
          <a:pPr marL="171450" lvl="1" indent="-171450" algn="l" defTabSz="844550">
            <a:lnSpc>
              <a:spcPct val="90000"/>
            </a:lnSpc>
            <a:spcBef>
              <a:spcPct val="0"/>
            </a:spcBef>
            <a:spcAft>
              <a:spcPct val="15000"/>
            </a:spcAft>
            <a:buChar char="••"/>
          </a:pPr>
          <a:r>
            <a:rPr lang="es-US" sz="1900" kern="1200" noProof="0" dirty="0" smtClean="0">
              <a:latin typeface="+mn-lt"/>
            </a:rPr>
            <a:t>Trasladarse a un área fresca o con sombra; sentar o recostar al deportista apenas comience a sentir síntomas; levantarle las piernas para hacer que la sangre regrese al corazón; volver a hidratarlo con agua o una bebida deportiva. Monitorear los signos vitales.</a:t>
          </a:r>
          <a:endParaRPr lang="es-US" sz="1900" kern="1200" noProof="0" dirty="0">
            <a:latin typeface="+mn-lt"/>
          </a:endParaRPr>
        </a:p>
        <a:p>
          <a:pPr marL="171450" lvl="1" indent="-171450" algn="l" defTabSz="844550">
            <a:lnSpc>
              <a:spcPct val="90000"/>
            </a:lnSpc>
            <a:spcBef>
              <a:spcPct val="0"/>
            </a:spcBef>
            <a:spcAft>
              <a:spcPct val="15000"/>
            </a:spcAft>
            <a:buChar char="••"/>
          </a:pPr>
          <a:endParaRPr lang="es-US" sz="1900" kern="1200" noProof="0" dirty="0">
            <a:latin typeface="+mn-lt"/>
          </a:endParaRPr>
        </a:p>
      </dsp:txBody>
      <dsp:txXfrm rot="-5400000">
        <a:off x="2549458" y="54612"/>
        <a:ext cx="8126525" cy="979276"/>
      </dsp:txXfrm>
    </dsp:sp>
    <dsp:sp modelId="{AD5A589C-60A3-450E-B8BA-0691C8011438}">
      <dsp:nvSpPr>
        <dsp:cNvPr id="0" name=""/>
        <dsp:cNvSpPr/>
      </dsp:nvSpPr>
      <dsp:spPr>
        <a:xfrm>
          <a:off x="0" y="1006"/>
          <a:ext cx="2547407" cy="1086487"/>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US" sz="2800" kern="1200" noProof="0" dirty="0" smtClean="0">
              <a:latin typeface="+mn-lt"/>
            </a:rPr>
            <a:t>Síncope por calor</a:t>
          </a:r>
          <a:endParaRPr lang="es-US" sz="2800" kern="1200" noProof="0" dirty="0">
            <a:latin typeface="+mn-lt"/>
          </a:endParaRPr>
        </a:p>
      </dsp:txBody>
      <dsp:txXfrm>
        <a:off x="53038" y="54044"/>
        <a:ext cx="2441331" cy="980411"/>
      </dsp:txXfrm>
    </dsp:sp>
    <dsp:sp modelId="{53164FCB-53CB-4920-ABB1-ED360C037CEC}">
      <dsp:nvSpPr>
        <dsp:cNvPr id="0" name=""/>
        <dsp:cNvSpPr/>
      </dsp:nvSpPr>
      <dsp:spPr>
        <a:xfrm rot="5400000">
          <a:off x="6175685" y="-2480793"/>
          <a:ext cx="927046"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s-US" sz="1900" kern="1200" noProof="0" dirty="0" smtClean="0">
              <a:latin typeface="+mn-lt"/>
            </a:rPr>
            <a:t>Sacar al deportista del partido. Hacer que consuma alimentos o bebidas saladas. Hacer estiramientos leves (si lo tolera).</a:t>
          </a:r>
          <a:endParaRPr lang="es-US" sz="1900" kern="1200" noProof="0" dirty="0">
            <a:latin typeface="+mn-lt"/>
          </a:endParaRPr>
        </a:p>
      </dsp:txBody>
      <dsp:txXfrm rot="-5400000">
        <a:off x="2549458" y="1190689"/>
        <a:ext cx="8134246" cy="836536"/>
      </dsp:txXfrm>
    </dsp:sp>
    <dsp:sp modelId="{307B76B5-85C0-46A0-96EC-30E85E42A4A8}">
      <dsp:nvSpPr>
        <dsp:cNvPr id="0" name=""/>
        <dsp:cNvSpPr/>
      </dsp:nvSpPr>
      <dsp:spPr>
        <a:xfrm>
          <a:off x="0" y="1164206"/>
          <a:ext cx="2547407" cy="889501"/>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US" sz="2800" kern="1200" noProof="0" dirty="0" smtClean="0">
              <a:latin typeface="+mn-lt"/>
            </a:rPr>
            <a:t>Calambres por calor</a:t>
          </a:r>
          <a:endParaRPr lang="es-US" sz="2800" kern="1200" noProof="0" dirty="0">
            <a:latin typeface="+mn-lt"/>
          </a:endParaRPr>
        </a:p>
      </dsp:txBody>
      <dsp:txXfrm>
        <a:off x="43422" y="1207628"/>
        <a:ext cx="2460563" cy="802657"/>
      </dsp:txXfrm>
    </dsp:sp>
    <dsp:sp modelId="{3E3C6A27-D1A1-4F96-AC29-287572856638}">
      <dsp:nvSpPr>
        <dsp:cNvPr id="0" name=""/>
        <dsp:cNvSpPr/>
      </dsp:nvSpPr>
      <dsp:spPr>
        <a:xfrm rot="5400000">
          <a:off x="6128582" y="-1438978"/>
          <a:ext cx="1021253"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s-US" sz="1900" kern="1200" noProof="0" dirty="0" smtClean="0">
              <a:latin typeface="+mn-lt"/>
            </a:rPr>
            <a:t>Sacar al deportista del partido y llevarlo(a) a un área fresca o con sombra; rehidratar, mojar con agua fría o alternar toallas frías humedecidas con hielo por el cuerpo; levantarle las piernas para que regrese la sangre. Monitorear de cerca. </a:t>
          </a:r>
          <a:endParaRPr lang="es-US" sz="1900" kern="1200" noProof="0" dirty="0">
            <a:latin typeface="+mn-lt"/>
          </a:endParaRPr>
        </a:p>
      </dsp:txBody>
      <dsp:txXfrm rot="-5400000">
        <a:off x="2549459" y="2189998"/>
        <a:ext cx="8129648" cy="921547"/>
      </dsp:txXfrm>
    </dsp:sp>
    <dsp:sp modelId="{E264087E-76AA-4170-AB3D-443AEC3F9B8A}">
      <dsp:nvSpPr>
        <dsp:cNvPr id="0" name=""/>
        <dsp:cNvSpPr/>
      </dsp:nvSpPr>
      <dsp:spPr>
        <a:xfrm>
          <a:off x="0" y="2107523"/>
          <a:ext cx="2547407" cy="1040702"/>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US" sz="2800" kern="1200" noProof="0" dirty="0" smtClean="0">
              <a:latin typeface="+mn-lt"/>
            </a:rPr>
            <a:t>Agotamiento por calor</a:t>
          </a:r>
          <a:endParaRPr lang="es-US" sz="2800" kern="1200" noProof="0" dirty="0">
            <a:latin typeface="+mn-lt"/>
          </a:endParaRPr>
        </a:p>
      </dsp:txBody>
      <dsp:txXfrm>
        <a:off x="50803" y="2158326"/>
        <a:ext cx="2445801" cy="939096"/>
      </dsp:txXfrm>
    </dsp:sp>
    <dsp:sp modelId="{0B50EE8E-738E-4120-8498-2A5E56D79C98}">
      <dsp:nvSpPr>
        <dsp:cNvPr id="0" name=""/>
        <dsp:cNvSpPr/>
      </dsp:nvSpPr>
      <dsp:spPr>
        <a:xfrm rot="5400000">
          <a:off x="6011101" y="-231577"/>
          <a:ext cx="1256203" cy="8179501"/>
        </a:xfrm>
        <a:prstGeom prst="round2SameRect">
          <a:avLst/>
        </a:prstGeom>
        <a:solidFill>
          <a:srgbClr val="008F4C">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44550">
            <a:lnSpc>
              <a:spcPct val="90000"/>
            </a:lnSpc>
            <a:spcBef>
              <a:spcPct val="0"/>
            </a:spcBef>
            <a:spcAft>
              <a:spcPct val="15000"/>
            </a:spcAft>
            <a:buChar char="••"/>
          </a:pPr>
          <a:r>
            <a:rPr lang="es-US" sz="1900" b="1" kern="1200" noProof="0" dirty="0" smtClean="0">
              <a:latin typeface="+mn-lt"/>
            </a:rPr>
            <a:t>EMERGENCIA MÉDICA – llamar al 911</a:t>
          </a:r>
          <a:endParaRPr lang="es-US" sz="1900" b="1" kern="1200" noProof="0" dirty="0">
            <a:latin typeface="+mn-lt"/>
          </a:endParaRPr>
        </a:p>
        <a:p>
          <a:pPr marL="171450" lvl="1" indent="-171450" algn="l" defTabSz="844550">
            <a:lnSpc>
              <a:spcPct val="90000"/>
            </a:lnSpc>
            <a:spcBef>
              <a:spcPct val="0"/>
            </a:spcBef>
            <a:spcAft>
              <a:spcPct val="15000"/>
            </a:spcAft>
            <a:buChar char="••"/>
          </a:pPr>
          <a:r>
            <a:rPr lang="es-US" sz="1900" kern="1200" noProof="0" dirty="0" smtClean="0">
              <a:latin typeface="+mn-lt"/>
            </a:rPr>
            <a:t>Inmersión en agua fría</a:t>
          </a:r>
          <a:endParaRPr lang="es-US" sz="1900" kern="1200" noProof="0" dirty="0">
            <a:latin typeface="+mn-lt"/>
          </a:endParaRPr>
        </a:p>
        <a:p>
          <a:pPr marL="171450" lvl="1" indent="-171450" algn="l" defTabSz="844550">
            <a:lnSpc>
              <a:spcPct val="90000"/>
            </a:lnSpc>
            <a:spcBef>
              <a:spcPct val="0"/>
            </a:spcBef>
            <a:spcAft>
              <a:spcPct val="15000"/>
            </a:spcAft>
            <a:buChar char="••"/>
          </a:pPr>
          <a:r>
            <a:rPr lang="es-US" sz="1900" b="1" kern="1200" noProof="0" dirty="0" smtClean="0">
              <a:latin typeface="+mn-lt"/>
            </a:rPr>
            <a:t>PRIMERO ENFRIAR, DESPUÉS TRASLADAR</a:t>
          </a:r>
          <a:endParaRPr lang="es-US" sz="1900" kern="1200" noProof="0" dirty="0">
            <a:latin typeface="+mn-lt"/>
          </a:endParaRPr>
        </a:p>
      </dsp:txBody>
      <dsp:txXfrm rot="-5400000">
        <a:off x="2549453" y="3291394"/>
        <a:ext cx="8118178" cy="1133557"/>
      </dsp:txXfrm>
    </dsp:sp>
    <dsp:sp modelId="{BB326158-F274-4F2D-98ED-EC351401C4C0}">
      <dsp:nvSpPr>
        <dsp:cNvPr id="0" name=""/>
        <dsp:cNvSpPr/>
      </dsp:nvSpPr>
      <dsp:spPr>
        <a:xfrm>
          <a:off x="0" y="3263607"/>
          <a:ext cx="2547407" cy="1187118"/>
        </a:xfrm>
        <a:prstGeom prst="roundRect">
          <a:avLst/>
        </a:prstGeom>
        <a:solidFill>
          <a:srgbClr val="008F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ts val="42"/>
            </a:spcAft>
          </a:pPr>
          <a:r>
            <a:rPr lang="es-US" sz="2800" kern="1200" noProof="0" dirty="0" smtClean="0">
              <a:latin typeface="+mn-lt"/>
            </a:rPr>
            <a:t>Golpe de calor por esfuerzo</a:t>
          </a:r>
          <a:endParaRPr lang="es-US" sz="2800" kern="1200" noProof="0" dirty="0">
            <a:latin typeface="+mn-lt"/>
          </a:endParaRPr>
        </a:p>
      </dsp:txBody>
      <dsp:txXfrm>
        <a:off x="57950" y="3321557"/>
        <a:ext cx="2431507" cy="107121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37477A8-7E29-D64F-978F-0D048EC74ECD}" type="datetimeFigureOut">
              <a:rPr lang="en-US" smtClean="0"/>
              <a:pPr/>
              <a:t>9/2/2016</a:t>
            </a:fld>
            <a:endParaRPr lang="es-AR"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BECAA78-C285-2E49-93C5-5EE9F1DCB7A9}" type="slidenum">
              <a:rPr lang="en-US" smtClean="0"/>
              <a:pPr/>
              <a:t>‹#›</a:t>
            </a:fld>
            <a:endParaRPr lang="es-AR" dirty="0"/>
          </a:p>
        </p:txBody>
      </p:sp>
    </p:spTree>
    <p:extLst>
      <p:ext uri="{BB962C8B-B14F-4D97-AF65-F5344CB8AC3E}">
        <p14:creationId xmlns:p14="http://schemas.microsoft.com/office/powerpoint/2010/main" val="66990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4IAjvabANr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irc.ahajournals.org/content/early/2015/12/16/CIR.0000000000000350.full.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nhlbi.nih.gov/news/spotlight/fact-sheet/frequently-asked-questions-about-sudden-death-young-case-registry"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pr.heart.org/"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heart.org/cer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ksi.uconn.edu/information/parent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usafootball.com/health-safety/heat-preparedness" TargetMode="External"/><Relationship Id="rId5" Type="http://schemas.openxmlformats.org/officeDocument/2006/relationships/hyperlink" Target="http://www.acsm.org/access-public-information/position-stands/position-stands/lists/position-stands/exercise-and-fluid-replacement" TargetMode="External"/><Relationship Id="rId4" Type="http://schemas.openxmlformats.org/officeDocument/2006/relationships/hyperlink" Target="http://www.nata.org/sites/default/files/ExternalHeatIllnesses.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dc.gov/headsup/basics/concussion_whati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1</a:t>
            </a:fld>
            <a:endParaRPr lang="en-US" dirty="0"/>
          </a:p>
        </p:txBody>
      </p:sp>
    </p:spTree>
    <p:extLst>
      <p:ext uri="{BB962C8B-B14F-4D97-AF65-F5344CB8AC3E}">
        <p14:creationId xmlns:p14="http://schemas.microsoft.com/office/powerpoint/2010/main" val="90868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Concussion signs and symptoms differ with each person and with each injury.  Symptoms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may not be noticeable for hours or days. </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Facilitator Note: </a:t>
            </a:r>
            <a:r>
              <a:rPr lang="en-US" sz="1200" b="0" i="1" kern="1200" dirty="0" smtClean="0">
                <a:solidFill>
                  <a:schemeClr val="tx1"/>
                </a:solidFill>
                <a:effectLst/>
                <a:latin typeface="+mn-lt"/>
                <a:ea typeface="+mn-ea"/>
                <a:cs typeface="+mn-cs"/>
              </a:rPr>
              <a:t>Review</a:t>
            </a:r>
            <a:r>
              <a:rPr lang="en-US" sz="1200" b="0" i="1" kern="1200" baseline="0" dirty="0" smtClean="0">
                <a:solidFill>
                  <a:schemeClr val="tx1"/>
                </a:solidFill>
                <a:effectLst/>
                <a:latin typeface="+mn-lt"/>
                <a:ea typeface="+mn-ea"/>
                <a:cs typeface="+mn-cs"/>
              </a:rPr>
              <a:t> list from table. </a:t>
            </a:r>
            <a:r>
              <a:rPr lang="en-US" sz="1200" i="1" kern="1200" dirty="0" smtClean="0">
                <a:solidFill>
                  <a:schemeClr val="tx1"/>
                </a:solidFill>
                <a:effectLst/>
                <a:latin typeface="+mn-lt"/>
                <a:ea typeface="+mn-ea"/>
                <a:cs typeface="+mn-cs"/>
              </a:rPr>
              <a:t>Remind attendees they can review signs and symptoms in the concussion</a:t>
            </a:r>
            <a:r>
              <a:rPr lang="en-US" sz="1200" i="1" kern="1200" baseline="0" dirty="0" smtClean="0">
                <a:solidFill>
                  <a:schemeClr val="tx1"/>
                </a:solidFill>
                <a:effectLst/>
                <a:latin typeface="+mn-lt"/>
                <a:ea typeface="+mn-ea"/>
                <a:cs typeface="+mn-cs"/>
              </a:rPr>
              <a:t> section of the Parent H</a:t>
            </a:r>
            <a:r>
              <a:rPr lang="en-US" sz="1200" i="1" kern="1200" dirty="0" smtClean="0">
                <a:solidFill>
                  <a:schemeClr val="tx1"/>
                </a:solidFill>
                <a:effectLst/>
                <a:latin typeface="+mn-lt"/>
                <a:ea typeface="+mn-ea"/>
                <a:cs typeface="+mn-cs"/>
              </a:rPr>
              <a:t>andbook or handouts (whichever</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provide).</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12</a:t>
            </a:fld>
            <a:endParaRPr lang="en-US" dirty="0"/>
          </a:p>
        </p:txBody>
      </p:sp>
    </p:spTree>
    <p:extLst>
      <p:ext uri="{BB962C8B-B14F-4D97-AF65-F5344CB8AC3E}">
        <p14:creationId xmlns:p14="http://schemas.microsoft.com/office/powerpoint/2010/main" val="233064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Remove the athlete from play. When in doubt, sit them out!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Keep an athlete with a possible concussion out of play </a:t>
            </a:r>
            <a:r>
              <a:rPr lang="en-US" sz="1200" b="0" u="sng" kern="1200" dirty="0" smtClean="0">
                <a:solidFill>
                  <a:schemeClr val="tx1"/>
                </a:solidFill>
                <a:effectLst/>
                <a:latin typeface="+mn-lt"/>
                <a:ea typeface="+mn-ea"/>
                <a:cs typeface="+mn-cs"/>
              </a:rPr>
              <a:t>for the remainder of the day of the injury </a:t>
            </a:r>
            <a:r>
              <a:rPr lang="en-US" sz="1200" b="0" kern="1200" dirty="0" smtClean="0">
                <a:solidFill>
                  <a:schemeClr val="tx1"/>
                </a:solidFill>
                <a:effectLst/>
                <a:latin typeface="+mn-lt"/>
                <a:ea typeface="+mn-ea"/>
                <a:cs typeface="+mn-cs"/>
              </a:rPr>
              <a:t>and until cleared by a health care provider. </a:t>
            </a:r>
            <a:r>
              <a:rPr lang="en-US" sz="1200" b="0" i="0" kern="1200" dirty="0" smtClean="0">
                <a:solidFill>
                  <a:schemeClr val="tx1"/>
                </a:solidFill>
                <a:effectLst/>
                <a:latin typeface="+mn-lt"/>
                <a:ea typeface="+mn-ea"/>
                <a:cs typeface="+mn-cs"/>
              </a:rPr>
              <a:t>Do not try to judge the severity of the injury yourself. After you remove an athlete with a possible concussion from practice or play, the decision about return to practice or play is a medical decision that should be made by a health care provider.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If a coach</a:t>
            </a:r>
            <a:r>
              <a:rPr lang="en-US" sz="1200" b="0" kern="1200" baseline="0" dirty="0" smtClean="0">
                <a:solidFill>
                  <a:schemeClr val="tx1"/>
                </a:solidFill>
                <a:effectLst/>
                <a:latin typeface="+mn-lt"/>
                <a:ea typeface="+mn-ea"/>
                <a:cs typeface="+mn-cs"/>
              </a:rPr>
              <a:t> or a</a:t>
            </a:r>
            <a:r>
              <a:rPr lang="en-US" sz="1200" b="0" kern="1200" dirty="0" smtClean="0">
                <a:solidFill>
                  <a:schemeClr val="tx1"/>
                </a:solidFill>
                <a:effectLst/>
                <a:latin typeface="+mn-lt"/>
                <a:ea typeface="+mn-ea"/>
                <a:cs typeface="+mn-cs"/>
              </a:rPr>
              <a:t>thletic trainer informs you as the parent </a:t>
            </a:r>
            <a:r>
              <a:rPr lang="en-US" sz="1200" b="0" kern="1200" baseline="0" dirty="0" smtClean="0">
                <a:solidFill>
                  <a:schemeClr val="tx1"/>
                </a:solidFill>
                <a:effectLst/>
                <a:latin typeface="+mn-lt"/>
                <a:ea typeface="+mn-ea"/>
                <a:cs typeface="+mn-cs"/>
              </a:rPr>
              <a:t>or </a:t>
            </a:r>
            <a:r>
              <a:rPr lang="en-US" sz="1200" b="0" kern="1200" dirty="0" smtClean="0">
                <a:solidFill>
                  <a:schemeClr val="tx1"/>
                </a:solidFill>
                <a:effectLst/>
                <a:latin typeface="+mn-lt"/>
                <a:ea typeface="+mn-ea"/>
                <a:cs typeface="+mn-cs"/>
              </a:rPr>
              <a:t>legal guardian that your athlete may have had a possible concussion, it’s important that you watch your athlete for signs and symptoms that may show up or get worse once the athlete is at home or returns to school. </a:t>
            </a:r>
          </a:p>
          <a:p>
            <a:endParaRPr lang="en-US" sz="1200" b="0" kern="1200" dirty="0" smtClean="0">
              <a:solidFill>
                <a:schemeClr val="tx1"/>
              </a:solidFill>
              <a:effectLst/>
              <a:latin typeface="+mn-lt"/>
              <a:ea typeface="+mn-ea"/>
              <a:cs typeface="+mn-cs"/>
            </a:endParaRPr>
          </a:p>
          <a:p>
            <a:pPr>
              <a:spcBef>
                <a:spcPts val="600"/>
              </a:spcBef>
              <a:spcAft>
                <a:spcPts val="600"/>
              </a:spcAft>
            </a:pPr>
            <a:r>
              <a:rPr lang="en-US" b="0" dirty="0" smtClean="0"/>
              <a:t>Let the brain rest.</a:t>
            </a:r>
            <a:r>
              <a:rPr lang="en-US" b="0" baseline="0" dirty="0" smtClean="0"/>
              <a:t> </a:t>
            </a:r>
            <a:r>
              <a:rPr lang="en-US" sz="1200" b="0" kern="1200" dirty="0" smtClean="0">
                <a:solidFill>
                  <a:schemeClr val="tx1"/>
                </a:solidFill>
                <a:effectLst/>
                <a:latin typeface="+mn-lt"/>
                <a:ea typeface="+mn-ea"/>
                <a:cs typeface="+mn-cs"/>
              </a:rPr>
              <a:t>A concussion can affect the student-athlete’s ability to do schoolwork and other activities, as well as social interactions. Most athletes with a concussion get better and return to school and sports, but it is important to rest and give the brain time to heal. During recovery,</a:t>
            </a:r>
            <a:r>
              <a:rPr lang="en-US" sz="1200" b="0" kern="1200" baseline="0" dirty="0" smtClean="0">
                <a:solidFill>
                  <a:schemeClr val="tx1"/>
                </a:solidFill>
                <a:effectLst/>
                <a:latin typeface="+mn-lt"/>
                <a:ea typeface="+mn-ea"/>
                <a:cs typeface="+mn-cs"/>
              </a:rPr>
              <a:t> e</a:t>
            </a:r>
            <a:r>
              <a:rPr lang="en-US" b="0" dirty="0" smtClean="0"/>
              <a:t>xercising or activities that require concentration (such</a:t>
            </a:r>
            <a:r>
              <a:rPr lang="en-US" b="0" baseline="0" dirty="0" smtClean="0"/>
              <a:t> as</a:t>
            </a:r>
            <a:r>
              <a:rPr lang="en-US" b="0" dirty="0" smtClean="0"/>
              <a:t> studying, working on the computer, or playing video games) may cause concussion symptoms to reappear and get worse.</a:t>
            </a:r>
            <a:r>
              <a:rPr lang="en-US" b="0" baseline="0" dirty="0" smtClean="0"/>
              <a:t> </a:t>
            </a:r>
            <a:r>
              <a:rPr lang="en-US" b="0" dirty="0" smtClean="0"/>
              <a:t>Most concussions get better within 2 weeks, but some can take longer. Each person is different.</a:t>
            </a:r>
            <a:r>
              <a:rPr lang="en-US" b="0" baseline="0" dirty="0" smtClean="0"/>
              <a:t> Concussions can take weeks to resolve. Please follow the recommendations from medical professionals for safe return to play. </a:t>
            </a:r>
            <a:r>
              <a:rPr lang="en-US" b="0" dirty="0" smtClean="0"/>
              <a:t>Coming back too early can be dangerous</a:t>
            </a:r>
            <a:r>
              <a:rPr lang="en-US" b="0" baseline="0" dirty="0" smtClean="0"/>
              <a:t> and</a:t>
            </a:r>
            <a:r>
              <a:rPr lang="en-US" b="0" dirty="0" smtClean="0"/>
              <a:t> lead to a longer recovery and a delay in return to play.</a:t>
            </a:r>
          </a:p>
          <a:p>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How many concussions</a:t>
            </a:r>
            <a:r>
              <a:rPr lang="en-US" b="0" baseline="0" dirty="0" smtClean="0"/>
              <a:t> are too many? It depends on the individual.  One may be too many for some, while another athlete could have four or five and seem okay. There are n</a:t>
            </a:r>
            <a:r>
              <a:rPr lang="en-US" b="0" dirty="0" smtClean="0">
                <a:effectLst/>
              </a:rPr>
              <a:t>o guidelines. </a:t>
            </a:r>
            <a:r>
              <a:rPr lang="en-US" b="0" baseline="0" dirty="0" smtClean="0">
                <a:effectLst/>
              </a:rPr>
              <a:t> This </a:t>
            </a:r>
            <a:r>
              <a:rPr lang="en-US" b="0" dirty="0" smtClean="0">
                <a:effectLst/>
              </a:rPr>
              <a:t>is a decision that should be made based on recommendations from the athlete’s health care provider. An athlete needs to fully recover before returning to play. </a:t>
            </a:r>
          </a:p>
        </p:txBody>
      </p:sp>
      <p:sp>
        <p:nvSpPr>
          <p:cNvPr id="4" name="Slide Number Placeholder 3"/>
          <p:cNvSpPr>
            <a:spLocks noGrp="1"/>
          </p:cNvSpPr>
          <p:nvPr>
            <p:ph type="sldNum" sz="quarter" idx="10"/>
          </p:nvPr>
        </p:nvSpPr>
        <p:spPr/>
        <p:txBody>
          <a:bodyPr/>
          <a:lstStyle/>
          <a:p>
            <a:fld id="{CBECAA78-C285-2E49-93C5-5EE9F1DCB7A9}" type="slidenum">
              <a:rPr lang="en-US" smtClean="0"/>
              <a:pPr/>
              <a:t>13</a:t>
            </a:fld>
            <a:endParaRPr lang="en-US" dirty="0"/>
          </a:p>
        </p:txBody>
      </p:sp>
    </p:spTree>
    <p:extLst>
      <p:ext uri="{BB962C8B-B14F-4D97-AF65-F5344CB8AC3E}">
        <p14:creationId xmlns:p14="http://schemas.microsoft.com/office/powerpoint/2010/main" val="251299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most students, only short-term changes or support services are needed as they recover from a concussion. However, a variety of formal support services may be available to help students who are experiencing a longer or more difficult recovery. These support services may vary widely among states and school districts. The type of support will differ depending on the specific needs of each student. Support services may include: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Response to Intervention Protocol (RTI)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504 Plan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Individualized Education Plan (IEP)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 sure to ask about what support services are available in your school or district. Returning too quickly can delay recovery time.</a:t>
            </a:r>
          </a:p>
          <a:p>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Facilitator</a:t>
            </a:r>
            <a:r>
              <a:rPr lang="en-US" sz="1200" b="1" i="1" kern="1200" baseline="0" dirty="0" smtClean="0">
                <a:solidFill>
                  <a:schemeClr val="tx1"/>
                </a:solidFill>
                <a:effectLst/>
                <a:latin typeface="+mn-lt"/>
                <a:ea typeface="+mn-ea"/>
                <a:cs typeface="+mn-cs"/>
              </a:rPr>
              <a:t> Note</a:t>
            </a:r>
            <a:r>
              <a:rPr lang="en-US" sz="1200" i="1" kern="1200" baseline="0" dirty="0" smtClean="0">
                <a:solidFill>
                  <a:schemeClr val="tx1"/>
                </a:solidFill>
                <a:effectLst/>
                <a:latin typeface="+mn-lt"/>
                <a:ea typeface="+mn-ea"/>
                <a:cs typeface="+mn-cs"/>
              </a:rPr>
              <a:t>: Provide information on support services available at your school, district, or organization.</a:t>
            </a: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14</a:t>
            </a:fld>
            <a:endParaRPr lang="en-US" dirty="0"/>
          </a:p>
        </p:txBody>
      </p:sp>
    </p:spTree>
    <p:extLst>
      <p:ext uri="{BB962C8B-B14F-4D97-AF65-F5344CB8AC3E}">
        <p14:creationId xmlns:p14="http://schemas.microsoft.com/office/powerpoint/2010/main" val="40475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When an athlete’s symptoms have resolved and medical clearance has been granted by a physician,</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return to activity should follow 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step-wise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progression. Some</a:t>
            </a:r>
            <a:r>
              <a:rPr lang="en-US" sz="1200" b="0" kern="1200" baseline="0" dirty="0" smtClean="0">
                <a:solidFill>
                  <a:schemeClr val="tx1"/>
                </a:solidFill>
                <a:effectLst/>
                <a:latin typeface="+mn-lt"/>
                <a:ea typeface="+mn-ea"/>
                <a:cs typeface="+mn-cs"/>
              </a:rPr>
              <a:t> states allow AT’s to clear from return to play. In any case, a</a:t>
            </a:r>
            <a:r>
              <a:rPr lang="en-US" sz="1200" b="0" kern="1200" dirty="0" smtClean="0">
                <a:solidFill>
                  <a:schemeClr val="tx1"/>
                </a:solidFill>
                <a:effectLst/>
                <a:latin typeface="+mn-lt"/>
                <a:ea typeface="+mn-ea"/>
                <a:cs typeface="+mn-cs"/>
              </a:rPr>
              <a:t>n athletic trainer (AT) can help supervise the athlete to ensure safe return to play. If you do not have access to an AT, then you must work closely with your health care provider.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Baseline - No symptoms.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Athletes should only move to the next step if they do not have any symptoms at the current step.</a:t>
            </a:r>
          </a:p>
          <a:p>
            <a:endParaRPr lang="en-US" b="0" dirty="0" smtClean="0"/>
          </a:p>
          <a:p>
            <a:r>
              <a:rPr lang="en-US" b="0" dirty="0" smtClean="0"/>
              <a:t>Step 1 – Light aerobic</a:t>
            </a:r>
            <a:r>
              <a:rPr lang="en-US" b="0" baseline="0" dirty="0" smtClean="0"/>
              <a:t> activity</a:t>
            </a:r>
            <a:endParaRPr lang="en-US" b="0" dirty="0" smtClean="0"/>
          </a:p>
          <a:p>
            <a:r>
              <a:rPr lang="en-US" b="0" dirty="0" smtClean="0"/>
              <a:t>Begin with light aerobic activity like using a stationary bike</a:t>
            </a:r>
            <a:r>
              <a:rPr lang="en-US" b="0" baseline="0" dirty="0" smtClean="0"/>
              <a:t> or </a:t>
            </a:r>
            <a:r>
              <a:rPr lang="en-US" b="0" dirty="0" smtClean="0"/>
              <a:t>light jogging for 10-15 minutes. Only enough exertion to get the heart rate up, and break a sweat. No weight lifting. If no symptoms occur the athlete can move to Step 2 the next day.</a:t>
            </a:r>
          </a:p>
          <a:p>
            <a:endParaRPr lang="en-US" b="0" dirty="0" smtClean="0"/>
          </a:p>
          <a:p>
            <a:r>
              <a:rPr lang="en-US" b="0" dirty="0" smtClean="0"/>
              <a:t>Step 2 – </a:t>
            </a:r>
            <a:r>
              <a:rPr lang="en-US" sz="1200" b="0" kern="1200" dirty="0" smtClean="0">
                <a:solidFill>
                  <a:schemeClr val="tx1"/>
                </a:solidFill>
                <a:effectLst/>
                <a:latin typeface="+mn-lt"/>
                <a:ea typeface="+mn-ea"/>
                <a:cs typeface="+mn-cs"/>
              </a:rPr>
              <a:t>Moderate activity</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athlete can do activities that gradually increase heart rate and incorporate limited body or head motion, like moderate light jogging, brief running, stationary biking. Athletes can go a little harder and longer at this step. See how they respond.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Step 3 — Heavy, non-contact activity</a:t>
            </a:r>
          </a:p>
          <a:p>
            <a:r>
              <a:rPr lang="en-US" b="0" dirty="0" smtClean="0"/>
              <a:t>Increase to heavy, non-contact physical activity. Let the athlete participate in sport-specific activities. Light weight training activities can begin, such as push-ups</a:t>
            </a:r>
            <a:r>
              <a:rPr lang="en-US" b="0" baseline="0" dirty="0" smtClean="0"/>
              <a:t> and</a:t>
            </a:r>
            <a:r>
              <a:rPr lang="en-US" b="0" dirty="0" smtClean="0"/>
              <a:t> sit-ups.</a:t>
            </a:r>
          </a:p>
          <a:p>
            <a:endParaRPr lang="en-US" b="0" dirty="0" smtClean="0"/>
          </a:p>
          <a:p>
            <a:r>
              <a:rPr lang="en-US" b="0" dirty="0" smtClean="0"/>
              <a:t>Step 4 – </a:t>
            </a:r>
            <a:r>
              <a:rPr lang="en-US" sz="1200" b="0" kern="1200" dirty="0" smtClean="0">
                <a:solidFill>
                  <a:schemeClr val="tx1"/>
                </a:solidFill>
                <a:effectLst/>
                <a:latin typeface="+mn-lt"/>
                <a:ea typeface="+mn-ea"/>
                <a:cs typeface="+mn-cs"/>
              </a:rPr>
              <a:t>Practice &amp; full contact</a:t>
            </a:r>
            <a:endParaRPr lang="en-US" b="0" dirty="0" smtClean="0"/>
          </a:p>
          <a:p>
            <a:r>
              <a:rPr lang="en-US" b="0" dirty="0" smtClean="0"/>
              <a:t>Have the athlete participate in full practice</a:t>
            </a:r>
            <a:r>
              <a:rPr lang="en-US" b="0" baseline="0" dirty="0" smtClean="0"/>
              <a:t> and </a:t>
            </a:r>
            <a:r>
              <a:rPr lang="en-US" b="0" dirty="0" smtClean="0"/>
              <a:t>training sessions, which can include contact.</a:t>
            </a:r>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Step 5 — Competition</a:t>
            </a:r>
          </a:p>
          <a:p>
            <a:r>
              <a:rPr lang="en-US" b="0" dirty="0" smtClean="0"/>
              <a:t>Athlete can return to competition without restriction.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Progression timing depends on the athlete and the judgment of the medical professional. Athletes progress through the return to play progression by demonstrating tolerance to each stage.  It is crucial that an activity be stopped immediately if signs or symptoms of concussion return. If symptoms reappear at any step, the athlete should be re-evaluated by medical professional. </a:t>
            </a:r>
          </a:p>
          <a:p>
            <a:endParaRPr lang="en-US" dirty="0" smtClean="0"/>
          </a:p>
          <a:p>
            <a:r>
              <a:rPr lang="en-US" sz="1200" b="1" i="1" kern="1200" dirty="0" smtClean="0">
                <a:solidFill>
                  <a:schemeClr val="tx1"/>
                </a:solidFill>
                <a:effectLst/>
                <a:latin typeface="+mn-lt"/>
                <a:ea typeface="+mn-ea"/>
                <a:cs typeface="+mn-cs"/>
              </a:rPr>
              <a:t>Facilitator Note</a:t>
            </a:r>
            <a:r>
              <a:rPr lang="en-US" sz="1200" i="1" kern="1200" dirty="0" smtClean="0">
                <a:solidFill>
                  <a:schemeClr val="tx1"/>
                </a:solidFill>
                <a:effectLst/>
                <a:latin typeface="+mn-lt"/>
                <a:ea typeface="+mn-ea"/>
                <a:cs typeface="+mn-cs"/>
              </a:rPr>
              <a:t>: Very important to emphasize that athlete cannot progress to next step unless they are symptom-free. Really reinforce that concussion management is based on SYMPTOMS, not the calendar or timing.</a:t>
            </a:r>
            <a:endParaRPr lang="en-US" i="1"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15</a:t>
            </a:fld>
            <a:endParaRPr lang="en-US" dirty="0"/>
          </a:p>
        </p:txBody>
      </p:sp>
    </p:spTree>
    <p:extLst>
      <p:ext uri="{BB962C8B-B14F-4D97-AF65-F5344CB8AC3E}">
        <p14:creationId xmlns:p14="http://schemas.microsoft.com/office/powerpoint/2010/main" val="2881897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coach or parent, your actions create the culture for safety and can help lower an athlete’s chance of getting a concussion or other serious injury. Inappropriate technique, overly aggressive and/or unsportsmanlike behavior among athletes can increase their chances of getting a concussion or other serious injury. Here are some ways you can help keep your athletes safe: </a:t>
            </a:r>
          </a:p>
          <a:p>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Talk with athletes about the importance of reporting a concussion.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Ask athletes about any concerns they may have about reporting their concussion symptoms. Make sure to tell them that safety comes first and you expect them to tell you and their coach if they have any of signs or symptoms of a concussion. </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Create a culture of safety at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games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or competitions.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Enforce the rules of the sport</a:t>
            </a:r>
            <a:r>
              <a:rPr lang="en-US" sz="1200" b="0" kern="1200" baseline="0" dirty="0" smtClean="0">
                <a:solidFill>
                  <a:schemeClr val="tx1"/>
                </a:solidFill>
                <a:effectLst/>
                <a:latin typeface="+mn-lt"/>
                <a:ea typeface="+mn-ea"/>
                <a:cs typeface="+mn-cs"/>
              </a:rPr>
              <a:t> especially proper technique and eliminating unsafe actions, such as striking, checking, spearing or using the head of the helmet to contact another athlete.</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Expect good sportsmanship at all times</a:t>
            </a:r>
          </a:p>
          <a:p>
            <a:r>
              <a:rPr lang="en-US" sz="1200" b="0" kern="1200" dirty="0" smtClean="0">
                <a:solidFill>
                  <a:schemeClr val="tx1"/>
                </a:solidFill>
                <a:effectLst/>
                <a:latin typeface="+mn-lt"/>
                <a:ea typeface="+mn-ea"/>
                <a:cs typeface="+mn-cs"/>
              </a:rPr>
              <a:t> </a:t>
            </a:r>
          </a:p>
          <a:p>
            <a:r>
              <a:rPr lang="en-US" b="0" dirty="0" smtClean="0"/>
              <a:t>Ensure athletes</a:t>
            </a:r>
            <a:r>
              <a:rPr lang="en-US" b="0" baseline="0" dirty="0" smtClean="0"/>
              <a:t> wear properly fitted equipment and helmets. </a:t>
            </a:r>
          </a:p>
          <a:p>
            <a:pPr marL="171450" indent="-171450">
              <a:buFont typeface="Arial" panose="020B0604020202020204" pitchFamily="34" charset="0"/>
              <a:buChar char="•"/>
            </a:pPr>
            <a:r>
              <a:rPr lang="en-US" b="0" dirty="0" smtClean="0"/>
              <a:t>Improperly fitted equipment can put athletes at risk for increased injury;</a:t>
            </a:r>
            <a:r>
              <a:rPr lang="en-US" b="0" baseline="0" dirty="0" smtClean="0"/>
              <a:t> however, helmets will not prevent concussions.</a:t>
            </a:r>
            <a:endParaRPr lang="en-US" b="0" dirty="0" smtClean="0"/>
          </a:p>
          <a:p>
            <a:pPr marL="171450" indent="-171450">
              <a:buFont typeface="Arial" panose="020B0604020202020204" pitchFamily="34" charset="0"/>
              <a:buChar char="•"/>
            </a:pPr>
            <a:r>
              <a:rPr lang="en-US" b="0" dirty="0" smtClean="0"/>
              <a:t>Make sure equipment is worn as directed. </a:t>
            </a:r>
          </a:p>
          <a:p>
            <a:pPr marL="171450" indent="-171450">
              <a:buFont typeface="Arial" panose="020B0604020202020204" pitchFamily="34" charset="0"/>
              <a:buChar char="•"/>
            </a:pPr>
            <a:r>
              <a:rPr lang="en-US" b="0" dirty="0" smtClean="0"/>
              <a:t>Look for national federation seal on helmets.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Check equipment weekly.</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Keep up-to-date on concussion information.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Review concussion guidelines</a:t>
            </a:r>
            <a:r>
              <a:rPr lang="en-US" sz="1200" b="0" kern="1200" baseline="0" dirty="0" smtClean="0">
                <a:solidFill>
                  <a:schemeClr val="tx1"/>
                </a:solidFill>
                <a:effectLst/>
                <a:latin typeface="+mn-lt"/>
                <a:ea typeface="+mn-ea"/>
                <a:cs typeface="+mn-cs"/>
              </a:rPr>
              <a:t> of </a:t>
            </a:r>
            <a:r>
              <a:rPr lang="en-US" sz="1200" b="0" kern="1200" dirty="0" smtClean="0">
                <a:solidFill>
                  <a:schemeClr val="tx1"/>
                </a:solidFill>
                <a:effectLst/>
                <a:latin typeface="+mn-lt"/>
                <a:ea typeface="+mn-ea"/>
                <a:cs typeface="+mn-cs"/>
              </a:rPr>
              <a:t>your state, league, and/or organization.</a:t>
            </a:r>
            <a:r>
              <a:rPr lang="en-US" sz="1200" b="0" kern="1200" baseline="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Take a training course on concussion. </a:t>
            </a:r>
            <a:r>
              <a:rPr lang="en-US" sz="1200" b="0" i="1" kern="1200" dirty="0" smtClean="0">
                <a:solidFill>
                  <a:schemeClr val="tx1"/>
                </a:solidFill>
                <a:effectLst/>
                <a:latin typeface="+mn-lt"/>
                <a:ea typeface="+mn-ea"/>
                <a:cs typeface="+mn-cs"/>
              </a:rPr>
              <a:t>CDC offers concussion training </a:t>
            </a:r>
            <a:r>
              <a:rPr lang="en-US" sz="1200" b="0" kern="1200" dirty="0" smtClean="0">
                <a:solidFill>
                  <a:schemeClr val="tx1"/>
                </a:solidFill>
                <a:effectLst/>
                <a:latin typeface="+mn-lt"/>
                <a:ea typeface="+mn-ea"/>
                <a:cs typeface="+mn-cs"/>
              </a:rPr>
              <a:t>at no cost at www.cdc.gov/HEADSUP. </a:t>
            </a: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Download </a:t>
            </a:r>
            <a:r>
              <a:rPr lang="en-US" sz="1200" b="0" i="1" kern="1200" dirty="0" smtClean="0">
                <a:solidFill>
                  <a:schemeClr val="tx1"/>
                </a:solidFill>
                <a:effectLst/>
                <a:latin typeface="+mn-lt"/>
                <a:ea typeface="+mn-ea"/>
                <a:cs typeface="+mn-cs"/>
              </a:rPr>
              <a:t>CDC’s HEADS UP app </a:t>
            </a:r>
            <a:r>
              <a:rPr lang="en-US" sz="1200" b="0" kern="1200" dirty="0" smtClean="0">
                <a:solidFill>
                  <a:schemeClr val="tx1"/>
                </a:solidFill>
                <a:effectLst/>
                <a:latin typeface="+mn-lt"/>
                <a:ea typeface="+mn-ea"/>
                <a:cs typeface="+mn-cs"/>
              </a:rPr>
              <a:t>or a list of concussion signs and symptoms that you can keep on hand.</a:t>
            </a:r>
          </a:p>
        </p:txBody>
      </p:sp>
      <p:sp>
        <p:nvSpPr>
          <p:cNvPr id="4" name="Slide Number Placeholder 3"/>
          <p:cNvSpPr>
            <a:spLocks noGrp="1"/>
          </p:cNvSpPr>
          <p:nvPr>
            <p:ph type="sldNum" sz="quarter" idx="10"/>
          </p:nvPr>
        </p:nvSpPr>
        <p:spPr/>
        <p:txBody>
          <a:bodyPr/>
          <a:lstStyle/>
          <a:p>
            <a:fld id="{CBECAA78-C285-2E49-93C5-5EE9F1DCB7A9}" type="slidenum">
              <a:rPr lang="en-US" smtClean="0"/>
              <a:pPr/>
              <a:t>16</a:t>
            </a:fld>
            <a:endParaRPr lang="en-US" dirty="0"/>
          </a:p>
        </p:txBody>
      </p:sp>
    </p:spTree>
    <p:extLst>
      <p:ext uri="{BB962C8B-B14F-4D97-AF65-F5344CB8AC3E}">
        <p14:creationId xmlns:p14="http://schemas.microsoft.com/office/powerpoint/2010/main" val="101699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and Hydration Video: </a:t>
            </a:r>
            <a:r>
              <a:rPr lang="en-US" sz="1200" u="sng" kern="1200" dirty="0" smtClean="0">
                <a:solidFill>
                  <a:schemeClr val="tx1"/>
                </a:solidFill>
                <a:effectLst/>
                <a:latin typeface="+mn-lt"/>
                <a:ea typeface="+mn-ea"/>
                <a:cs typeface="+mn-cs"/>
                <a:hlinkClick r:id="rId3"/>
              </a:rPr>
              <a:t>https://www.youtube.com/watch?v=4IAjvabANrc</a:t>
            </a:r>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If you</a:t>
            </a:r>
            <a:r>
              <a:rPr lang="en-US" sz="1200" i="1" kern="1200" baseline="0" dirty="0" smtClean="0">
                <a:solidFill>
                  <a:schemeClr val="tx1"/>
                </a:solidFill>
                <a:effectLst/>
                <a:latin typeface="+mn-lt"/>
                <a:ea typeface="+mn-ea"/>
                <a:cs typeface="+mn-cs"/>
              </a:rPr>
              <a:t> play the Heat and Hydration video, you can skip slides 15-22. After the video, review slide 23 and answer any questions. The video is 6:32 minutes. </a:t>
            </a:r>
            <a:endParaRPr lang="en-US"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17</a:t>
            </a:fld>
            <a:endParaRPr lang="en-US" dirty="0"/>
          </a:p>
        </p:txBody>
      </p:sp>
    </p:spTree>
    <p:extLst>
      <p:ext uri="{BB962C8B-B14F-4D97-AF65-F5344CB8AC3E}">
        <p14:creationId xmlns:p14="http://schemas.microsoft.com/office/powerpoint/2010/main" val="152865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Heat-related illness is preventable. All</a:t>
            </a:r>
            <a:r>
              <a:rPr lang="en-US" baseline="0" dirty="0" smtClean="0"/>
              <a:t> youth athletes are at risk.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best way to protect athletes is to modify the risk factors that are responsible for causing heat illness. These factors can be categorized into two groups, intrinsic (factors unique to that individual) and extrinsic (factors outside the athletes control).</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Review list from table.</a:t>
            </a:r>
            <a:r>
              <a:rPr lang="en-US" sz="1200" b="1" i="1" kern="1200" dirty="0" smtClean="0">
                <a:solidFill>
                  <a:schemeClr val="tx1"/>
                </a:solidFill>
                <a:effectLst/>
                <a:latin typeface="+mn-lt"/>
                <a:ea typeface="+mn-ea"/>
                <a:cs typeface="+mn-cs"/>
              </a:rPr>
              <a:t> Could read this statement with this bullet:</a:t>
            </a:r>
            <a:endParaRPr lang="en-US" sz="1200" kern="1200" dirty="0" smtClean="0">
              <a:solidFill>
                <a:schemeClr val="tx1"/>
              </a:solidFill>
              <a:effectLst/>
              <a:latin typeface="+mn-lt"/>
              <a:ea typeface="+mn-ea"/>
              <a:cs typeface="+mn-cs"/>
            </a:endParaRPr>
          </a:p>
          <a:p>
            <a:endParaRPr lang="en-US" sz="1200" b="1" i="1" kern="1200" baseline="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High</a:t>
            </a:r>
            <a:r>
              <a:rPr lang="en-US" sz="1200" b="0" kern="1200" baseline="0" dirty="0" smtClean="0">
                <a:solidFill>
                  <a:schemeClr val="tx1"/>
                </a:solidFill>
                <a:effectLst/>
                <a:latin typeface="+mn-lt"/>
                <a:ea typeface="+mn-ea"/>
                <a:cs typeface="+mn-cs"/>
              </a:rPr>
              <a:t> temperature and/or high humidity: </a:t>
            </a:r>
          </a:p>
          <a:p>
            <a:endParaRPr lang="en-US" sz="1200" b="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Sweating is the body’s best way to get rid of heat, via evaporation. As sweat evaporates from the skin, heat is transferred away from the body into the environment. However, as relative humidity increases, the body’s ability for sweat to evaporate from the skin decreases, resulting in greater heat storage, load, and potential for exertional heat illnesses such as heat syncope, heat cramps, heat exhaustion and exertional heat stroke.</a:t>
            </a:r>
          </a:p>
        </p:txBody>
      </p:sp>
      <p:sp>
        <p:nvSpPr>
          <p:cNvPr id="4" name="Slide Number Placeholder 3"/>
          <p:cNvSpPr>
            <a:spLocks noGrp="1"/>
          </p:cNvSpPr>
          <p:nvPr>
            <p:ph type="sldNum" sz="quarter" idx="10"/>
          </p:nvPr>
        </p:nvSpPr>
        <p:spPr/>
        <p:txBody>
          <a:bodyPr/>
          <a:lstStyle/>
          <a:p>
            <a:fld id="{CBECAA78-C285-2E49-93C5-5EE9F1DCB7A9}" type="slidenum">
              <a:rPr lang="en-US" smtClean="0"/>
              <a:pPr/>
              <a:t>18</a:t>
            </a:fld>
            <a:endParaRPr lang="en-US" dirty="0"/>
          </a:p>
        </p:txBody>
      </p:sp>
    </p:spTree>
    <p:extLst>
      <p:ext uri="{BB962C8B-B14F-4D97-AF65-F5344CB8AC3E}">
        <p14:creationId xmlns:p14="http://schemas.microsoft.com/office/powerpoint/2010/main" val="1218433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Staying cool in the heat when exercising is important. Increased body temperature when exercising can lead to heat illnesses such as heat syncope, heat exhaustion and exertional heat stroke. </a:t>
            </a:r>
            <a:endParaRPr lang="en-US" b="1" dirty="0" smtClean="0">
              <a:effectLst/>
            </a:endParaRPr>
          </a:p>
          <a:p>
            <a:endParaRPr lang="en-US" b="1"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Review list from table.</a:t>
            </a:r>
            <a:endParaRPr lang="en-US" sz="1200" kern="1200" dirty="0" smtClean="0">
              <a:solidFill>
                <a:schemeClr val="tx1"/>
              </a:solidFill>
              <a:effectLst/>
              <a:latin typeface="+mn-lt"/>
              <a:ea typeface="+mn-ea"/>
              <a:cs typeface="+mn-cs"/>
            </a:endParaRPr>
          </a:p>
          <a:p>
            <a:endParaRPr lang="en-US" b="1" dirty="0" smtClean="0">
              <a:effectLst/>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19</a:t>
            </a:fld>
            <a:endParaRPr lang="en-US" dirty="0"/>
          </a:p>
        </p:txBody>
      </p:sp>
    </p:spTree>
    <p:extLst>
      <p:ext uri="{BB962C8B-B14F-4D97-AF65-F5344CB8AC3E}">
        <p14:creationId xmlns:p14="http://schemas.microsoft.com/office/powerpoint/2010/main" val="1089747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Review list from table.</a:t>
            </a:r>
            <a:endParaRPr lang="en-US" sz="1200" kern="1200" dirty="0" smtClean="0">
              <a:solidFill>
                <a:schemeClr val="tx1"/>
              </a:solidFill>
              <a:effectLst/>
              <a:latin typeface="+mn-lt"/>
              <a:ea typeface="+mn-ea"/>
              <a:cs typeface="+mn-cs"/>
            </a:endParaRPr>
          </a:p>
          <a:p>
            <a:endParaRPr lang="en-US" b="0" dirty="0" smtClean="0">
              <a:effectLst/>
            </a:endParaRPr>
          </a:p>
          <a:p>
            <a:r>
              <a:rPr lang="en-US" b="0" dirty="0" smtClean="0">
                <a:effectLst/>
              </a:rPr>
              <a:t>Additional information:</a:t>
            </a:r>
          </a:p>
          <a:p>
            <a:r>
              <a:rPr lang="en-US" b="0" dirty="0" smtClean="0">
                <a:effectLst/>
              </a:rPr>
              <a:t>Heat Exhaustion: </a:t>
            </a:r>
          </a:p>
          <a:p>
            <a:r>
              <a:rPr lang="en-US" b="0" dirty="0" smtClean="0">
                <a:effectLst/>
              </a:rPr>
              <a:t>Douse the athlete with cold water or rotate cold, wet ice towels over the body</a:t>
            </a:r>
            <a:r>
              <a:rPr lang="en-US" b="0" baseline="0" dirty="0" smtClean="0">
                <a:effectLst/>
              </a:rPr>
              <a:t> </a:t>
            </a:r>
            <a:r>
              <a:rPr lang="en-US" b="0" dirty="0" smtClean="0">
                <a:effectLst/>
              </a:rPr>
              <a:t>(legs, torso, head and arms).</a:t>
            </a:r>
            <a:r>
              <a:rPr lang="en-US" b="0" baseline="0" dirty="0" smtClean="0">
                <a:effectLst/>
              </a:rPr>
              <a:t> </a:t>
            </a:r>
            <a:r>
              <a:rPr lang="en-US" b="0" dirty="0" smtClean="0">
                <a:effectLst/>
              </a:rPr>
              <a:t>Monitor for improvement in symptoms. If no improvement seen within 10 minutes call 911. </a:t>
            </a:r>
          </a:p>
          <a:p>
            <a:endParaRPr lang="en-US" b="0" dirty="0" smtClean="0">
              <a:effectLst/>
            </a:endParaRPr>
          </a:p>
          <a:p>
            <a:r>
              <a:rPr lang="en-US" b="0" dirty="0" smtClean="0">
                <a:effectLst/>
              </a:rPr>
              <a:t>Heatstroke:</a:t>
            </a:r>
          </a:p>
          <a:p>
            <a:pPr marL="0" indent="0">
              <a:buFont typeface="Arial" panose="020B0604020202020204" pitchFamily="34" charset="0"/>
              <a:buNone/>
            </a:pPr>
            <a:r>
              <a:rPr lang="en-US" b="0" dirty="0" smtClean="0">
                <a:effectLst/>
              </a:rPr>
              <a:t>Immerse whole body in a tub with ice and water. If this is not possible continuously douse with a hose and as much cold water as possible. Have medical providers monitor rectal temperature to determine when to cease cooling (when body temperature is ~102</a:t>
            </a:r>
            <a:r>
              <a:rPr lang="en-US" b="0" dirty="0" smtClean="0">
                <a:effectLst/>
                <a:latin typeface="Courier New" panose="02070309020205020404" pitchFamily="49" charset="0"/>
                <a:cs typeface="Courier New" panose="02070309020205020404" pitchFamily="49" charset="0"/>
              </a:rPr>
              <a:t>°</a:t>
            </a:r>
            <a:r>
              <a:rPr lang="en-US" b="0" dirty="0" smtClean="0">
                <a:effectLst/>
              </a:rPr>
              <a:t>F).</a:t>
            </a:r>
          </a:p>
        </p:txBody>
      </p:sp>
      <p:sp>
        <p:nvSpPr>
          <p:cNvPr id="4" name="Slide Number Placeholder 3"/>
          <p:cNvSpPr>
            <a:spLocks noGrp="1"/>
          </p:cNvSpPr>
          <p:nvPr>
            <p:ph type="sldNum" sz="quarter" idx="10"/>
          </p:nvPr>
        </p:nvSpPr>
        <p:spPr/>
        <p:txBody>
          <a:bodyPr/>
          <a:lstStyle/>
          <a:p>
            <a:fld id="{CBECAA78-C285-2E49-93C5-5EE9F1DCB7A9}" type="slidenum">
              <a:rPr lang="en-US" smtClean="0"/>
              <a:pPr/>
              <a:t>20</a:t>
            </a:fld>
            <a:endParaRPr lang="en-US" dirty="0"/>
          </a:p>
        </p:txBody>
      </p:sp>
    </p:spTree>
    <p:extLst>
      <p:ext uri="{BB962C8B-B14F-4D97-AF65-F5344CB8AC3E}">
        <p14:creationId xmlns:p14="http://schemas.microsoft.com/office/powerpoint/2010/main" val="141937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Dehydration occurs when an athlete does not replace body fluids lost by sweating. Being even slightly dehydrated can make an athlete feel bad and play less effectively. Dehydration causes you to become hotter and have a higher heart rate while also putting you at greater risk for heat illnesses.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21</a:t>
            </a:fld>
            <a:endParaRPr lang="en-US" dirty="0"/>
          </a:p>
        </p:txBody>
      </p:sp>
    </p:spTree>
    <p:extLst>
      <p:ext uri="{BB962C8B-B14F-4D97-AF65-F5344CB8AC3E}">
        <p14:creationId xmlns:p14="http://schemas.microsoft.com/office/powerpoint/2010/main" val="340820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FACILITATOR INTRODUCES SELF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behalf of the National Football League</a:t>
            </a:r>
            <a:r>
              <a:rPr lang="en-US" sz="1200" kern="1200" baseline="0" dirty="0" smtClean="0">
                <a:solidFill>
                  <a:schemeClr val="tx1"/>
                </a:solidFill>
                <a:effectLst/>
                <a:latin typeface="+mn-lt"/>
                <a:ea typeface="+mn-ea"/>
                <a:cs typeface="+mn-cs"/>
              </a:rPr>
              <a:t> and the American Heart Association, </a:t>
            </a:r>
            <a:r>
              <a:rPr lang="en-US" sz="1200" kern="1200" dirty="0" smtClean="0">
                <a:solidFill>
                  <a:schemeClr val="tx1"/>
                </a:solidFill>
                <a:effectLst/>
                <a:latin typeface="+mn-lt"/>
                <a:ea typeface="+mn-ea"/>
                <a:cs typeface="+mn-cs"/>
              </a:rPr>
              <a:t>I welcome you to the Back to Sports meeting. I want to thank &lt;INSERT SCHOOL/ORGANIZATION NAME&gt; for hosting &lt;INSERT NAMES</a:t>
            </a:r>
            <a:r>
              <a:rPr lang="en-US" sz="1200" kern="1200" baseline="0" dirty="0" smtClean="0">
                <a:solidFill>
                  <a:schemeClr val="tx1"/>
                </a:solidFill>
                <a:effectLst/>
                <a:latin typeface="+mn-lt"/>
                <a:ea typeface="+mn-ea"/>
                <a:cs typeface="+mn-cs"/>
              </a:rPr>
              <a:t> OF THOSE </a:t>
            </a:r>
            <a:r>
              <a:rPr lang="en-US" sz="1200" kern="1200" dirty="0" smtClean="0">
                <a:solidFill>
                  <a:schemeClr val="tx1"/>
                </a:solidFill>
                <a:effectLst/>
                <a:latin typeface="+mn-lt"/>
                <a:ea typeface="+mn-ea"/>
                <a:cs typeface="+mn-cs"/>
              </a:rPr>
              <a:t>THAT HELPED PLAN</a:t>
            </a:r>
            <a:r>
              <a:rPr lang="en-US" sz="1200" kern="1200" baseline="0" dirty="0" smtClean="0">
                <a:solidFill>
                  <a:schemeClr val="tx1"/>
                </a:solidFill>
                <a:effectLst/>
                <a:latin typeface="+mn-lt"/>
                <a:ea typeface="+mn-ea"/>
                <a:cs typeface="+mn-cs"/>
              </a:rPr>
              <a:t> MEETING&gt;</a:t>
            </a:r>
            <a:r>
              <a:rPr lang="en-US" sz="1200" kern="1200" dirty="0" smtClean="0">
                <a:solidFill>
                  <a:schemeClr val="tx1"/>
                </a:solidFill>
                <a:effectLst/>
                <a:latin typeface="+mn-lt"/>
                <a:ea typeface="+mn-ea"/>
                <a:cs typeface="+mn-cs"/>
              </a:rPr>
              <a:t> for their support.</a:t>
            </a:r>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a:t>
            </a:r>
            <a:r>
              <a:rPr lang="en-US" sz="1200" b="1" i="1" kern="1200" baseline="0" dirty="0" smtClean="0">
                <a:solidFill>
                  <a:schemeClr val="tx1"/>
                </a:solidFill>
                <a:effectLst/>
                <a:latin typeface="+mn-lt"/>
                <a:ea typeface="+mn-ea"/>
                <a:cs typeface="+mn-cs"/>
              </a:rPr>
              <a:t> Note: </a:t>
            </a:r>
            <a:r>
              <a:rPr lang="en-US" sz="1200" b="0" i="1" kern="1200" baseline="0" dirty="0" smtClean="0">
                <a:solidFill>
                  <a:schemeClr val="tx1"/>
                </a:solidFill>
                <a:effectLst/>
                <a:latin typeface="+mn-lt"/>
                <a:ea typeface="+mn-ea"/>
                <a:cs typeface="+mn-cs"/>
              </a:rPr>
              <a:t>Prior to meeting check to see if Introduction video is available from digital toolkit – if so play video if available and if not read paragraph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National Football League (NFL) and the American Heart Association (AHA) have teamed up on Back to Sports, a program designed to promote physical activity and safe sport participation among youth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Heart disease isn’t just a concern for older adults. About one in three American kids and teens is overweight or obese, and childhood obesity is the number one health concern among parents in the United States, topping drug abuse and smoking.</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Regular physical activity in kids is associated with a healthier, longer life and with a lower risk of heart disease, high blood pressure, type II diabetes, obesity, and mental health problems.</a:t>
            </a:r>
            <a:r>
              <a:rPr lang="en-US" sz="1200" kern="1200" baseline="300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B</a:t>
            </a:r>
            <a:r>
              <a:rPr lang="en-US" sz="1200" kern="1200" dirty="0" smtClean="0">
                <a:solidFill>
                  <a:schemeClr val="tx1"/>
                </a:solidFill>
                <a:effectLst/>
                <a:latin typeface="+mn-lt"/>
                <a:ea typeface="+mn-ea"/>
                <a:cs typeface="+mn-cs"/>
              </a:rPr>
              <a:t>ut it doesn’t stop there. The benefits extend into the classroom, too. Studies have shown that active children perform better in school, behave better in the classroom, and have a greater ability to focus.</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Raising a physically active generation is critical to improving the health of </a:t>
            </a:r>
            <a:r>
              <a:rPr lang="en-US" sz="1200" i="1"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Americans. Together, the NFL and the AHA are building a culture of health for our youth.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I review the meeting agenda and objectives, I would like to take a moment </a:t>
            </a:r>
            <a:r>
              <a:rPr lang="en-US" sz="1200" kern="1200" baseline="0" dirty="0" smtClean="0">
                <a:solidFill>
                  <a:schemeClr val="tx1"/>
                </a:solidFill>
                <a:effectLst/>
                <a:latin typeface="+mn-lt"/>
                <a:ea typeface="+mn-ea"/>
                <a:cs typeface="+mn-cs"/>
              </a:rPr>
              <a:t> to point out my roles and responsibilities as an athletic trainer.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Facilitator Note:</a:t>
            </a:r>
            <a:r>
              <a:rPr lang="en-US" sz="1200" kern="1200" dirty="0" smtClean="0">
                <a:solidFill>
                  <a:schemeClr val="tx1"/>
                </a:solidFill>
                <a:effectLst/>
                <a:latin typeface="+mn-lt"/>
                <a:ea typeface="+mn-ea"/>
                <a:cs typeface="+mn-cs"/>
              </a:rPr>
              <a:t> Point out where the bathrooms are</a:t>
            </a:r>
            <a:r>
              <a:rPr lang="en-US" sz="1200" kern="1200" baseline="0" dirty="0" smtClean="0">
                <a:solidFill>
                  <a:schemeClr val="tx1"/>
                </a:solidFill>
                <a:effectLst/>
                <a:latin typeface="+mn-lt"/>
                <a:ea typeface="+mn-ea"/>
                <a:cs typeface="+mn-cs"/>
              </a:rPr>
              <a:t> located. Also, if snacks and beverages are offered</a:t>
            </a:r>
            <a:r>
              <a:rPr lang="en-US" sz="1200" kern="1200" dirty="0" smtClean="0">
                <a:solidFill>
                  <a:schemeClr val="tx1"/>
                </a:solidFill>
                <a:effectLst/>
                <a:latin typeface="+mn-lt"/>
                <a:ea typeface="+mn-ea"/>
                <a:cs typeface="+mn-cs"/>
              </a:rPr>
              <a:t>, make sure to mention, “Please feel free to help yourself to the snacks as we go!”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AHA Understanding</a:t>
            </a:r>
            <a:r>
              <a:rPr lang="en-US" sz="1200" kern="1200" baseline="0" dirty="0" smtClean="0">
                <a:solidFill>
                  <a:schemeClr val="tx1"/>
                </a:solidFill>
                <a:effectLst/>
                <a:latin typeface="+mn-lt"/>
                <a:ea typeface="+mn-ea"/>
                <a:cs typeface="+mn-cs"/>
              </a:rPr>
              <a:t> Childhood Obesity: </a:t>
            </a:r>
            <a:r>
              <a:rPr lang="en-US" sz="1200" kern="1200" dirty="0" smtClean="0">
                <a:solidFill>
                  <a:schemeClr val="tx1"/>
                </a:solidFill>
                <a:effectLst/>
                <a:latin typeface="+mn-lt"/>
                <a:ea typeface="+mn-ea"/>
                <a:cs typeface="+mn-cs"/>
              </a:rPr>
              <a:t>http://www.heart.org/idc/groups/heart-public/@wcm/@fc/documents/downloadable/ucm_304175.pdf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0" i="0" u="none" strike="noStrike" kern="1200" baseline="3000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US Department of Health and Human Services. 2008 Physical Activity Guidelines for Americans. Retrieved on June 14, 2016 from http://health.gov/paguidelines/pdf/paguide.pdf.</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30000" dirty="0" smtClean="0">
                <a:solidFill>
                  <a:schemeClr val="tx1"/>
                </a:solidFill>
                <a:effectLst/>
                <a:latin typeface="+mn-lt"/>
                <a:ea typeface="+mn-ea"/>
                <a:cs typeface="+mn-cs"/>
              </a:rPr>
              <a:t>3</a:t>
            </a:r>
            <a:r>
              <a:rPr lang="en-US" sz="1200" b="0" i="0" u="none" strike="noStrike" kern="1200" baseline="0" dirty="0" smtClean="0">
                <a:solidFill>
                  <a:schemeClr val="tx1"/>
                </a:solidFill>
                <a:latin typeface="+mn-lt"/>
                <a:ea typeface="+mn-ea"/>
                <a:cs typeface="+mn-cs"/>
              </a:rPr>
              <a:t>Centers for Disease Control and Prevention (2010). The association between school based physical</a:t>
            </a:r>
          </a:p>
          <a:p>
            <a:r>
              <a:rPr lang="en-US" sz="1200" b="0" i="0" u="none" strike="noStrike" kern="1200" baseline="0" dirty="0" smtClean="0">
                <a:solidFill>
                  <a:schemeClr val="tx1"/>
                </a:solidFill>
                <a:latin typeface="+mn-lt"/>
                <a:ea typeface="+mn-ea"/>
                <a:cs typeface="+mn-cs"/>
              </a:rPr>
              <a:t>activity, including physical education, and academic performance. Atlanta, GA: US Department of Health and Human Services, 9. Retrieved on June 14, 2016 from</a:t>
            </a:r>
          </a:p>
          <a:p>
            <a:r>
              <a:rPr lang="en-US" sz="1200" b="0" i="0" u="none" strike="noStrike" kern="1200" baseline="0" dirty="0" smtClean="0">
                <a:solidFill>
                  <a:schemeClr val="tx1"/>
                </a:solidFill>
                <a:latin typeface="+mn-lt"/>
                <a:ea typeface="+mn-ea"/>
                <a:cs typeface="+mn-cs"/>
              </a:rPr>
              <a:t>http://www.cdc.gov/healthyyouth/health_and_academics/pdf/pa-pe_paper.pdf</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2</a:t>
            </a:fld>
            <a:endParaRPr lang="en-US" dirty="0"/>
          </a:p>
        </p:txBody>
      </p:sp>
    </p:spTree>
    <p:extLst>
      <p:ext uri="{BB962C8B-B14F-4D97-AF65-F5344CB8AC3E}">
        <p14:creationId xmlns:p14="http://schemas.microsoft.com/office/powerpoint/2010/main" val="1007918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Review symptoms from chart.</a:t>
            </a:r>
            <a:endParaRPr lang="en-US" sz="1200" b="1" i="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22</a:t>
            </a:fld>
            <a:endParaRPr lang="en-US" dirty="0"/>
          </a:p>
        </p:txBody>
      </p:sp>
    </p:spTree>
    <p:extLst>
      <p:ext uri="{BB962C8B-B14F-4D97-AF65-F5344CB8AC3E}">
        <p14:creationId xmlns:p14="http://schemas.microsoft.com/office/powerpoint/2010/main" val="76847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Hydration, or fluid replacement, plays a crucial role in body functions, athletic performance, and exertional heat illness.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two </a:t>
            </a:r>
            <a:r>
              <a:rPr lang="en-US" sz="1200" u="sng" kern="1200" dirty="0" smtClean="0">
                <a:solidFill>
                  <a:schemeClr val="tx1"/>
                </a:solidFill>
                <a:effectLst/>
                <a:latin typeface="+mn-lt"/>
                <a:ea typeface="+mn-ea"/>
                <a:cs typeface="+mn-cs"/>
              </a:rPr>
              <a:t>easy</a:t>
            </a:r>
            <a:r>
              <a:rPr lang="en-US" sz="1200" kern="1200" dirty="0" smtClean="0">
                <a:solidFill>
                  <a:schemeClr val="tx1"/>
                </a:solidFill>
                <a:effectLst/>
                <a:latin typeface="+mn-lt"/>
                <a:ea typeface="+mn-ea"/>
                <a:cs typeface="+mn-cs"/>
              </a:rPr>
              <a:t> ways</a:t>
            </a:r>
            <a:r>
              <a:rPr lang="en-US" sz="1200" kern="1200" baseline="0" dirty="0" smtClean="0">
                <a:solidFill>
                  <a:schemeClr val="tx1"/>
                </a:solidFill>
                <a:effectLst/>
                <a:latin typeface="+mn-lt"/>
                <a:ea typeface="+mn-ea"/>
                <a:cs typeface="+mn-cs"/>
              </a:rPr>
              <a:t> to monitor hydration: body weight changes and urine color check.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preferred method is body weight changes, but some athletes may not be able to use this method. </a:t>
            </a:r>
            <a:r>
              <a:rPr lang="en-US" sz="1200" b="0" kern="1200" dirty="0" smtClean="0">
                <a:solidFill>
                  <a:schemeClr val="tx1"/>
                </a:solidFill>
                <a:effectLst/>
                <a:latin typeface="+mn-lt"/>
                <a:ea typeface="+mn-ea"/>
                <a:cs typeface="+mn-cs"/>
              </a:rPr>
              <a:t>The easy and practical way to monitor hydration is through body weight changes from</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pre-practice to post-practice. By calculating the changes, you can estimate the approximate amount of fluid loss through sweating. </a:t>
            </a:r>
            <a:r>
              <a:rPr lang="en-US" sz="1200" kern="1200" dirty="0" smtClean="0">
                <a:solidFill>
                  <a:schemeClr val="tx1"/>
                </a:solidFill>
                <a:effectLst/>
                <a:latin typeface="+mn-lt"/>
                <a:ea typeface="+mn-ea"/>
                <a:cs typeface="+mn-cs"/>
              </a:rPr>
              <a:t>For every pound of body weight lost, an athlete should drink 16 ounces of fluid. This would be about one bottle of drink per pound weight loss.</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Another easy method that can be used is to check urine color. Urine that is light or looks like lemonade indicates that the person is well hydrated.</a:t>
            </a:r>
            <a:r>
              <a:rPr lang="en-US" sz="1200" b="0" kern="1200" baseline="0" dirty="0" smtClean="0">
                <a:solidFill>
                  <a:schemeClr val="tx1"/>
                </a:solidFill>
                <a:effectLst/>
                <a:latin typeface="+mn-lt"/>
                <a:ea typeface="+mn-ea"/>
                <a:cs typeface="+mn-cs"/>
              </a:rPr>
              <a:t> U</a:t>
            </a:r>
            <a:r>
              <a:rPr lang="en-US" sz="1200" b="0" kern="1200" dirty="0" smtClean="0">
                <a:solidFill>
                  <a:schemeClr val="tx1"/>
                </a:solidFill>
                <a:effectLst/>
                <a:latin typeface="+mn-lt"/>
                <a:ea typeface="+mn-ea"/>
                <a:cs typeface="+mn-cs"/>
              </a:rPr>
              <a:t>rine color that is dark like apple juice indicates that the person is dehydrated. E</a:t>
            </a:r>
            <a:r>
              <a:rPr lang="en-US" sz="1200" kern="1200" dirty="0" smtClean="0">
                <a:solidFill>
                  <a:schemeClr val="tx1"/>
                </a:solidFill>
                <a:effectLst/>
                <a:latin typeface="+mn-lt"/>
                <a:ea typeface="+mn-ea"/>
                <a:cs typeface="+mn-cs"/>
              </a:rPr>
              <a:t>ncourage your athlete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drink water until their urine returns to “lemonade” color. </a:t>
            </a:r>
            <a:r>
              <a:rPr lang="en-US" sz="1200" kern="1200" baseline="0" dirty="0" smtClean="0">
                <a:solidFill>
                  <a:schemeClr val="tx1"/>
                </a:solidFill>
                <a:effectLst/>
                <a:latin typeface="+mn-lt"/>
                <a:ea typeface="+mn-ea"/>
                <a:cs typeface="+mn-cs"/>
              </a:rPr>
              <a:t>Checking urine color is a good way to teach younger players to monitor their hydration. </a:t>
            </a:r>
            <a:r>
              <a:rPr lang="en-US" sz="1200" kern="1200" dirty="0" smtClean="0">
                <a:solidFill>
                  <a:schemeClr val="tx1"/>
                </a:solidFill>
                <a:effectLst/>
                <a:latin typeface="+mn-lt"/>
                <a:ea typeface="+mn-ea"/>
                <a:cs typeface="+mn-cs"/>
              </a:rPr>
              <a:t>Note: supplements or medications can alter urine color.</a:t>
            </a: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Athletes should rehydrate and replenish the fluid lost within 2 hours after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a:t>
            </a:r>
            <a:r>
              <a:rPr lang="en-US" sz="1200" kern="1200" baseline="0" dirty="0" smtClean="0">
                <a:solidFill>
                  <a:schemeClr val="tx1"/>
                </a:solidFill>
                <a:effectLst/>
                <a:latin typeface="+mn-lt"/>
                <a:ea typeface="+mn-ea"/>
                <a:cs typeface="+mn-cs"/>
              </a:rPr>
              <a:t> aware that it </a:t>
            </a:r>
            <a:r>
              <a:rPr lang="en-US" sz="1200" i="1" kern="1200" baseline="0" dirty="0" smtClean="0">
                <a:solidFill>
                  <a:schemeClr val="tx1"/>
                </a:solidFill>
                <a:effectLst/>
                <a:latin typeface="+mn-lt"/>
                <a:ea typeface="+mn-ea"/>
                <a:cs typeface="+mn-cs"/>
              </a:rPr>
              <a:t>is</a:t>
            </a:r>
            <a:r>
              <a:rPr lang="en-US" sz="1200" kern="1200" baseline="0" dirty="0" smtClean="0">
                <a:solidFill>
                  <a:schemeClr val="tx1"/>
                </a:solidFill>
                <a:effectLst/>
                <a:latin typeface="+mn-lt"/>
                <a:ea typeface="+mn-ea"/>
                <a:cs typeface="+mn-cs"/>
              </a:rPr>
              <a:t> possible to overhydrate. </a:t>
            </a:r>
            <a:r>
              <a:rPr lang="en-US" sz="1200" kern="1200" dirty="0" smtClean="0">
                <a:solidFill>
                  <a:schemeClr val="tx1"/>
                </a:solidFill>
                <a:effectLst/>
                <a:latin typeface="+mn-lt"/>
                <a:ea typeface="+mn-ea"/>
                <a:cs typeface="+mn-cs"/>
              </a:rPr>
              <a:t>Hyponatremia is a medical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a low concentration of sodium in the blood. Hyponatremia occurs in up to 30% of ultra-endurance participants. It is mainly caused by over-hydration or drinking too much. Your athlete should not attempt to overhydrate with excessive amounts of fluid.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Hydration needs vary with the individual and the time of year, so sports participants should be aware of their own need for fluids to maximize their performance and safety. </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23</a:t>
            </a:fld>
            <a:endParaRPr lang="en-US" dirty="0"/>
          </a:p>
        </p:txBody>
      </p:sp>
    </p:spTree>
    <p:extLst>
      <p:ext uri="{BB962C8B-B14F-4D97-AF65-F5344CB8AC3E}">
        <p14:creationId xmlns:p14="http://schemas.microsoft.com/office/powerpoint/2010/main" val="1306690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Sports drinks are sometimes used to replace electrolytes and provide energy for athletes who sweat a lot, are doing intense activities that lasts 60 minutes or more or for those who practice more than once a day, particularly in hot, humid conditions.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short practices, sports drinks are likely not necessary and no better than plain water. Many contain ingredients that aren’t needed in these conditions, such as calories, added sugars and electrolytes. </a:t>
            </a:r>
            <a:r>
              <a:rPr lang="en-US" dirty="0" smtClean="0"/>
              <a:t>Water is the least expensive and most accessible fluid</a:t>
            </a:r>
            <a:r>
              <a:rPr lang="en-US" baseline="0" dirty="0" smtClean="0"/>
              <a:t> during exercise. For kids that prefer flavor, consider adding a splash of their favorite fruit juice or fruit slices such as orange or lemon to flavor their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24</a:t>
            </a:fld>
            <a:endParaRPr lang="en-US" dirty="0"/>
          </a:p>
        </p:txBody>
      </p:sp>
    </p:spTree>
    <p:extLst>
      <p:ext uri="{BB962C8B-B14F-4D97-AF65-F5344CB8AC3E}">
        <p14:creationId xmlns:p14="http://schemas.microsoft.com/office/powerpoint/2010/main" val="2202021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There are some things</a:t>
            </a:r>
            <a:r>
              <a:rPr lang="en-US" sz="1200" b="0" kern="1200" baseline="0" dirty="0" smtClean="0">
                <a:solidFill>
                  <a:schemeClr val="tx1"/>
                </a:solidFill>
                <a:effectLst/>
                <a:latin typeface="+mn-lt"/>
                <a:ea typeface="+mn-ea"/>
                <a:cs typeface="+mn-cs"/>
              </a:rPr>
              <a:t> your athlete can do to help prevent heat-related illnesses and dehydration. </a:t>
            </a:r>
            <a:endParaRPr lang="en-US" sz="1200" b="0" kern="1200" dirty="0" smtClean="0">
              <a:solidFill>
                <a:schemeClr val="tx1"/>
              </a:solidFill>
              <a:effectLst/>
              <a:latin typeface="+mn-lt"/>
              <a:ea typeface="+mn-ea"/>
              <a:cs typeface="+mn-cs"/>
            </a:endParaRPr>
          </a:p>
          <a:p>
            <a:pPr lvl="0"/>
            <a:endParaRPr lang="en-US" sz="1200" b="0" kern="1200" dirty="0" smtClean="0">
              <a:solidFill>
                <a:schemeClr val="tx1"/>
              </a:solidFill>
              <a:effectLst/>
              <a:latin typeface="+mn-lt"/>
              <a:ea typeface="+mn-ea"/>
              <a:cs typeface="+mn-cs"/>
            </a:endParaRPr>
          </a:p>
          <a:p>
            <a:pPr lvl="0"/>
            <a:r>
              <a:rPr lang="en-US" sz="1200" b="0" kern="1200" dirty="0" smtClean="0">
                <a:solidFill>
                  <a:schemeClr val="tx1"/>
                </a:solidFill>
                <a:effectLst/>
                <a:latin typeface="+mn-lt"/>
                <a:ea typeface="+mn-ea"/>
                <a:cs typeface="+mn-cs"/>
              </a:rPr>
              <a:t>Heat acclimatization: </a:t>
            </a:r>
            <a:r>
              <a:rPr lang="en-US" sz="1200" kern="1200" dirty="0" smtClean="0">
                <a:solidFill>
                  <a:schemeClr val="tx1"/>
                </a:solidFill>
                <a:effectLst/>
                <a:latin typeface="+mn-lt"/>
                <a:ea typeface="+mn-ea"/>
                <a:cs typeface="+mn-cs"/>
              </a:rPr>
              <a:t>This is series of adaptations that can happen inside the body, which prepares it for exercise in the heat. It helps the body lower temperature and heart rate during exercise, enhances sweating rates, and allows the body to store more water.</a:t>
            </a:r>
            <a:endParaRPr lang="en-US" sz="12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is recommended that parents get children outside and active during the summer months prior to beginning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practices.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Coaches should also help athletes prepare for the heat by planning for a 10-14 day heat acclimatization period at the beginning of the season.  During the progression, coaches should gradually increase the practice intensity, duration, and how much equipment is worn. Also it is important to monitor the environmental conditions and adjust when needed to ensure player safety. Here’s </a:t>
            </a:r>
            <a:r>
              <a:rPr lang="en-US" sz="1200" b="0" kern="1200" dirty="0" smtClean="0">
                <a:solidFill>
                  <a:schemeClr val="tx1"/>
                </a:solidFill>
                <a:effectLst/>
                <a:latin typeface="+mn-lt"/>
                <a:ea typeface="+mn-ea"/>
                <a:cs typeface="+mn-cs"/>
              </a:rPr>
              <a:t>an example of a 10-14 day heat acclimatization process for football players: </a:t>
            </a:r>
          </a:p>
          <a:p>
            <a:pPr marL="628650" lvl="1" indent="-171450">
              <a:buFont typeface="Arial" panose="020B0604020202020204" pitchFamily="34" charset="0"/>
              <a:buChar char="•"/>
            </a:pPr>
            <a:r>
              <a:rPr lang="en-US" dirty="0" smtClean="0">
                <a:effectLst/>
              </a:rPr>
              <a:t>Day 1 and 2 – Single practice in helmets only, no contact.</a:t>
            </a:r>
          </a:p>
          <a:p>
            <a:pPr marL="628650" lvl="1" indent="-171450">
              <a:buFont typeface="Arial" panose="020B0604020202020204" pitchFamily="34" charset="0"/>
              <a:buChar char="•"/>
            </a:pPr>
            <a:r>
              <a:rPr lang="en-US" dirty="0" smtClean="0">
                <a:effectLst/>
              </a:rPr>
              <a:t>Day 3-5 – Single practice in helmets &amp; shoulder pads, contact with dummies and sleds.</a:t>
            </a:r>
          </a:p>
          <a:p>
            <a:pPr marL="628650" lvl="1" indent="-171450">
              <a:buFont typeface="Arial" panose="020B0604020202020204" pitchFamily="34" charset="0"/>
              <a:buChar char="•"/>
            </a:pPr>
            <a:r>
              <a:rPr lang="en-US" dirty="0" smtClean="0">
                <a:effectLst/>
              </a:rPr>
              <a:t>Days 6-14 – Double sessions allowed with 3 hour break in between, total practice time should not exceed 5 hours, and may practice with full pads and contact </a:t>
            </a:r>
          </a:p>
          <a:p>
            <a:pPr marL="457200" lvl="1" indent="0">
              <a:buFont typeface="Arial" panose="020B0604020202020204" pitchFamily="34" charset="0"/>
              <a:buNone/>
            </a:pPr>
            <a:endParaRPr lang="en-US" b="1" i="1" dirty="0" smtClean="0">
              <a:effectLst/>
            </a:endParaRPr>
          </a:p>
          <a:p>
            <a:pPr marL="457200" lvl="1" indent="0">
              <a:buFont typeface="Arial" panose="020B0604020202020204" pitchFamily="34" charset="0"/>
              <a:buNone/>
            </a:pPr>
            <a:r>
              <a:rPr lang="en-US" b="1" i="1" dirty="0" smtClean="0">
                <a:effectLst/>
              </a:rPr>
              <a:t>Facilitator</a:t>
            </a:r>
            <a:r>
              <a:rPr lang="en-US" b="1" i="1" baseline="0" dirty="0" smtClean="0">
                <a:effectLst/>
              </a:rPr>
              <a:t> Note</a:t>
            </a:r>
            <a:r>
              <a:rPr lang="en-US" b="1" i="1" dirty="0" smtClean="0">
                <a:effectLst/>
              </a:rPr>
              <a:t>: </a:t>
            </a:r>
            <a:r>
              <a:rPr lang="en-US" b="0" i="1" dirty="0" smtClean="0">
                <a:effectLst/>
              </a:rPr>
              <a:t>S</a:t>
            </a:r>
            <a:r>
              <a:rPr lang="en-US" i="1" dirty="0" smtClean="0">
                <a:effectLst/>
              </a:rPr>
              <a:t>ome states are regulating and not allowing consecutive two-a-days. Make sure to know your regulations in advance.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smtClean="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smtClean="0">
                <a:solidFill>
                  <a:schemeClr val="tx1"/>
                </a:solidFill>
                <a:effectLst/>
                <a:latin typeface="+mn-lt"/>
                <a:ea typeface="+mn-ea"/>
                <a:cs typeface="+mn-cs"/>
              </a:rPr>
              <a:t>Although these guidelines were created for football they could easily be adapted for any sports, regardless of equipment usage. </a:t>
            </a:r>
            <a:endParaRPr lang="en-US" sz="1200" kern="1200" dirty="0" smtClean="0">
              <a:solidFill>
                <a:schemeClr val="tx1"/>
              </a:solidFill>
              <a:effectLst/>
              <a:latin typeface="+mn-lt"/>
              <a:ea typeface="+mn-ea"/>
              <a:cs typeface="+mn-cs"/>
            </a:endParaRPr>
          </a:p>
          <a:p>
            <a:pPr marL="457200" lvl="1" indent="0">
              <a:buFont typeface="Arial" panose="020B0604020202020204" pitchFamily="34" charset="0"/>
              <a:buNone/>
            </a:pPr>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b="0" dirty="0" smtClean="0">
                <a:effectLst/>
              </a:rPr>
              <a:t>Proper hydration: Drink water before, during and after practice.</a:t>
            </a:r>
            <a:r>
              <a:rPr lang="en-US" b="0" baseline="0" dirty="0" smtClean="0">
                <a:effectLst/>
              </a:rPr>
              <a:t> Sports drinks can be used </a:t>
            </a:r>
            <a:r>
              <a:rPr lang="en-US" sz="1200" b="0" kern="1200" dirty="0" smtClean="0">
                <a:solidFill>
                  <a:schemeClr val="tx1"/>
                </a:solidFill>
                <a:effectLst/>
                <a:latin typeface="+mn-lt"/>
                <a:ea typeface="+mn-ea"/>
                <a:cs typeface="+mn-cs"/>
              </a:rPr>
              <a:t>for intense physical activity 60 minutes or longer in hot humid weather. Note: A</a:t>
            </a:r>
            <a:r>
              <a:rPr lang="en-US" sz="1200" kern="1200" dirty="0" smtClean="0">
                <a:solidFill>
                  <a:schemeClr val="tx1"/>
                </a:solidFill>
                <a:effectLst/>
                <a:latin typeface="+mn-lt"/>
                <a:ea typeface="+mn-ea"/>
                <a:cs typeface="+mn-cs"/>
              </a:rPr>
              <a:t>thletes should not attempt to overhydrate with excessive amounts of fluid. </a:t>
            </a:r>
            <a:endParaRPr lang="en-US" sz="1200" b="0" kern="1200" dirty="0" smtClean="0">
              <a:solidFill>
                <a:schemeClr val="tx1"/>
              </a:solidFill>
              <a:effectLst/>
              <a:latin typeface="+mn-lt"/>
              <a:ea typeface="+mn-ea"/>
              <a:cs typeface="+mn-cs"/>
            </a:endParaRPr>
          </a:p>
          <a:p>
            <a:endParaRPr lang="en-US" b="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effectLst/>
              </a:rPr>
              <a:t>Take regular breaks: </a:t>
            </a:r>
            <a:r>
              <a:rPr lang="en-US" sz="1200" b="0" kern="1200" dirty="0" smtClean="0">
                <a:solidFill>
                  <a:schemeClr val="tx1"/>
                </a:solidFill>
                <a:effectLst/>
                <a:latin typeface="+mn-lt"/>
                <a:ea typeface="+mn-ea"/>
                <a:cs typeface="+mn-cs"/>
              </a:rPr>
              <a:t>Encourage adequate water breaks throughout exercise sessions. </a:t>
            </a:r>
            <a:r>
              <a:rPr lang="en-US" sz="1200" b="0" kern="1200" baseline="0" dirty="0" smtClean="0">
                <a:solidFill>
                  <a:schemeClr val="tx1"/>
                </a:solidFill>
                <a:effectLst/>
                <a:latin typeface="+mn-lt"/>
                <a:ea typeface="+mn-ea"/>
                <a:cs typeface="+mn-cs"/>
              </a:rPr>
              <a:t>C</a:t>
            </a:r>
            <a:r>
              <a:rPr lang="en-US" b="0" baseline="0" dirty="0" smtClean="0">
                <a:effectLst/>
              </a:rPr>
              <a:t>oaches should ensure an adequate number of hydration breaks are given, and that athletes are given enough time during the breaks. </a:t>
            </a:r>
            <a:r>
              <a:rPr lang="en-US" sz="1200" kern="1200" dirty="0" smtClean="0">
                <a:solidFill>
                  <a:schemeClr val="tx1"/>
                </a:solidFill>
                <a:effectLst/>
                <a:latin typeface="+mn-lt"/>
                <a:ea typeface="+mn-ea"/>
                <a:cs typeface="+mn-cs"/>
              </a:rPr>
              <a:t>These sessions should be every 15-20 minutes, and they should allow athletes to drink as much as they wish. It is best if the breaks are in shaded area, if possible. As air temperature increases, rest</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water breaks should be taken more frequently.</a:t>
            </a:r>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b="0" dirty="0" smtClean="0">
                <a:effectLst/>
              </a:rPr>
              <a:t>Practice adjustments: Coaches should adjust the length and/or intensity of practice according to the environmental conditions. If possible, avoid working out in the early afternoon, </a:t>
            </a:r>
            <a:r>
              <a:rPr lang="en-US" b="0" baseline="0" dirty="0" smtClean="0">
                <a:effectLst/>
              </a:rPr>
              <a:t>around </a:t>
            </a:r>
            <a:r>
              <a:rPr lang="en-US" b="0" dirty="0" smtClean="0">
                <a:effectLst/>
              </a:rPr>
              <a:t>noon to 3 p.m. when the sun is at its peak. Coaches should also consider</a:t>
            </a:r>
            <a:r>
              <a:rPr lang="en-US" b="0" baseline="0" dirty="0" smtClean="0">
                <a:effectLst/>
              </a:rPr>
              <a:t> type of equipment worn as this can add to heat.</a:t>
            </a:r>
            <a:endParaRPr lang="en-US" b="0" dirty="0" smtClean="0">
              <a:effectLst/>
            </a:endParaRPr>
          </a:p>
          <a:p>
            <a:r>
              <a:rPr lang="en-US" dirty="0" smtClean="0">
                <a:effectLst/>
              </a:rPr>
              <a:t> </a:t>
            </a:r>
          </a:p>
          <a:p>
            <a:r>
              <a:rPr lang="en-US" b="0" dirty="0" smtClean="0">
                <a:effectLst/>
              </a:rPr>
              <a:t>Dress for</a:t>
            </a:r>
            <a:r>
              <a:rPr lang="en-US" b="0" baseline="0" dirty="0" smtClean="0">
                <a:effectLst/>
              </a:rPr>
              <a:t> the heat:</a:t>
            </a:r>
            <a:r>
              <a:rPr lang="en-US" sz="1200" b="0" dirty="0" smtClean="0">
                <a:effectLst/>
              </a:rPr>
              <a:t> </a:t>
            </a:r>
            <a:r>
              <a:rPr lang="en-US" b="0" dirty="0" smtClean="0">
                <a:effectLst/>
              </a:rPr>
              <a:t>Athletes should dress for the heat by wearing lightweight, light-colored clothing in breathable fabrics. </a:t>
            </a:r>
          </a:p>
          <a:p>
            <a:r>
              <a:rPr lang="en-US" sz="1200" b="0" kern="1200" dirty="0" smtClean="0">
                <a:solidFill>
                  <a:schemeClr val="tx1"/>
                </a:solidFill>
                <a:effectLst/>
                <a:latin typeface="+mn-lt"/>
                <a:ea typeface="+mn-ea"/>
                <a:cs typeface="+mn-cs"/>
              </a:rPr>
              <a:t> </a:t>
            </a:r>
            <a:endParaRPr lang="en-US" b="0" baseline="0" dirty="0" smtClean="0"/>
          </a:p>
          <a:p>
            <a:r>
              <a:rPr lang="en-US" sz="1200" b="0" kern="1200" dirty="0" smtClean="0">
                <a:solidFill>
                  <a:schemeClr val="tx1"/>
                </a:solidFill>
                <a:effectLst/>
                <a:latin typeface="+mn-lt"/>
                <a:ea typeface="+mn-ea"/>
                <a:cs typeface="+mn-cs"/>
              </a:rPr>
              <a:t>Urine</a:t>
            </a:r>
            <a:r>
              <a:rPr lang="en-US" sz="1200" b="0" kern="1200" baseline="0" dirty="0" smtClean="0">
                <a:solidFill>
                  <a:schemeClr val="tx1"/>
                </a:solidFill>
                <a:effectLst/>
                <a:latin typeface="+mn-lt"/>
                <a:ea typeface="+mn-ea"/>
                <a:cs typeface="+mn-cs"/>
              </a:rPr>
              <a:t> color check: </a:t>
            </a:r>
            <a:r>
              <a:rPr lang="en-US" sz="1200" b="0" kern="1200" dirty="0" smtClean="0">
                <a:solidFill>
                  <a:schemeClr val="tx1"/>
                </a:solidFill>
                <a:effectLst/>
                <a:latin typeface="+mn-lt"/>
                <a:ea typeface="+mn-ea"/>
                <a:cs typeface="+mn-cs"/>
              </a:rPr>
              <a:t>To make sure your athlete is hydrated, have him or her observe the color of their urine, which should be a light yellow or the color of lemonade and NOT the color of apple juice. </a:t>
            </a:r>
          </a:p>
          <a:p>
            <a:pPr marL="0" lvl="0" indent="0">
              <a:buFont typeface="Arial" panose="020B0604020202020204" pitchFamily="34" charset="0"/>
              <a:buNone/>
            </a:pPr>
            <a:endParaRPr lang="en-US" sz="1200" b="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0" kern="1200" dirty="0" smtClean="0">
                <a:solidFill>
                  <a:schemeClr val="tx1"/>
                </a:solidFill>
                <a:effectLst/>
                <a:latin typeface="+mn-lt"/>
                <a:ea typeface="+mn-ea"/>
                <a:cs typeface="+mn-cs"/>
              </a:rPr>
              <a:t>Your child should never be denied or discouraged from drinking water</a:t>
            </a:r>
            <a:r>
              <a:rPr lang="en-US" sz="1200" b="0" kern="1200" baseline="0" dirty="0" smtClean="0">
                <a:solidFill>
                  <a:schemeClr val="tx1"/>
                </a:solidFill>
                <a:effectLst/>
                <a:latin typeface="+mn-lt"/>
                <a:ea typeface="+mn-ea"/>
                <a:cs typeface="+mn-cs"/>
              </a:rPr>
              <a:t> or </a:t>
            </a:r>
            <a:r>
              <a:rPr lang="en-US" sz="1200" b="0" kern="1200" dirty="0" smtClean="0">
                <a:solidFill>
                  <a:schemeClr val="tx1"/>
                </a:solidFill>
                <a:effectLst/>
                <a:latin typeface="+mn-lt"/>
                <a:ea typeface="+mn-ea"/>
                <a:cs typeface="+mn-cs"/>
              </a:rPr>
              <a:t>fluids. Fluids should be readily accessible throughout exercise. You child should NOT be punished by withholding water</a:t>
            </a:r>
            <a:r>
              <a:rPr lang="en-US" sz="1200" b="0" kern="1200" baseline="0" dirty="0" smtClean="0">
                <a:solidFill>
                  <a:schemeClr val="tx1"/>
                </a:solidFill>
                <a:effectLst/>
                <a:latin typeface="+mn-lt"/>
                <a:ea typeface="+mn-ea"/>
                <a:cs typeface="+mn-cs"/>
              </a:rPr>
              <a:t> or </a:t>
            </a:r>
            <a:r>
              <a:rPr lang="en-US" sz="1200" b="0" kern="1200" dirty="0" smtClean="0">
                <a:solidFill>
                  <a:schemeClr val="tx1"/>
                </a:solidFill>
                <a:effectLst/>
                <a:latin typeface="+mn-lt"/>
                <a:ea typeface="+mn-ea"/>
                <a:cs typeface="+mn-cs"/>
              </a:rPr>
              <a:t>fluids.</a:t>
            </a:r>
          </a:p>
        </p:txBody>
      </p:sp>
      <p:sp>
        <p:nvSpPr>
          <p:cNvPr id="4" name="Slide Number Placeholder 3"/>
          <p:cNvSpPr>
            <a:spLocks noGrp="1"/>
          </p:cNvSpPr>
          <p:nvPr>
            <p:ph type="sldNum" sz="quarter" idx="10"/>
          </p:nvPr>
        </p:nvSpPr>
        <p:spPr/>
        <p:txBody>
          <a:bodyPr/>
          <a:lstStyle/>
          <a:p>
            <a:fld id="{CBECAA78-C285-2E49-93C5-5EE9F1DCB7A9}" type="slidenum">
              <a:rPr lang="en-US" smtClean="0"/>
              <a:pPr/>
              <a:t>25</a:t>
            </a:fld>
            <a:endParaRPr lang="en-US" dirty="0"/>
          </a:p>
        </p:txBody>
      </p:sp>
    </p:spTree>
    <p:extLst>
      <p:ext uri="{BB962C8B-B14F-4D97-AF65-F5344CB8AC3E}">
        <p14:creationId xmlns:p14="http://schemas.microsoft.com/office/powerpoint/2010/main" val="2543862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Facilitator Note:</a:t>
            </a:r>
            <a:r>
              <a:rPr lang="en-US" b="1" i="1" baseline="0" dirty="0" smtClean="0"/>
              <a:t> </a:t>
            </a:r>
          </a:p>
          <a:p>
            <a:pPr marL="171450" indent="-171450">
              <a:buFont typeface="Arial" panose="020B0604020202020204" pitchFamily="34" charset="0"/>
              <a:buChar char="•"/>
            </a:pPr>
            <a:r>
              <a:rPr lang="en-US" b="0" i="1" baseline="0" dirty="0" smtClean="0"/>
              <a:t>In this section, participants will practice CPR. You will select the CPR technique to be taught based on your target audience. You do not need to cover both techniques.</a:t>
            </a:r>
          </a:p>
          <a:p>
            <a:pPr marL="628650" lvl="1" indent="-171450">
              <a:buFont typeface="Arial" panose="020B0604020202020204" pitchFamily="34" charset="0"/>
              <a:buChar char="•"/>
            </a:pPr>
            <a:r>
              <a:rPr lang="en-US" i="1" baseline="0" dirty="0" smtClean="0"/>
              <a:t>Child CPR: All elementary events- Slides 28 and 29</a:t>
            </a:r>
          </a:p>
          <a:p>
            <a:pPr marL="628650" lvl="1" indent="-171450">
              <a:buFont typeface="Arial" panose="020B0604020202020204" pitchFamily="34" charset="0"/>
              <a:buChar char="•"/>
            </a:pPr>
            <a:r>
              <a:rPr lang="en-US" i="1" baseline="0" dirty="0" smtClean="0"/>
              <a:t>Hands-Only CPR: Middle and high school events or events that have combination of ages (K-12) - Slide 30</a:t>
            </a:r>
          </a:p>
        </p:txBody>
      </p:sp>
      <p:sp>
        <p:nvSpPr>
          <p:cNvPr id="4" name="Slide Number Placeholder 3"/>
          <p:cNvSpPr>
            <a:spLocks noGrp="1"/>
          </p:cNvSpPr>
          <p:nvPr>
            <p:ph type="sldNum" sz="quarter" idx="10"/>
          </p:nvPr>
        </p:nvSpPr>
        <p:spPr/>
        <p:txBody>
          <a:bodyPr/>
          <a:lstStyle/>
          <a:p>
            <a:fld id="{CBECAA78-C285-2E49-93C5-5EE9F1DCB7A9}" type="slidenum">
              <a:rPr lang="en-US" smtClean="0"/>
              <a:pPr/>
              <a:t>26</a:t>
            </a:fld>
            <a:endParaRPr lang="en-US" dirty="0"/>
          </a:p>
        </p:txBody>
      </p:sp>
    </p:spTree>
    <p:extLst>
      <p:ext uri="{BB962C8B-B14F-4D97-AF65-F5344CB8AC3E}">
        <p14:creationId xmlns:p14="http://schemas.microsoft.com/office/powerpoint/2010/main" val="3707325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Cardiac arrest </a:t>
            </a:r>
            <a:r>
              <a:rPr lang="en-US" sz="1200" b="0" i="0" u="none" strike="noStrike" kern="1200" baseline="0" dirty="0" smtClean="0">
                <a:solidFill>
                  <a:schemeClr val="tx1"/>
                </a:solidFill>
                <a:latin typeface="+mn-lt"/>
                <a:ea typeface="+mn-ea"/>
                <a:cs typeface="+mn-cs"/>
              </a:rPr>
              <a:t>occurs when the heart unexpectedly stops beating. It’s triggered by an electrical malfunction in the heart that causes an irregular heartbeat (arrhythmia) and prevents the heart from pumping blood to the brain, lungs and vital organs.</a:t>
            </a:r>
            <a:endParaRPr lang="en-US" b="0" i="1" dirty="0" smtClean="0"/>
          </a:p>
          <a:p>
            <a:endParaRPr lang="en-US" b="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Causes of cardiac arrest are largely unclear, and most often cardiac arrest happens in previously undiagnosed individuals. Cardiac arrest in younger children is often preceded by respiratory problems while in teens and adults it’s often a problem in the heart itself. </a:t>
            </a:r>
          </a:p>
          <a:p>
            <a:endParaRPr lang="en-US" b="0" i="1" dirty="0" smtClean="0"/>
          </a:p>
          <a:p>
            <a:r>
              <a:rPr lang="en-US" b="0" i="1" dirty="0" smtClean="0"/>
              <a:t>It is not a heart attack.</a:t>
            </a:r>
            <a:r>
              <a:rPr lang="en-US" b="0" dirty="0" smtClean="0"/>
              <a:t> </a:t>
            </a:r>
          </a:p>
          <a:p>
            <a:endParaRPr lang="en-US" b="0" dirty="0" smtClean="0"/>
          </a:p>
          <a:p>
            <a:r>
              <a:rPr lang="en-US" b="0" dirty="0" smtClean="0"/>
              <a:t>A</a:t>
            </a:r>
            <a:r>
              <a:rPr lang="en-US" b="0" baseline="0" dirty="0" smtClean="0"/>
              <a:t> h</a:t>
            </a:r>
            <a:r>
              <a:rPr lang="en-US" b="0" dirty="0" smtClean="0"/>
              <a:t>eart attack is caused by one or more blockages in the heart’s blood vessels, preventing proper flow and heart muscle dies. Note: </a:t>
            </a:r>
            <a:r>
              <a:rPr lang="en-US" sz="1200" kern="1200" dirty="0" smtClean="0">
                <a:solidFill>
                  <a:schemeClr val="tx1"/>
                </a:solidFill>
                <a:effectLst/>
                <a:latin typeface="+mn-lt"/>
                <a:ea typeface="+mn-ea"/>
                <a:cs typeface="+mn-cs"/>
              </a:rPr>
              <a:t>Most heart attacks do not lead to sudden cardiac arrest, although a small percentage of people</a:t>
            </a:r>
            <a:r>
              <a:rPr lang="en-US" sz="1200" kern="1200" baseline="0" dirty="0" smtClean="0">
                <a:solidFill>
                  <a:schemeClr val="tx1"/>
                </a:solidFill>
                <a:effectLst/>
                <a:latin typeface="+mn-lt"/>
                <a:ea typeface="+mn-ea"/>
                <a:cs typeface="+mn-cs"/>
              </a:rPr>
              <a:t> how have</a:t>
            </a:r>
            <a:r>
              <a:rPr lang="en-US" sz="1200" kern="1200" dirty="0" smtClean="0">
                <a:solidFill>
                  <a:schemeClr val="tx1"/>
                </a:solidFill>
                <a:effectLst/>
                <a:latin typeface="+mn-lt"/>
                <a:ea typeface="+mn-ea"/>
                <a:cs typeface="+mn-cs"/>
              </a:rPr>
              <a:t> a heart attack may develop cardiac arrest.</a:t>
            </a:r>
            <a:endParaRPr lang="en-US" b="0" dirty="0" smtClean="0"/>
          </a:p>
          <a:p>
            <a:endParaRPr lang="en-US" sz="1200" b="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0" dirty="0" smtClean="0"/>
              <a:t>A person has the best chance of survival if CPR &amp; AED are used immediately.</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CPR is short for cardiopulmonary resuscitation. CPR keeps oxygen-rich blood flowing to the person’s body when the heart is not effectively pumping on its own.  An automated external defibrillator or AED is a portable electrical device that can restore normal heart function.</a:t>
            </a:r>
          </a:p>
        </p:txBody>
      </p:sp>
      <p:sp>
        <p:nvSpPr>
          <p:cNvPr id="4" name="Slide Number Placeholder 3"/>
          <p:cNvSpPr>
            <a:spLocks noGrp="1"/>
          </p:cNvSpPr>
          <p:nvPr>
            <p:ph type="sldNum" sz="quarter" idx="10"/>
          </p:nvPr>
        </p:nvSpPr>
        <p:spPr/>
        <p:txBody>
          <a:bodyPr/>
          <a:lstStyle/>
          <a:p>
            <a:fld id="{CBECAA78-C285-2E49-93C5-5EE9F1DCB7A9}" type="slidenum">
              <a:rPr lang="en-US" smtClean="0"/>
              <a:pPr/>
              <a:t>27</a:t>
            </a:fld>
            <a:endParaRPr lang="en-US" dirty="0"/>
          </a:p>
        </p:txBody>
      </p:sp>
    </p:spTree>
    <p:extLst>
      <p:ext uri="{BB962C8B-B14F-4D97-AF65-F5344CB8AC3E}">
        <p14:creationId xmlns:p14="http://schemas.microsoft.com/office/powerpoint/2010/main" val="315924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Cardiac arrest can impact </a:t>
            </a:r>
            <a:r>
              <a:rPr lang="en-US" sz="1200" i="1" kern="1200" dirty="0" smtClean="0">
                <a:solidFill>
                  <a:schemeClr val="tx1"/>
                </a:solidFill>
                <a:effectLst/>
                <a:latin typeface="+mn-lt"/>
                <a:ea typeface="+mn-ea"/>
                <a:cs typeface="+mn-cs"/>
              </a:rPr>
              <a:t>anyone</a:t>
            </a:r>
            <a:r>
              <a:rPr lang="en-US" sz="1200" kern="1200" dirty="0" smtClean="0">
                <a:solidFill>
                  <a:schemeClr val="tx1"/>
                </a:solidFill>
                <a:effectLst/>
                <a:latin typeface="+mn-lt"/>
                <a:ea typeface="+mn-ea"/>
                <a:cs typeface="+mn-cs"/>
              </a:rPr>
              <a:t> at any age or any time. It can represent a health risk for competitive youth, high school, college, recreational, and professional athletes</a:t>
            </a:r>
            <a:r>
              <a:rPr lang="en-US" sz="1200" kern="1200" baseline="0" dirty="0" smtClean="0">
                <a:solidFill>
                  <a:schemeClr val="tx1"/>
                </a:solidFill>
                <a:effectLst/>
                <a:latin typeface="+mn-lt"/>
                <a:ea typeface="+mn-ea"/>
                <a:cs typeface="+mn-cs"/>
              </a:rPr>
              <a:t> as well as</a:t>
            </a:r>
            <a:r>
              <a:rPr lang="en-US" sz="1200" kern="1200" dirty="0" smtClean="0">
                <a:solidFill>
                  <a:schemeClr val="tx1"/>
                </a:solidFill>
                <a:effectLst/>
                <a:latin typeface="+mn-lt"/>
                <a:ea typeface="+mn-ea"/>
                <a:cs typeface="+mn-cs"/>
              </a:rPr>
              <a:t> non-athletes. There is no evidence that cardiac arrest is more common in athletes than in the general population of young people aged 12-25.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incidence of cardiac arrest in young athletes is unknown. However, unpublished data from the Resuscitation Outcomes Consortium (ROC) suggests that about 7,000 children experience EMS-Assessed Out of Hospital Cardiac Arrest each year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According</a:t>
            </a:r>
            <a:r>
              <a:rPr lang="en-US" baseline="0" dirty="0" smtClean="0"/>
              <a:t> to one study, s</a:t>
            </a:r>
            <a:r>
              <a:rPr lang="en-US" dirty="0" smtClean="0"/>
              <a:t>udden cardiac arrest in student-athletes is largely a survivable event (&gt;85%) if the event is witnessed, the school has an established emergency action plan and the victim receives prompt cardiopulmonary resuscitation and early defibrillation from an automated external defibrillator (AED).</a:t>
            </a:r>
            <a:r>
              <a:rPr lang="en-US" baseline="30000" dirty="0" smtClean="0"/>
              <a:t>2</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Sudden death due to cardiovascular disease is considered a rare occurrence.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Provide additional data detailed</a:t>
            </a:r>
            <a:r>
              <a:rPr lang="en-US" sz="1200" i="1" kern="1200" baseline="0" dirty="0" smtClean="0">
                <a:solidFill>
                  <a:schemeClr val="tx1"/>
                </a:solidFill>
                <a:effectLst/>
                <a:latin typeface="+mn-lt"/>
                <a:ea typeface="+mn-ea"/>
                <a:cs typeface="+mn-cs"/>
              </a:rPr>
              <a:t> below as needed/desired</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NCAA longitudinal study of students 17 to 24 years of age showed that the incidence of nontraumatic out of hospital cardiac arrest (OHCA) was 1 per 22,903 athlete participant-years. The incidence of cardiac arrest tended to be higher among blacks than among whites and among men than among women. (Source:</a:t>
            </a:r>
            <a:r>
              <a:rPr lang="en-US" sz="1200" kern="1200" baseline="0" dirty="0" smtClean="0">
                <a:solidFill>
                  <a:schemeClr val="tx1"/>
                </a:solidFill>
                <a:effectLst/>
                <a:latin typeface="+mn-lt"/>
                <a:ea typeface="+mn-ea"/>
                <a:cs typeface="+mn-cs"/>
              </a:rPr>
              <a:t> AHA 2016 Statistical Update</a:t>
            </a:r>
            <a:r>
              <a:rPr lang="en-US" sz="1200" u="none" kern="1200" baseline="0" dirty="0" smtClean="0">
                <a:solidFill>
                  <a:schemeClr val="tx1"/>
                </a:solidFill>
                <a:effectLst/>
                <a:latin typeface="+mn-lt"/>
                <a:ea typeface="+mn-ea"/>
                <a:cs typeface="+mn-cs"/>
              </a:rPr>
              <a:t> retrieved at </a:t>
            </a:r>
            <a:r>
              <a:rPr lang="en-US" sz="1200" u="sng" kern="1200" dirty="0" smtClean="0">
                <a:solidFill>
                  <a:schemeClr val="tx1"/>
                </a:solidFill>
                <a:effectLst/>
                <a:latin typeface="+mn-lt"/>
                <a:ea typeface="+mn-ea"/>
                <a:cs typeface="+mn-cs"/>
                <a:hlinkClick r:id="rId3"/>
              </a:rPr>
              <a:t>http://circ.ahajournals.org/content/early/2015/12/16/CIR.0000000000000350.full.pdf</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Currently there is no universal, standard surveillance method or a mandatory registry for cardiac arrest in youth in the general population nor in athletes. Available data is generally collected through media reports, advocacy groups, and peer-reviewed publications often from major referral medical centers.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2013, the NIH and CDC announced launching a registry for sudden cardiac death in youth up to age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19 in the United States. The purpose of the Sudden Death in the Young (SDY) Case Registry is to count the number of cases, understand the causes and risk factors, and inform prevention strategies for infants, children and young adults who die suddenly and unexpectedly.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Sudden</a:t>
            </a:r>
            <a:r>
              <a:rPr lang="en-US" sz="1200" kern="1200" baseline="0" dirty="0" smtClean="0">
                <a:solidFill>
                  <a:schemeClr val="tx1"/>
                </a:solidFill>
                <a:effectLst/>
                <a:latin typeface="+mn-lt"/>
                <a:ea typeface="+mn-ea"/>
                <a:cs typeface="+mn-cs"/>
              </a:rPr>
              <a:t> Death in the Young </a:t>
            </a:r>
            <a:r>
              <a:rPr lang="en-US" sz="1200" kern="1200" dirty="0" smtClean="0">
                <a:solidFill>
                  <a:schemeClr val="tx1"/>
                </a:solidFill>
                <a:effectLst/>
                <a:latin typeface="+mn-lt"/>
                <a:ea typeface="+mn-ea"/>
                <a:cs typeface="+mn-cs"/>
              </a:rPr>
              <a:t>Case Registry is an expansion of the CDC’s Sudden Unexpected Infant Death Case Registry. On September 30, 2014 the CDC awarded grants to state health departments to participate in the SDY Case Registry and data collection began in January 2015. In April 2016, the Research Phase begun and they will be exploring the causes and risk factors for sudden death in the young. This registry has begun to generate new research, resulting in initiatives that will save lives.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http://www.nhlbi.nih.gov/news/spotlight/fact-sheet/frequently-asked-questions-about-sudden-death-young-case-registry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28</a:t>
            </a:fld>
            <a:endParaRPr lang="en-US" dirty="0"/>
          </a:p>
        </p:txBody>
      </p:sp>
    </p:spTree>
    <p:extLst>
      <p:ext uri="{BB962C8B-B14F-4D97-AF65-F5344CB8AC3E}">
        <p14:creationId xmlns:p14="http://schemas.microsoft.com/office/powerpoint/2010/main" val="175118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young cardiac arrest</a:t>
            </a:r>
            <a:r>
              <a:rPr lang="en-US" baseline="0" dirty="0" smtClean="0"/>
              <a:t> victims</a:t>
            </a:r>
            <a:r>
              <a:rPr lang="en-US" dirty="0" smtClean="0"/>
              <a:t> have no symptoms until the cardiac arrest.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a:t>
            </a:r>
            <a:r>
              <a:rPr lang="en-US" sz="1200" b="1" i="1" kern="1200" baseline="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Reviews list from table.</a:t>
            </a:r>
            <a:r>
              <a:rPr lang="en-US" sz="1200" b="0" i="1" kern="1200" baseline="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29</a:t>
            </a:fld>
            <a:endParaRPr lang="en-US" dirty="0"/>
          </a:p>
        </p:txBody>
      </p:sp>
    </p:spTree>
    <p:extLst>
      <p:ext uri="{BB962C8B-B14F-4D97-AF65-F5344CB8AC3E}">
        <p14:creationId xmlns:p14="http://schemas.microsoft.com/office/powerpoint/2010/main" val="1764058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called on to give CPR in an emergency, you will most likely be trying to save the life of someone you love, like a child, spouse, parent or friend.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CPR should be performed on a person who goes into cardiac arrest, or is unresponsive and is not breathing or not breathing normally. </a:t>
            </a:r>
            <a:r>
              <a:rPr lang="en-US" sz="1200" i="0" kern="1200" dirty="0" smtClean="0">
                <a:solidFill>
                  <a:schemeClr val="tx1"/>
                </a:solidFill>
                <a:effectLst/>
                <a:latin typeface="+mn-lt"/>
                <a:ea typeface="+mn-ea"/>
                <a:cs typeface="+mn-cs"/>
              </a:rPr>
              <a:t>One of the main reasons people do not give CPR is because they are afraid of doing it wrong. Any CPR is better than no CPR.</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Your actions can only help!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Survival depends on immediately getting CPR from someone nearby and if needed, a shock from an AED</a:t>
            </a:r>
            <a:r>
              <a:rPr lang="en-US" sz="1200" kern="1200" baseline="0" dirty="0" smtClean="0">
                <a:solidFill>
                  <a:schemeClr val="tx1"/>
                </a:solidFill>
                <a:effectLst/>
                <a:latin typeface="+mn-lt"/>
                <a:ea typeface="+mn-ea"/>
                <a:cs typeface="+mn-cs"/>
              </a:rPr>
              <a:t> or </a:t>
            </a:r>
            <a:r>
              <a:rPr lang="en-US" dirty="0" smtClean="0"/>
              <a:t>automated external defibrillator.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AEDs have the greatest potential impact on survival from cardiac arrest if placed in locations where cardiac arrest is likely to occur. AEDs are most effective when used within the first 3-5 minutes. If an AED is available, use it. All you need to do is turn it on and follow the prompts.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a:t>
            </a:r>
            <a:r>
              <a:rPr lang="en-US" sz="1200" b="1"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Encourage attendees to locate an AED at the next public event, school event, community center, etc. Encourage attendees to be trained in CPR and in using an AED.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CPR, along with defibrillation from an AED, can double or triple a cardiac arrest victim’s chance of survival.</a:t>
            </a:r>
          </a:p>
        </p:txBody>
      </p:sp>
      <p:sp>
        <p:nvSpPr>
          <p:cNvPr id="4" name="Slide Number Placeholder 3"/>
          <p:cNvSpPr>
            <a:spLocks noGrp="1"/>
          </p:cNvSpPr>
          <p:nvPr>
            <p:ph type="sldNum" sz="quarter" idx="10"/>
          </p:nvPr>
        </p:nvSpPr>
        <p:spPr/>
        <p:txBody>
          <a:bodyPr/>
          <a:lstStyle/>
          <a:p>
            <a:fld id="{CBECAA78-C285-2E49-93C5-5EE9F1DCB7A9}" type="slidenum">
              <a:rPr lang="en-US" smtClean="0"/>
              <a:pPr/>
              <a:t>30</a:t>
            </a:fld>
            <a:endParaRPr lang="en-US" dirty="0"/>
          </a:p>
        </p:txBody>
      </p:sp>
    </p:spTree>
    <p:extLst>
      <p:ext uri="{BB962C8B-B14F-4D97-AF65-F5344CB8AC3E}">
        <p14:creationId xmlns:p14="http://schemas.microsoft.com/office/powerpoint/2010/main" val="917082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Facilitator Note:</a:t>
            </a:r>
            <a:r>
              <a:rPr lang="en-US" b="1" i="1" baseline="0" dirty="0" smtClean="0"/>
              <a:t> </a:t>
            </a:r>
          </a:p>
          <a:p>
            <a:pPr marL="171450" indent="-171450">
              <a:buFont typeface="Arial" panose="020B0604020202020204" pitchFamily="34" charset="0"/>
              <a:buChar char="•"/>
            </a:pPr>
            <a:r>
              <a:rPr lang="en-US" b="0" i="1" baseline="0" dirty="0" smtClean="0"/>
              <a:t>R</a:t>
            </a:r>
            <a:r>
              <a:rPr lang="en-US" i="1" baseline="0" dirty="0" smtClean="0"/>
              <a:t>eview either Child CPR or Hands-Only™ CPR depending on target audience. </a:t>
            </a:r>
          </a:p>
          <a:p>
            <a:pPr marL="628650" lvl="1" indent="-171450">
              <a:buFont typeface="Arial" panose="020B0604020202020204" pitchFamily="34" charset="0"/>
              <a:buChar char="•"/>
            </a:pPr>
            <a:r>
              <a:rPr lang="en-US" i="1" baseline="0" dirty="0" smtClean="0"/>
              <a:t>Child CPR: All elementary events.</a:t>
            </a:r>
          </a:p>
          <a:p>
            <a:pPr marL="628650" lvl="1" indent="-171450">
              <a:buFont typeface="Arial" panose="020B0604020202020204" pitchFamily="34" charset="0"/>
              <a:buChar char="•"/>
            </a:pPr>
            <a:r>
              <a:rPr lang="en-US" i="1" baseline="0" dirty="0" smtClean="0"/>
              <a:t>Hands-Only™ CPR: Middle and high school events or events that have combination of ages (K-12).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Play video from CPR in Schools Training Kit, walk through steps with manikin and allow participants to practice.</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To determine if CPR should be given: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Tap child and shout “Are you okay?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you okay?”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Get help –  point and yell like you mean it: “Hey you, call 911 and get the AED now!”</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Check child’s breathing. If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not breathing or only gasping,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then</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start CPR.</a:t>
            </a:r>
          </a:p>
        </p:txBody>
      </p:sp>
      <p:sp>
        <p:nvSpPr>
          <p:cNvPr id="4" name="Slide Number Placeholder 3"/>
          <p:cNvSpPr>
            <a:spLocks noGrp="1"/>
          </p:cNvSpPr>
          <p:nvPr>
            <p:ph type="sldNum" sz="quarter" idx="10"/>
          </p:nvPr>
        </p:nvSpPr>
        <p:spPr/>
        <p:txBody>
          <a:bodyPr/>
          <a:lstStyle/>
          <a:p>
            <a:fld id="{CBECAA78-C285-2E49-93C5-5EE9F1DCB7A9}" type="slidenum">
              <a:rPr lang="en-US" smtClean="0"/>
              <a:pPr/>
              <a:t>31</a:t>
            </a:fld>
            <a:endParaRPr lang="en-US" dirty="0"/>
          </a:p>
        </p:txBody>
      </p:sp>
    </p:spTree>
    <p:extLst>
      <p:ext uri="{BB962C8B-B14F-4D97-AF65-F5344CB8AC3E}">
        <p14:creationId xmlns:p14="http://schemas.microsoft.com/office/powerpoint/2010/main" val="57312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smtClean="0"/>
              <a:t>Facilitator Note: </a:t>
            </a:r>
            <a:r>
              <a:rPr lang="en-US" i="1" dirty="0" smtClean="0"/>
              <a:t>Take a moment to</a:t>
            </a:r>
            <a:r>
              <a:rPr lang="en-US" i="1" baseline="0" dirty="0" smtClean="0"/>
              <a:t> highlight your role as an athletic trainer (2 slides). Review bullet points.</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4</a:t>
            </a:fld>
            <a:endParaRPr lang="en-US" dirty="0"/>
          </a:p>
        </p:txBody>
      </p:sp>
    </p:spTree>
    <p:extLst>
      <p:ext uri="{BB962C8B-B14F-4D97-AF65-F5344CB8AC3E}">
        <p14:creationId xmlns:p14="http://schemas.microsoft.com/office/powerpoint/2010/main" val="2764419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Once</a:t>
            </a:r>
            <a:r>
              <a:rPr lang="en-US" sz="1200" b="0" kern="1200" baseline="0" dirty="0" smtClean="0">
                <a:solidFill>
                  <a:schemeClr val="tx1"/>
                </a:solidFill>
                <a:effectLst/>
                <a:latin typeface="+mn-lt"/>
                <a:ea typeface="+mn-ea"/>
                <a:cs typeface="+mn-cs"/>
              </a:rPr>
              <a:t> you </a:t>
            </a:r>
            <a:r>
              <a:rPr lang="en-US" sz="1200" b="0" kern="1200" dirty="0" smtClean="0">
                <a:solidFill>
                  <a:schemeClr val="tx1"/>
                </a:solidFill>
                <a:effectLst/>
                <a:latin typeface="+mn-lt"/>
                <a:ea typeface="+mn-ea"/>
                <a:cs typeface="+mn-cs"/>
              </a:rPr>
              <a:t>determine that CPR should be given:</a:t>
            </a:r>
          </a:p>
          <a:p>
            <a:pPr marL="228600" indent="-228600">
              <a:buFont typeface="+mj-lt"/>
              <a:buAutoNum type="arabicPeriod"/>
            </a:pPr>
            <a:r>
              <a:rPr lang="en-US" sz="1200" kern="1200" dirty="0" smtClean="0">
                <a:solidFill>
                  <a:schemeClr val="tx1"/>
                </a:solidFill>
                <a:effectLst/>
                <a:latin typeface="+mn-lt"/>
                <a:ea typeface="+mn-ea"/>
                <a:cs typeface="+mn-cs"/>
              </a:rPr>
              <a:t>Position child next to you.</a:t>
            </a:r>
          </a:p>
          <a:p>
            <a:pPr marL="228600" lvl="0" indent="-228600">
              <a:buFont typeface="+mj-lt"/>
              <a:buAutoNum type="arabicPeriod"/>
            </a:pPr>
            <a:r>
              <a:rPr lang="en-US" sz="1200" kern="1200" dirty="0" smtClean="0">
                <a:solidFill>
                  <a:schemeClr val="tx1"/>
                </a:solidFill>
                <a:effectLst/>
                <a:latin typeface="+mn-lt"/>
                <a:ea typeface="+mn-ea"/>
                <a:cs typeface="+mn-cs"/>
              </a:rPr>
              <a:t>Place heel of hand in center of chest. Use one hand. If you can’t press down far enough use 2 hands.</a:t>
            </a:r>
          </a:p>
          <a:p>
            <a:pPr marL="228600" lvl="0" indent="-228600">
              <a:buFont typeface="+mj-lt"/>
              <a:buAutoNum type="arabicPeriod"/>
            </a:pPr>
            <a:r>
              <a:rPr lang="en-US" sz="1200" kern="1200" dirty="0" smtClean="0">
                <a:solidFill>
                  <a:schemeClr val="tx1"/>
                </a:solidFill>
                <a:effectLst/>
                <a:latin typeface="+mn-lt"/>
                <a:ea typeface="+mn-ea"/>
                <a:cs typeface="+mn-cs"/>
              </a:rPr>
              <a:t>Push hard and fast about 2” deep. Give 30 compressions at a rate of 100-120 compressions per minute. </a:t>
            </a:r>
          </a:p>
          <a:p>
            <a:pPr marL="228600" lvl="0" indent="-228600">
              <a:buFont typeface="+mj-lt"/>
              <a:buAutoNum type="arabicPeriod"/>
            </a:pPr>
            <a:endParaRPr lang="en-US" sz="1200" kern="1200" dirty="0" smtClean="0">
              <a:solidFill>
                <a:schemeClr val="tx1"/>
              </a:solidFill>
              <a:effectLst/>
              <a:latin typeface="+mn-lt"/>
              <a:ea typeface="+mn-ea"/>
              <a:cs typeface="+mn-cs"/>
            </a:endParaRPr>
          </a:p>
          <a:p>
            <a:pPr marL="0" lvl="0" indent="0">
              <a:buFont typeface="+mj-lt"/>
              <a:buNone/>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Continue</a:t>
            </a:r>
            <a:r>
              <a:rPr lang="en-US" sz="1200" i="1" kern="1200" baseline="0" dirty="0" smtClean="0">
                <a:solidFill>
                  <a:schemeClr val="tx1"/>
                </a:solidFill>
                <a:effectLst/>
                <a:latin typeface="+mn-lt"/>
                <a:ea typeface="+mn-ea"/>
                <a:cs typeface="+mn-cs"/>
              </a:rPr>
              <a:t> to next slide. </a:t>
            </a:r>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32</a:t>
            </a:fld>
            <a:endParaRPr lang="en-US" dirty="0"/>
          </a:p>
        </p:txBody>
      </p:sp>
    </p:spTree>
    <p:extLst>
      <p:ext uri="{BB962C8B-B14F-4D97-AF65-F5344CB8AC3E}">
        <p14:creationId xmlns:p14="http://schemas.microsoft.com/office/powerpoint/2010/main" val="197586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buFont typeface="+mj-lt"/>
              <a:buAutoNum type="arabicPeriod" startAt="4"/>
            </a:pPr>
            <a:r>
              <a:rPr lang="en-US" sz="3200" dirty="0" smtClean="0"/>
              <a:t> Give 2 breaths.</a:t>
            </a:r>
          </a:p>
          <a:p>
            <a:pPr marL="742950" lvl="1" indent="-285750">
              <a:buFont typeface="Arial" panose="020B0604020202020204" pitchFamily="34" charset="0"/>
              <a:buChar char="•"/>
            </a:pPr>
            <a:r>
              <a:rPr lang="en-US" sz="1800" dirty="0" smtClean="0"/>
              <a:t>Put one hand on the forehead and the fingers of your other hand on the bony part of the chin.</a:t>
            </a:r>
          </a:p>
          <a:p>
            <a:pPr marL="742950" lvl="1" indent="-285750">
              <a:buFont typeface="Arial" panose="020B0604020202020204" pitchFamily="34" charset="0"/>
              <a:buChar char="•"/>
            </a:pPr>
            <a:r>
              <a:rPr lang="en-US" sz="1800" dirty="0" smtClean="0"/>
              <a:t>Tilt the head back and lift the chin.</a:t>
            </a:r>
          </a:p>
          <a:p>
            <a:pPr marL="742950" lvl="1" indent="-285750">
              <a:buFont typeface="Arial" panose="020B0604020202020204" pitchFamily="34" charset="0"/>
              <a:buChar char="•"/>
            </a:pPr>
            <a:r>
              <a:rPr lang="en-US" sz="1800" dirty="0" smtClean="0"/>
              <a:t>While holding the airway open, pinch the nose closed with your thumb and forefinger.</a:t>
            </a:r>
          </a:p>
          <a:p>
            <a:pPr marL="742950" lvl="1" indent="-285750">
              <a:buFont typeface="Arial" panose="020B0604020202020204" pitchFamily="34" charset="0"/>
              <a:buChar char="•"/>
            </a:pPr>
            <a:r>
              <a:rPr lang="en-US" sz="1800" dirty="0" smtClean="0"/>
              <a:t>Take a normal breath. Cover the child’s mouth with your mouth.</a:t>
            </a:r>
          </a:p>
          <a:p>
            <a:pPr marL="742950" lvl="1" indent="-285750">
              <a:buFont typeface="Arial" panose="020B0604020202020204" pitchFamily="34" charset="0"/>
              <a:buChar char="•"/>
            </a:pPr>
            <a:r>
              <a:rPr lang="en-US" sz="1800" dirty="0" smtClean="0"/>
              <a:t>Give 2 breaths: Blow for 1 second for each. Watch for the chest to begin to rise as you give each breath.</a:t>
            </a:r>
          </a:p>
          <a:p>
            <a:pPr marL="742950" lvl="1" indent="-285750">
              <a:buFont typeface="Arial" panose="020B0604020202020204" pitchFamily="34" charset="0"/>
              <a:buChar char="•"/>
            </a:pPr>
            <a:r>
              <a:rPr lang="en-US" sz="1800" dirty="0" smtClean="0"/>
              <a:t>Try not to interrupt compressions for more than 10 seconds.</a:t>
            </a:r>
          </a:p>
          <a:p>
            <a:pPr marL="742950" lvl="1" indent="-285750">
              <a:buFont typeface="Arial" panose="020B0604020202020204" pitchFamily="34" charset="0"/>
              <a:buChar char="•"/>
            </a:pPr>
            <a:endParaRPr lang="en-US" sz="1800" dirty="0" smtClean="0"/>
          </a:p>
          <a:p>
            <a:pPr lvl="0">
              <a:spcBef>
                <a:spcPts val="600"/>
              </a:spcBef>
              <a:spcAft>
                <a:spcPts val="600"/>
              </a:spcAft>
              <a:buFont typeface="+mj-lt"/>
              <a:buAutoNum type="arabicPeriod" startAt="4"/>
            </a:pPr>
            <a:r>
              <a:rPr lang="en-US" sz="3200" dirty="0" smtClean="0"/>
              <a:t>Repeat cycles of 30 compressions and 2 breaths for five  cycles or until help arrives</a:t>
            </a:r>
          </a:p>
          <a:p>
            <a:pPr lvl="0">
              <a:spcBef>
                <a:spcPts val="600"/>
              </a:spcBef>
              <a:spcAft>
                <a:spcPts val="600"/>
              </a:spcAft>
              <a:buFont typeface="+mj-lt"/>
              <a:buAutoNum type="arabicPeriod" startAt="4"/>
            </a:pPr>
            <a:r>
              <a:rPr lang="en-US" dirty="0" smtClean="0"/>
              <a:t>If no one has called 911 or retrieved the AED yet, leave to call 911 and get the AED yourself (if available).</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33</a:t>
            </a:fld>
            <a:endParaRPr lang="en-US" dirty="0"/>
          </a:p>
        </p:txBody>
      </p:sp>
    </p:spTree>
    <p:extLst>
      <p:ext uri="{BB962C8B-B14F-4D97-AF65-F5344CB8AC3E}">
        <p14:creationId xmlns:p14="http://schemas.microsoft.com/office/powerpoint/2010/main" val="308967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Facilitator Note:</a:t>
            </a:r>
            <a:r>
              <a:rPr lang="en-US" b="1" i="1" baseline="0" dirty="0" smtClean="0"/>
              <a:t> </a:t>
            </a:r>
          </a:p>
          <a:p>
            <a:pPr marL="171450" indent="-171450">
              <a:buFont typeface="Arial" panose="020B0604020202020204" pitchFamily="34" charset="0"/>
              <a:buChar char="•"/>
            </a:pPr>
            <a:r>
              <a:rPr lang="en-US" b="0" i="1" baseline="0" dirty="0" smtClean="0"/>
              <a:t>R</a:t>
            </a:r>
            <a:r>
              <a:rPr lang="en-US" i="1" baseline="0" dirty="0" smtClean="0"/>
              <a:t>eview either CPR or Hands-Only CPR depending on target audience. </a:t>
            </a:r>
          </a:p>
          <a:p>
            <a:pPr marL="628650" lvl="1" indent="-171450">
              <a:buFont typeface="Arial" panose="020B0604020202020204" pitchFamily="34" charset="0"/>
              <a:buChar char="•"/>
            </a:pPr>
            <a:r>
              <a:rPr lang="en-US" i="1" baseline="0" dirty="0" smtClean="0"/>
              <a:t>Child CPR: All elementary events.</a:t>
            </a:r>
          </a:p>
          <a:p>
            <a:pPr marL="628650" lvl="1" indent="-171450">
              <a:buFont typeface="Arial" panose="020B0604020202020204" pitchFamily="34" charset="0"/>
              <a:buChar char="•"/>
            </a:pPr>
            <a:r>
              <a:rPr lang="en-US" i="1" baseline="0" dirty="0" smtClean="0"/>
              <a:t>Hands-Only CPR: Middle and high school events or events that have combination of ages (K-12).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Play video from hyper link (or CPR in Schools Kit), walk through steps with manikin and allow participants to practice</a:t>
            </a:r>
            <a:endParaRPr lang="en-US" i="1" dirty="0" smtClean="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Heckling Fan Video (1:08) – Only show at Hands-Only™ CPR Meetings https://www.youtube.com/watch?v=dp6o2ZEwGKY&amp;list=PL7A68846B17049716&amp;index=13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baseline="0" dirty="0" smtClean="0"/>
              <a:t>After video plays, e</a:t>
            </a:r>
            <a:r>
              <a:rPr lang="en-US" i="1" baseline="0" dirty="0" smtClean="0"/>
              <a:t>ncourage attendees to visit heart.org/handsonlycpr to watch and share the 60 second training video with important people in their life.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 </a:t>
            </a:r>
          </a:p>
          <a:p>
            <a:r>
              <a:rPr lang="en-US" dirty="0" smtClean="0"/>
              <a:t>Hands-Only</a:t>
            </a:r>
            <a:r>
              <a:rPr lang="en-US" sz="1200" kern="1200" baseline="0" dirty="0" smtClean="0">
                <a:solidFill>
                  <a:schemeClr val="tx1"/>
                </a:solidFill>
                <a:effectLst/>
                <a:latin typeface="+mn-lt"/>
                <a:ea typeface="+mn-ea"/>
                <a:cs typeface="+mn-cs"/>
              </a:rPr>
              <a:t> </a:t>
            </a:r>
            <a:r>
              <a:rPr lang="en-US" dirty="0" smtClean="0"/>
              <a:t>CPR is CPR without breaths. It is recommended for</a:t>
            </a:r>
            <a:r>
              <a:rPr lang="en-US" baseline="0" dirty="0" smtClean="0"/>
              <a:t> use by people who see a teen or adults suddenly collapse. It consists of two easy steps:</a:t>
            </a:r>
          </a:p>
          <a:p>
            <a:pPr marL="228600" indent="-228600">
              <a:buAutoNum type="arabicPeriod"/>
            </a:pPr>
            <a:r>
              <a:rPr lang="en-US" baseline="0" dirty="0" smtClean="0"/>
              <a:t>Call 911 or send someone to do it. </a:t>
            </a:r>
          </a:p>
          <a:p>
            <a:pPr marL="228600" indent="-228600">
              <a:buAutoNum type="arabicPeriod"/>
            </a:pPr>
            <a:r>
              <a:rPr lang="en-US" sz="2400" dirty="0" smtClean="0"/>
              <a:t>Push hard and fast in the center of the chest to the rate of 100-120 compressions per minute or to the beat of the disco song “Stayin’ Alive” until help arrives</a:t>
            </a:r>
            <a:r>
              <a:rPr lang="en-US" dirty="0" smtClean="0"/>
              <a:t>.</a:t>
            </a:r>
          </a:p>
          <a:p>
            <a:pPr marL="0" indent="0">
              <a:buNone/>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CPR with breaths is encouraged</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in situations of drowning, drug overdose or people who collapse due to breathing problems.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It is also important to note</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that children who have not reached puberty (13 and under or approximately grade 7 and under)</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should be given child CPR with breaths.</a:t>
            </a:r>
            <a:endParaRPr lang="en-US" sz="1200" kern="1200" dirty="0" smtClean="0">
              <a:solidFill>
                <a:schemeClr val="tx1"/>
              </a:solidFill>
              <a:effectLst/>
              <a:latin typeface="+mn-lt"/>
              <a:ea typeface="+mn-ea"/>
              <a:cs typeface="+mn-cs"/>
            </a:endParaRPr>
          </a:p>
          <a:p>
            <a:pPr marL="0" indent="0">
              <a:buNone/>
            </a:pPr>
            <a:endParaRPr lang="en-US" sz="1200" kern="1200" dirty="0" smtClean="0">
              <a:solidFill>
                <a:schemeClr val="tx1"/>
              </a:solidFill>
              <a:effectLst/>
              <a:latin typeface="+mn-lt"/>
              <a:ea typeface="+mn-ea"/>
              <a:cs typeface="+mn-cs"/>
            </a:endParaRPr>
          </a:p>
          <a:p>
            <a:pPr marL="0" indent="0">
              <a:buNone/>
            </a:pPr>
            <a:r>
              <a:rPr lang="en-US" sz="1200" kern="1200" dirty="0" smtClean="0">
                <a:solidFill>
                  <a:schemeClr val="tx1"/>
                </a:solidFill>
                <a:effectLst/>
                <a:latin typeface="+mn-lt"/>
                <a:ea typeface="+mn-ea"/>
                <a:cs typeface="+mn-cs"/>
              </a:rPr>
              <a:t>Hands-Only CPR may help to remove the fear of</a:t>
            </a:r>
            <a:r>
              <a:rPr lang="en-US" sz="1200" kern="1200" baseline="0" dirty="0" smtClean="0">
                <a:solidFill>
                  <a:schemeClr val="tx1"/>
                </a:solidFill>
                <a:effectLst/>
                <a:latin typeface="+mn-lt"/>
                <a:ea typeface="+mn-ea"/>
                <a:cs typeface="+mn-cs"/>
              </a:rPr>
              <a:t> performing </a:t>
            </a:r>
            <a:r>
              <a:rPr lang="en-US" sz="1200" kern="1200" dirty="0" smtClean="0">
                <a:solidFill>
                  <a:schemeClr val="tx1"/>
                </a:solidFill>
                <a:effectLst/>
                <a:latin typeface="+mn-lt"/>
                <a:ea typeface="+mn-ea"/>
                <a:cs typeface="+mn-cs"/>
              </a:rPr>
              <a:t>CPR and helps to simplify the process, especially for those who are unwilling or unable to give breaths. </a:t>
            </a:r>
            <a:endParaRPr lang="en-US" baseline="0"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34</a:t>
            </a:fld>
            <a:endParaRPr lang="en-US" dirty="0"/>
          </a:p>
        </p:txBody>
      </p:sp>
    </p:spTree>
    <p:extLst>
      <p:ext uri="{BB962C8B-B14F-4D97-AF65-F5344CB8AC3E}">
        <p14:creationId xmlns:p14="http://schemas.microsoft.com/office/powerpoint/2010/main" val="323633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ontserrat Light" panose="00000400000000000000" pitchFamily="50" charset="0"/>
              </a:rPr>
              <a:t>An Automated External Defibrillator (AED) is most effective when used within the first 3-5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latin typeface="Montserrat Light" panose="00000400000000000000"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ontserrat Light" panose="00000400000000000000" pitchFamily="50" charset="0"/>
              </a:rPr>
              <a:t>If an AED is available,</a:t>
            </a:r>
            <a:r>
              <a:rPr lang="en-US" sz="1200" b="0" baseline="0" dirty="0" smtClean="0">
                <a:latin typeface="Montserrat Light" panose="00000400000000000000" pitchFamily="50" charset="0"/>
              </a:rPr>
              <a:t> follow these easy steps:</a:t>
            </a:r>
          </a:p>
          <a:p>
            <a:pPr marL="171450" indent="-171450">
              <a:lnSpc>
                <a:spcPct val="100000"/>
              </a:lnSpc>
              <a:spcBef>
                <a:spcPts val="600"/>
              </a:spcBef>
              <a:spcAft>
                <a:spcPts val="600"/>
              </a:spcAft>
              <a:buFont typeface="Arial" panose="020B0604020202020204" pitchFamily="34" charset="0"/>
              <a:buChar char="•"/>
            </a:pPr>
            <a:r>
              <a:rPr lang="en-US" dirty="0" smtClean="0">
                <a:latin typeface="Montserrat Light" panose="00000400000000000000" pitchFamily="50" charset="0"/>
              </a:rPr>
              <a:t>Call 911 first. </a:t>
            </a:r>
          </a:p>
          <a:p>
            <a:pPr marL="171450" indent="-171450">
              <a:lnSpc>
                <a:spcPct val="100000"/>
              </a:lnSpc>
              <a:spcBef>
                <a:spcPts val="600"/>
              </a:spcBef>
              <a:spcAft>
                <a:spcPts val="600"/>
              </a:spcAft>
              <a:buFont typeface="Arial" panose="020B0604020202020204" pitchFamily="34" charset="0"/>
              <a:buChar char="•"/>
            </a:pPr>
            <a:r>
              <a:rPr lang="en-US" dirty="0" smtClean="0">
                <a:latin typeface="Montserrat Light" panose="00000400000000000000" pitchFamily="50" charset="0"/>
              </a:rPr>
              <a:t>Start CPR and have someone bring you the AED.</a:t>
            </a:r>
          </a:p>
          <a:p>
            <a:pPr marL="685800" lvl="1" indent="-228600">
              <a:lnSpc>
                <a:spcPct val="100000"/>
              </a:lnSpc>
              <a:spcBef>
                <a:spcPts val="600"/>
              </a:spcBef>
              <a:spcAft>
                <a:spcPts val="600"/>
              </a:spcAft>
              <a:buFont typeface="+mj-lt"/>
              <a:buAutoNum type="arabicPeriod"/>
            </a:pPr>
            <a:r>
              <a:rPr lang="en-US" dirty="0" smtClean="0">
                <a:latin typeface="Montserrat Light" panose="00000400000000000000" pitchFamily="50" charset="0"/>
              </a:rPr>
              <a:t>Turn AED on.</a:t>
            </a:r>
          </a:p>
          <a:p>
            <a:pPr marL="685800" lvl="1" indent="-228600">
              <a:lnSpc>
                <a:spcPct val="100000"/>
              </a:lnSpc>
              <a:spcBef>
                <a:spcPts val="600"/>
              </a:spcBef>
              <a:spcAft>
                <a:spcPts val="600"/>
              </a:spcAft>
              <a:buFont typeface="+mj-lt"/>
              <a:buAutoNum type="arabicPeriod"/>
            </a:pPr>
            <a:r>
              <a:rPr lang="en-US" dirty="0" smtClean="0">
                <a:latin typeface="Montserrat Light" panose="00000400000000000000" pitchFamily="50" charset="0"/>
              </a:rPr>
              <a:t>Place pads on bare chest at the locations shown on the pads.</a:t>
            </a:r>
            <a:r>
              <a:rPr lang="en-US" baseline="0" dirty="0" smtClean="0">
                <a:latin typeface="Montserrat Light" panose="00000400000000000000" pitchFamily="50" charset="0"/>
              </a:rPr>
              <a:t> </a:t>
            </a:r>
            <a:r>
              <a:rPr lang="en-US" sz="2600" dirty="0" smtClean="0">
                <a:latin typeface="Montserrat Light" panose="00000400000000000000" pitchFamily="50" charset="0"/>
              </a:rPr>
              <a:t>There may be a key, switch, or separate pads for use on a child.</a:t>
            </a:r>
            <a:r>
              <a:rPr lang="en-US" sz="2600" baseline="0" dirty="0" smtClean="0">
                <a:latin typeface="Montserrat Light" panose="00000400000000000000" pitchFamily="50" charset="0"/>
              </a:rPr>
              <a:t> If there are no options for child use the adult pads.</a:t>
            </a:r>
            <a:endParaRPr lang="en-US" sz="2600" dirty="0" smtClean="0">
              <a:latin typeface="Montserrat Light" panose="00000400000000000000" pitchFamily="50" charset="0"/>
            </a:endParaRPr>
          </a:p>
          <a:p>
            <a:pPr marL="685800" lvl="1" indent="-228600">
              <a:lnSpc>
                <a:spcPct val="100000"/>
              </a:lnSpc>
              <a:spcBef>
                <a:spcPts val="600"/>
              </a:spcBef>
              <a:spcAft>
                <a:spcPts val="600"/>
              </a:spcAft>
              <a:buFont typeface="+mj-lt"/>
              <a:buAutoNum type="arabicPeriod"/>
            </a:pPr>
            <a:r>
              <a:rPr lang="en-US" dirty="0" smtClean="0">
                <a:latin typeface="Montserrat Light" panose="00000400000000000000" pitchFamily="50" charset="0"/>
              </a:rPr>
              <a:t>Follow prompts from the AED that you see and hear.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Facilitator Note:</a:t>
            </a:r>
            <a:r>
              <a:rPr lang="en-US" b="1" i="1" baseline="0" dirty="0" smtClean="0"/>
              <a:t> </a:t>
            </a:r>
            <a:r>
              <a:rPr lang="en-US" i="1" dirty="0" smtClean="0"/>
              <a:t>Point out where the AED is located at your facility. </a:t>
            </a:r>
            <a:endParaRPr lang="en-US" i="1"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35</a:t>
            </a:fld>
            <a:endParaRPr lang="en-US" dirty="0"/>
          </a:p>
        </p:txBody>
      </p:sp>
    </p:spTree>
    <p:extLst>
      <p:ext uri="{BB962C8B-B14F-4D97-AF65-F5344CB8AC3E}">
        <p14:creationId xmlns:p14="http://schemas.microsoft.com/office/powerpoint/2010/main" val="1774221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dirty="0" smtClean="0"/>
              <a:t>Get CPR trained </a:t>
            </a:r>
            <a:r>
              <a:rPr lang="en-US" sz="1200" dirty="0" smtClean="0"/>
              <a:t>and ensure coaches and staff are trained. Visit </a:t>
            </a:r>
            <a:r>
              <a:rPr lang="en-US" sz="1200" u="sng" dirty="0" smtClean="0">
                <a:hlinkClick r:id="rId3"/>
              </a:rPr>
              <a:t>www.cpr.heart.org</a:t>
            </a:r>
            <a:r>
              <a:rPr lang="en-US" sz="1200" dirty="0" smtClean="0"/>
              <a:t>  to find a CPR training course near you. The best way to prepare for a cardiac arrest is to learn CPR and share this lifesaving skill with family and friends.</a:t>
            </a:r>
          </a:p>
          <a:p>
            <a:pPr lvl="0"/>
            <a:endParaRPr lang="en-US" sz="1600" b="1" dirty="0" smtClean="0"/>
          </a:p>
          <a:p>
            <a:pPr lvl="0"/>
            <a:r>
              <a:rPr lang="en-US" sz="1600" b="1" dirty="0" smtClean="0"/>
              <a:t>Support education programs </a:t>
            </a:r>
            <a:r>
              <a:rPr lang="en-US" sz="1200" dirty="0" smtClean="0"/>
              <a:t>for effective bystander CPR and appropriate AED use. Also support public access to defibrillation (or PAD) programs. PAD programs help place AEDs throughout communities. AEDs benefit survival most when they’re placed where cardiac arrest is likely to occur, such as areas where lots of</a:t>
            </a:r>
            <a:r>
              <a:rPr lang="en-US" sz="1200" baseline="0" dirty="0" smtClean="0"/>
              <a:t> people gather.</a:t>
            </a:r>
            <a:endParaRPr lang="en-US" sz="1200" dirty="0" smtClean="0"/>
          </a:p>
          <a:p>
            <a:pPr lvl="0"/>
            <a:endParaRPr lang="en-US" sz="1600" b="1" dirty="0" smtClean="0"/>
          </a:p>
          <a:p>
            <a:pPr lvl="0"/>
            <a:r>
              <a:rPr lang="en-US" sz="1600" b="1" dirty="0" smtClean="0"/>
              <a:t>Ensure emergency plans are in place </a:t>
            </a:r>
            <a:r>
              <a:rPr lang="en-US" sz="1200" dirty="0" smtClean="0"/>
              <a:t>at your school or youth league. Check out </a:t>
            </a:r>
            <a:r>
              <a:rPr lang="en-US" sz="1200" u="sng" dirty="0" smtClean="0">
                <a:hlinkClick r:id="rId4"/>
              </a:rPr>
              <a:t>www.heart.org/cerp</a:t>
            </a:r>
            <a:r>
              <a:rPr lang="en-US" sz="1200" dirty="0" smtClean="0"/>
              <a:t> for free tools to build a Certified Emergency Response Protocol.</a:t>
            </a:r>
          </a:p>
          <a:p>
            <a:pPr marL="55563"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55563"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Complete pre-participation physical examination </a:t>
            </a:r>
            <a:r>
              <a:rPr lang="en-US" b="0" dirty="0" smtClean="0"/>
              <a:t>prior to participation.</a:t>
            </a:r>
            <a:r>
              <a:rPr lang="en-US" b="0" baseline="0" dirty="0" smtClean="0"/>
              <a:t> </a:t>
            </a:r>
            <a:r>
              <a:rPr lang="en-US" sz="1200" b="0" kern="1200" dirty="0" smtClean="0">
                <a:solidFill>
                  <a:schemeClr val="tx1"/>
                </a:solidFill>
                <a:effectLst/>
                <a:latin typeface="+mn-lt"/>
                <a:ea typeface="+mn-ea"/>
                <a:cs typeface="+mn-cs"/>
              </a:rPr>
              <a:t>It’s a common practice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that youth playing sports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have an examination or physical prior to participation. The American Heart Association recommends that health care providers use the 14-element checklist that would identify, or at least alert professionals to, cardiac risk factors in certain young people. The pre-participation exam or physical should consist of a targeted personal history, family history, and physical examination. A student athlete with positive findings should be referred for further evaluation and testing. It’s always important to ensure family physicians are aware of athletes’ overall health and intention to play and compete. </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Facilitator Note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Using 12-lead electrocardiograms to detect underlying congenital or genetic cardiovascular heart disease as a screening tool in healthy people 12-25 years old without positive findings on the history and physical examination has not been shown to save lives.</a:t>
            </a:r>
            <a:endParaRPr lang="en-US" i="1" baseline="0" dirty="0" smtClean="0"/>
          </a:p>
          <a:p>
            <a:endParaRPr lang="en-US" baseline="0" dirty="0" smtClean="0"/>
          </a:p>
          <a:p>
            <a:r>
              <a:rPr lang="en-US" i="1" baseline="0" dirty="0" smtClean="0"/>
              <a:t>Refer attendees to AHA guidelines about EKG screening for heart conditions in youth should questions arise. http://newsroom.heart.org/news/congenital-and-genetic-heart-disease-screening-recommendations-for-people-12-25?preview=0790 </a:t>
            </a:r>
            <a:endParaRPr lang="en-US" i="1"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36</a:t>
            </a:fld>
            <a:endParaRPr lang="en-US" dirty="0"/>
          </a:p>
        </p:txBody>
      </p:sp>
    </p:spTree>
    <p:extLst>
      <p:ext uri="{BB962C8B-B14F-4D97-AF65-F5344CB8AC3E}">
        <p14:creationId xmlns:p14="http://schemas.microsoft.com/office/powerpoint/2010/main" val="1755020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Attendees</a:t>
            </a:r>
            <a:r>
              <a:rPr lang="en-US" sz="1200" i="1" kern="1200" baseline="0" dirty="0" smtClean="0">
                <a:solidFill>
                  <a:schemeClr val="tx1"/>
                </a:solidFill>
                <a:effectLst/>
                <a:latin typeface="+mn-lt"/>
                <a:ea typeface="+mn-ea"/>
                <a:cs typeface="+mn-cs"/>
              </a:rPr>
              <a:t> complete CPR practice depending on the target audience:</a:t>
            </a:r>
            <a:endParaRPr lang="en-US" sz="1200" i="1"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smtClean="0"/>
              <a:t>Child CPR with Breaths: All elementary events. </a:t>
            </a:r>
            <a:r>
              <a:rPr lang="en-US" sz="1200" i="1" kern="1200" dirty="0" smtClean="0">
                <a:solidFill>
                  <a:schemeClr val="tx1"/>
                </a:solidFill>
                <a:effectLst/>
                <a:latin typeface="+mn-lt"/>
                <a:ea typeface="+mn-ea"/>
                <a:cs typeface="+mn-cs"/>
              </a:rPr>
              <a:t>If large group, the facilitator will determine if attendees will actually breathe into manikins or not depending on their supplies.</a:t>
            </a:r>
          </a:p>
          <a:p>
            <a:pPr marL="628650" lvl="1" indent="-171450">
              <a:buFont typeface="Arial" panose="020B0604020202020204" pitchFamily="34" charset="0"/>
              <a:buChar char="•"/>
            </a:pPr>
            <a:r>
              <a:rPr lang="en-US" i="1" baseline="0" dirty="0" smtClean="0"/>
              <a:t>Hands-Only™ CPR: Middle and high school events or events that have combination of ages (K-12).</a:t>
            </a:r>
          </a:p>
        </p:txBody>
      </p:sp>
      <p:sp>
        <p:nvSpPr>
          <p:cNvPr id="4" name="Slide Number Placeholder 3"/>
          <p:cNvSpPr>
            <a:spLocks noGrp="1"/>
          </p:cNvSpPr>
          <p:nvPr>
            <p:ph type="sldNum" sz="quarter" idx="10"/>
          </p:nvPr>
        </p:nvSpPr>
        <p:spPr/>
        <p:txBody>
          <a:bodyPr/>
          <a:lstStyle/>
          <a:p>
            <a:fld id="{CBECAA78-C285-2E49-93C5-5EE9F1DCB7A9}" type="slidenum">
              <a:rPr lang="en-US" smtClean="0"/>
              <a:pPr/>
              <a:t>37</a:t>
            </a:fld>
            <a:endParaRPr lang="en-US" dirty="0"/>
          </a:p>
        </p:txBody>
      </p:sp>
    </p:spTree>
    <p:extLst>
      <p:ext uri="{BB962C8B-B14F-4D97-AF65-F5344CB8AC3E}">
        <p14:creationId xmlns:p14="http://schemas.microsoft.com/office/powerpoint/2010/main" val="289977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basically two types of injuries: acute and overuse.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Acute injuries result from a single, traumatic event such as a sprain, shoulder dislocation, or wrist fracture.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Overuse injuries are challenging to diagnose and treat because they occur over time. They are a result of micro-trauma to the tendons, bones, or joints. Common youth overuse injuries include tennis elbow, runner’s knee, shin splints, swimmer’s shoulder, youth pitching elbow, and jumper’s knee.</a:t>
            </a:r>
            <a:r>
              <a:rPr lang="en-US"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39</a:t>
            </a:fld>
            <a:endParaRPr lang="en-US" dirty="0"/>
          </a:p>
        </p:txBody>
      </p:sp>
    </p:spTree>
    <p:extLst>
      <p:ext uri="{BB962C8B-B14F-4D97-AF65-F5344CB8AC3E}">
        <p14:creationId xmlns:p14="http://schemas.microsoft.com/office/powerpoint/2010/main" val="488819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Overuse or repetitive trauma injuries account for approximately half of all sport-related injuries in youth ages 6-18. 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thought more than half of all reported overuse injuries may be preventable. </a:t>
            </a: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Overuse injuries may be caused by a variety of factors. </a:t>
            </a:r>
            <a:r>
              <a:rPr lang="en-US" sz="1200" kern="1200" dirty="0" smtClean="0">
                <a:solidFill>
                  <a:schemeClr val="tx1"/>
                </a:solidFill>
                <a:effectLst/>
                <a:latin typeface="+mn-lt"/>
                <a:ea typeface="+mn-ea"/>
                <a:cs typeface="+mn-cs"/>
              </a:rPr>
              <a:t>According to the National Athletic Trainers’ Association some of these could include: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Training errors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Improper technique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Excessive training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Inadequate rest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Muscle weakness and imbalances and joint hypermobility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Early specialization</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Equipment failure may also be a cause. For example, wearing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shoe that is worn out or not fitted properly can result in overuse injuries.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Athletes</a:t>
            </a:r>
            <a:r>
              <a:rPr lang="en-US" sz="1200" kern="1200" baseline="0" dirty="0" smtClean="0">
                <a:solidFill>
                  <a:schemeClr val="tx1"/>
                </a:solidFill>
                <a:effectLst/>
                <a:latin typeface="+mn-lt"/>
                <a:ea typeface="+mn-ea"/>
                <a:cs typeface="+mn-cs"/>
              </a:rPr>
              <a:t> with p</a:t>
            </a:r>
            <a:r>
              <a:rPr lang="en-US" sz="1200" kern="1200" dirty="0" smtClean="0">
                <a:solidFill>
                  <a:schemeClr val="tx1"/>
                </a:solidFill>
                <a:effectLst/>
                <a:latin typeface="+mn-lt"/>
                <a:ea typeface="+mn-ea"/>
                <a:cs typeface="+mn-cs"/>
              </a:rPr>
              <a:t>oorer fitness levels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may not be able to tolerate the demands of the training required for sports participation. All pediatric athletes should begin by establishing a good general fitness routine that includes strengthening, endurance, and flexibility.</a:t>
            </a:r>
          </a:p>
        </p:txBody>
      </p:sp>
      <p:sp>
        <p:nvSpPr>
          <p:cNvPr id="4" name="Slide Number Placeholder 3"/>
          <p:cNvSpPr>
            <a:spLocks noGrp="1"/>
          </p:cNvSpPr>
          <p:nvPr>
            <p:ph type="sldNum" sz="quarter" idx="10"/>
          </p:nvPr>
        </p:nvSpPr>
        <p:spPr/>
        <p:txBody>
          <a:bodyPr/>
          <a:lstStyle/>
          <a:p>
            <a:fld id="{CBECAA78-C285-2E49-93C5-5EE9F1DCB7A9}" type="slidenum">
              <a:rPr lang="en-US" smtClean="0"/>
              <a:pPr/>
              <a:t>40</a:t>
            </a:fld>
            <a:endParaRPr lang="en-US" dirty="0"/>
          </a:p>
        </p:txBody>
      </p:sp>
    </p:spTree>
    <p:extLst>
      <p:ext uri="{BB962C8B-B14F-4D97-AF65-F5344CB8AC3E}">
        <p14:creationId xmlns:p14="http://schemas.microsoft.com/office/powerpoint/2010/main" val="4206356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 should not be ignored as it is often</a:t>
            </a:r>
            <a:r>
              <a:rPr lang="en-US" baseline="0" dirty="0" smtClean="0"/>
              <a:t> the first sign of an overuse problem.</a:t>
            </a:r>
          </a:p>
          <a:p>
            <a:endParaRPr lang="en-US" baseline="0" dirty="0" smtClean="0"/>
          </a:p>
          <a:p>
            <a:r>
              <a:rPr lang="en-US" sz="1200" b="1" i="1" kern="1200" dirty="0" smtClean="0">
                <a:solidFill>
                  <a:schemeClr val="tx1"/>
                </a:solidFill>
                <a:effectLst/>
                <a:latin typeface="+mn-lt"/>
                <a:ea typeface="+mn-ea"/>
                <a:cs typeface="+mn-cs"/>
              </a:rPr>
              <a:t>Facilitator Note: </a:t>
            </a:r>
            <a:r>
              <a:rPr lang="en-US" sz="1200" b="0" i="1" kern="1200" dirty="0" smtClean="0">
                <a:solidFill>
                  <a:schemeClr val="tx1"/>
                </a:solidFill>
                <a:effectLst/>
                <a:latin typeface="+mn-lt"/>
                <a:ea typeface="+mn-ea"/>
                <a:cs typeface="+mn-cs"/>
              </a:rPr>
              <a:t>Reviews list from table.</a:t>
            </a:r>
            <a:r>
              <a:rPr lang="en-US" sz="1200" b="0" i="1"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CBECAA78-C285-2E49-93C5-5EE9F1DCB7A9}" type="slidenum">
              <a:rPr lang="en-US" smtClean="0"/>
              <a:pPr/>
              <a:t>41</a:t>
            </a:fld>
            <a:endParaRPr lang="en-US" dirty="0"/>
          </a:p>
        </p:txBody>
      </p:sp>
    </p:spTree>
    <p:extLst>
      <p:ext uri="{BB962C8B-B14F-4D97-AF65-F5344CB8AC3E}">
        <p14:creationId xmlns:p14="http://schemas.microsoft.com/office/powerpoint/2010/main" val="4177569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Early identification and proper treatment are keys to a successful recovery.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diagnose an overuse injury it is best to do a thorough history and physical examination through a sport medicine specialists with specific interest in and knowledge of your sport or activity. Sometimes additional tests such as X-rays and MRIs may be needed. A sports</a:t>
            </a:r>
            <a:r>
              <a:rPr lang="en-US" sz="1200" kern="1200" baseline="0" dirty="0" smtClean="0">
                <a:solidFill>
                  <a:schemeClr val="tx1"/>
                </a:solidFill>
                <a:effectLst/>
                <a:latin typeface="+mn-lt"/>
                <a:ea typeface="+mn-ea"/>
                <a:cs typeface="+mn-cs"/>
              </a:rPr>
              <a:t> medicine specialist will make recommendations based on their evaluation. Examples could include: </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Cutting back on the duration, intensity, and frequency of an activity.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Adopting a modified workout schedule that includes combination of hard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easy workouts and cross training to allow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body to maintain general fitness level.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Ensuring proper technique and training is followed.</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Therapies such as ice and anti-inflammatory medications may help, however, if injuries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persist it is best to reach out to a sports medicine professional. Physical therapy and athletic training services may also be helpful.</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RICE – Rest, Ice, Compression, Elevation.  This is a good common treatment for soft tissue injuries, such as sprains and strains.</a:t>
            </a: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42</a:t>
            </a:fld>
            <a:endParaRPr lang="en-US" dirty="0"/>
          </a:p>
        </p:txBody>
      </p:sp>
    </p:spTree>
    <p:extLst>
      <p:ext uri="{BB962C8B-B14F-4D97-AF65-F5344CB8AC3E}">
        <p14:creationId xmlns:p14="http://schemas.microsoft.com/office/powerpoint/2010/main" val="20863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Facilitator Note: </a:t>
            </a:r>
            <a:r>
              <a:rPr lang="en-US" i="1" dirty="0" smtClean="0"/>
              <a:t>Review slide.</a:t>
            </a:r>
            <a:r>
              <a:rPr lang="en-US" i="1" baseline="0" dirty="0" smtClean="0"/>
              <a:t> </a:t>
            </a:r>
          </a:p>
          <a:p>
            <a:endParaRPr lang="en-US" i="1" baseline="0" dirty="0" smtClean="0"/>
          </a:p>
          <a:p>
            <a:r>
              <a:rPr lang="en-US" i="1" baseline="0" dirty="0" smtClean="0"/>
              <a:t>Next 2 slides review meeting agenda/topics and objectives.</a:t>
            </a:r>
            <a:endParaRPr lang="en-US" i="1"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5</a:t>
            </a:fld>
            <a:endParaRPr lang="en-US" dirty="0"/>
          </a:p>
        </p:txBody>
      </p:sp>
    </p:spTree>
    <p:extLst>
      <p:ext uri="{BB962C8B-B14F-4D97-AF65-F5344CB8AC3E}">
        <p14:creationId xmlns:p14="http://schemas.microsoft.com/office/powerpoint/2010/main" val="128485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You</a:t>
            </a:r>
            <a:r>
              <a:rPr lang="en-US" sz="1200" b="0" kern="1200" baseline="0" dirty="0" smtClean="0">
                <a:solidFill>
                  <a:schemeClr val="tx1"/>
                </a:solidFill>
                <a:effectLst/>
                <a:latin typeface="+mn-lt"/>
                <a:ea typeface="+mn-ea"/>
                <a:cs typeface="+mn-cs"/>
              </a:rPr>
              <a:t> can help your athlete reduce their risk for overuse injuries. </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Complete</a:t>
            </a:r>
            <a:r>
              <a:rPr lang="en-US" sz="1200" b="1" kern="1200" baseline="0" dirty="0" smtClean="0">
                <a:solidFill>
                  <a:schemeClr val="tx1"/>
                </a:solidFill>
                <a:effectLst/>
                <a:latin typeface="+mn-lt"/>
                <a:ea typeface="+mn-ea"/>
                <a:cs typeface="+mn-cs"/>
              </a:rPr>
              <a:t> a </a:t>
            </a:r>
            <a:r>
              <a:rPr lang="en-US" sz="1200" b="1" kern="1200" dirty="0" smtClean="0">
                <a:solidFill>
                  <a:schemeClr val="tx1"/>
                </a:solidFill>
                <a:effectLst/>
                <a:latin typeface="+mn-lt"/>
                <a:ea typeface="+mn-ea"/>
                <a:cs typeface="+mn-cs"/>
              </a:rPr>
              <a:t>Pre-participation Physical Examination (PPE). </a:t>
            </a:r>
            <a:r>
              <a:rPr lang="en-US" sz="1200" b="0" kern="1200" dirty="0" smtClean="0">
                <a:solidFill>
                  <a:schemeClr val="tx1"/>
                </a:solidFill>
                <a:effectLst/>
                <a:latin typeface="+mn-lt"/>
                <a:ea typeface="+mn-ea"/>
                <a:cs typeface="+mn-cs"/>
              </a:rPr>
              <a:t>Prior to sports participation, your athlete should have a physical </a:t>
            </a:r>
            <a:r>
              <a:rPr lang="en-US" sz="1200" b="0" kern="1200" baseline="0" dirty="0" smtClean="0">
                <a:solidFill>
                  <a:schemeClr val="tx1"/>
                </a:solidFill>
                <a:effectLst/>
                <a:latin typeface="+mn-lt"/>
                <a:ea typeface="+mn-ea"/>
                <a:cs typeface="+mn-cs"/>
              </a:rPr>
              <a:t>examination. </a:t>
            </a:r>
            <a:r>
              <a:rPr lang="en-US" sz="1200" b="0" kern="1200" dirty="0" smtClean="0">
                <a:solidFill>
                  <a:schemeClr val="tx1"/>
                </a:solidFill>
                <a:effectLst/>
                <a:latin typeface="+mn-lt"/>
                <a:ea typeface="+mn-ea"/>
                <a:cs typeface="+mn-cs"/>
              </a:rPr>
              <a:t>During the exam, a health care professional will screen for potential risk factors including injury history, stature, maturity, joint stability, strength, and flexibility. These may be important in the prevention of recurrent injuries.</a:t>
            </a:r>
          </a:p>
          <a:p>
            <a:pPr lvl="0"/>
            <a:endParaRPr lang="en-US" sz="1200" b="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Proper Preparation. </a:t>
            </a:r>
            <a:r>
              <a:rPr lang="en-US" sz="1200" b="0" kern="1200" dirty="0" smtClean="0">
                <a:solidFill>
                  <a:schemeClr val="tx1"/>
                </a:solidFill>
                <a:effectLst/>
                <a:latin typeface="+mn-lt"/>
                <a:ea typeface="+mn-ea"/>
                <a:cs typeface="+mn-cs"/>
              </a:rPr>
              <a:t>Ensure your athlete participates in a general fitness program emphasizing endurance,  flexibility and strengthening for</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at least 2 months before the sport season starts.</a:t>
            </a:r>
          </a:p>
          <a:p>
            <a:pPr lvl="0"/>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Proper equipment. </a:t>
            </a:r>
            <a:r>
              <a:rPr lang="en-US" sz="1200" kern="1200" dirty="0" smtClean="0">
                <a:solidFill>
                  <a:schemeClr val="tx1"/>
                </a:solidFill>
                <a:effectLst/>
                <a:latin typeface="+mn-lt"/>
                <a:ea typeface="+mn-ea"/>
                <a:cs typeface="+mn-cs"/>
              </a:rPr>
              <a:t>Conduct routine checks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equipment weekly. Look for damage, wear and proper fit.</a:t>
            </a:r>
          </a:p>
          <a:p>
            <a:pPr lvl="0"/>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Proper instruction and training techniques</a:t>
            </a:r>
            <a:r>
              <a:rPr lang="en-US" sz="1200" kern="1200" dirty="0" smtClean="0">
                <a:solidFill>
                  <a:schemeClr val="tx1"/>
                </a:solidFill>
                <a:effectLst/>
                <a:latin typeface="+mn-lt"/>
                <a:ea typeface="+mn-ea"/>
                <a:cs typeface="+mn-cs"/>
              </a:rPr>
              <a:t> are provided.</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Proper skill progression is followed</a:t>
            </a:r>
            <a:r>
              <a:rPr lang="en-US" sz="1200" kern="1200" dirty="0" smtClean="0">
                <a:solidFill>
                  <a:schemeClr val="tx1"/>
                </a:solidFill>
                <a:effectLst/>
                <a:latin typeface="+mn-lt"/>
                <a:ea typeface="+mn-ea"/>
                <a:cs typeface="+mn-cs"/>
              </a:rPr>
              <a:t>. Not too much too fast!</a:t>
            </a: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Engage in proper warm-up and cool down activities.</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Preseason and in-season training programs</a:t>
            </a:r>
            <a:r>
              <a:rPr lang="en-US" sz="1200" b="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Activities that focus on neuromuscular control, balance, coordination, flexibility, core stability and strengthening of the lower extremities are advocated for reducing overuse injury risk, especially among pediatric athletes with previous history of injury.</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Increase training gradually.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Remember the 10% rule: do not increase training time, distance, load 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intensity by more than 10% per week. This allows the body time to recover. </a:t>
            </a:r>
          </a:p>
          <a:p>
            <a:pPr lvl="0"/>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43</a:t>
            </a:fld>
            <a:endParaRPr lang="en-US" dirty="0"/>
          </a:p>
        </p:txBody>
      </p:sp>
    </p:spTree>
    <p:extLst>
      <p:ext uri="{BB962C8B-B14F-4D97-AF65-F5344CB8AC3E}">
        <p14:creationId xmlns:p14="http://schemas.microsoft.com/office/powerpoint/2010/main" val="1859682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mn-lt"/>
                <a:ea typeface="+mn-ea"/>
                <a:cs typeface="+mn-cs"/>
              </a:rPr>
              <a:t>Participate in multiple sports and recreational activities to enhance general fitness and aid in motor development.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Recognize and limit repetitive activity</a:t>
            </a:r>
            <a:r>
              <a:rPr lang="en-US" sz="1200" kern="1200" dirty="0" smtClean="0">
                <a:solidFill>
                  <a:schemeClr val="tx1"/>
                </a:solidFill>
                <a:effectLst/>
                <a:latin typeface="+mn-lt"/>
                <a:ea typeface="+mn-ea"/>
                <a:cs typeface="+mn-cs"/>
              </a:rPr>
              <a:t>. Examples include spiking, pitching, swinging, running. Follow recommendations such as total number of pitches.</a:t>
            </a:r>
            <a:r>
              <a:rPr lang="en-US" sz="1200" kern="1200" baseline="0" dirty="0" smtClean="0">
                <a:solidFill>
                  <a:schemeClr val="tx1"/>
                </a:solidFill>
                <a:effectLst/>
                <a:latin typeface="+mn-lt"/>
                <a:ea typeface="+mn-ea"/>
                <a:cs typeface="+mn-cs"/>
              </a:rPr>
              <a:t> D</a:t>
            </a:r>
            <a:r>
              <a:rPr lang="en-US" sz="1200" kern="1200" dirty="0" smtClean="0">
                <a:solidFill>
                  <a:schemeClr val="tx1"/>
                </a:solidFill>
                <a:effectLst/>
                <a:latin typeface="+mn-lt"/>
                <a:ea typeface="+mn-ea"/>
                <a:cs typeface="+mn-cs"/>
              </a:rPr>
              <a:t>on’t overdo it – count the reps.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Prevent over-training.</a:t>
            </a:r>
            <a:r>
              <a:rPr lang="en-US" sz="1200" kern="1200" dirty="0" smtClean="0">
                <a:solidFill>
                  <a:schemeClr val="tx1"/>
                </a:solidFill>
                <a:effectLst/>
                <a:latin typeface="+mn-lt"/>
                <a:ea typeface="+mn-ea"/>
                <a:cs typeface="+mn-cs"/>
              </a:rPr>
              <a:t> Some data suggest a general guideline of no more than 16-20 hours per week of vigorous physical activity by youth athletes.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Build in rest and proper breaks.</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Pediatric athletes should take time off between sport seasons and 2 to 3 nonconsecutive months away from a specific sport if participating in that sport year-round. Youth athletes should also have at least 1 to 2 days off per week from competitive practices, competitions, and sport-specific training.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Educate youth athletes,</a:t>
            </a:r>
            <a:r>
              <a:rPr lang="en-US" sz="1200" b="1" kern="1200" baseline="0" dirty="0" smtClean="0">
                <a:solidFill>
                  <a:schemeClr val="tx1"/>
                </a:solidFill>
                <a:effectLst/>
                <a:latin typeface="+mn-lt"/>
                <a:ea typeface="+mn-ea"/>
                <a:cs typeface="+mn-cs"/>
              </a:rPr>
              <a:t> coaches, and parents on</a:t>
            </a:r>
            <a:r>
              <a:rPr lang="en-US" sz="1200" b="1" kern="1200" dirty="0" smtClean="0">
                <a:solidFill>
                  <a:schemeClr val="tx1"/>
                </a:solidFill>
                <a:effectLst/>
                <a:latin typeface="+mn-lt"/>
                <a:ea typeface="+mn-ea"/>
                <a:cs typeface="+mn-cs"/>
              </a:rPr>
              <a:t> signs and symptoms of overuse injuries</a:t>
            </a:r>
            <a:r>
              <a:rPr lang="en-US" sz="1200" kern="1200" dirty="0" smtClean="0">
                <a:solidFill>
                  <a:schemeClr val="tx1"/>
                </a:solidFill>
                <a:effectLst/>
                <a:latin typeface="+mn-lt"/>
                <a:ea typeface="+mn-ea"/>
                <a:cs typeface="+mn-cs"/>
              </a:rPr>
              <a:t>. Encourage athletes to notify an adult when symptoms occur. </a:t>
            </a:r>
          </a:p>
          <a:p>
            <a:pPr lvl="0"/>
            <a:endParaRPr lang="en-US" sz="1200" b="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Most kids do not tell their coaches or parents when they are injured</a:t>
            </a:r>
            <a:r>
              <a:rPr lang="en-US" sz="1200" kern="1200" baseline="0" dirty="0" smtClean="0">
                <a:solidFill>
                  <a:schemeClr val="tx1"/>
                </a:solidFill>
                <a:effectLst/>
                <a:latin typeface="+mn-lt"/>
                <a:ea typeface="+mn-ea"/>
                <a:cs typeface="+mn-cs"/>
              </a:rPr>
              <a:t> or </a:t>
            </a:r>
            <a:r>
              <a:rPr lang="en-US" sz="1200" kern="1200" dirty="0" smtClean="0">
                <a:solidFill>
                  <a:schemeClr val="tx1"/>
                </a:solidFill>
                <a:effectLst/>
                <a:latin typeface="+mn-lt"/>
                <a:ea typeface="+mn-ea"/>
                <a:cs typeface="+mn-cs"/>
              </a:rPr>
              <a:t>hurt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until it’s too late. We need to educate kids on signs and symptoms for overuse injuries and then encourage them to come forward early as it can prevent more serious injuries later.</a:t>
            </a:r>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44</a:t>
            </a:fld>
            <a:endParaRPr lang="en-US" dirty="0"/>
          </a:p>
        </p:txBody>
      </p:sp>
    </p:spTree>
    <p:extLst>
      <p:ext uri="{BB962C8B-B14F-4D97-AF65-F5344CB8AC3E}">
        <p14:creationId xmlns:p14="http://schemas.microsoft.com/office/powerpoint/2010/main" val="514578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Participating in sports can</a:t>
            </a:r>
            <a:r>
              <a:rPr lang="en-US" sz="1200" kern="1200" baseline="0" dirty="0" smtClean="0">
                <a:solidFill>
                  <a:schemeClr val="tx1"/>
                </a:solidFill>
                <a:effectLst/>
                <a:latin typeface="+mn-lt"/>
                <a:ea typeface="+mn-ea"/>
                <a:cs typeface="+mn-cs"/>
              </a:rPr>
              <a:t> be a</a:t>
            </a:r>
            <a:r>
              <a:rPr lang="en-US" sz="1200" kern="1200" dirty="0" smtClean="0">
                <a:solidFill>
                  <a:schemeClr val="tx1"/>
                </a:solidFill>
                <a:effectLst/>
                <a:latin typeface="+mn-lt"/>
                <a:ea typeface="+mn-ea"/>
                <a:cs typeface="+mn-cs"/>
              </a:rPr>
              <a:t> great way for kids to be physically active and develop healthy habits and life-skills such</a:t>
            </a:r>
            <a:r>
              <a:rPr lang="en-US" sz="1200" kern="1200" baseline="0" dirty="0" smtClean="0">
                <a:solidFill>
                  <a:schemeClr val="tx1"/>
                </a:solidFill>
                <a:effectLst/>
                <a:latin typeface="+mn-lt"/>
                <a:ea typeface="+mn-ea"/>
                <a:cs typeface="+mn-cs"/>
              </a:rPr>
              <a:t> as time management and goal setting.</a:t>
            </a: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Did you know:</a:t>
            </a:r>
            <a:endParaRPr lang="en-US" sz="1200" b="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dirty="0" smtClean="0"/>
              <a:t>Sports</a:t>
            </a:r>
            <a:r>
              <a:rPr lang="en-US" baseline="0" dirty="0" smtClean="0"/>
              <a:t> can help kids meet the </a:t>
            </a:r>
            <a:r>
              <a:rPr lang="en-US" dirty="0" smtClean="0"/>
              <a:t>physical activity recommendations of </a:t>
            </a:r>
            <a:r>
              <a:rPr lang="en-US" baseline="0" dirty="0" smtClean="0"/>
              <a:t>at least 60 minutes of moderate-to-vigorous intensity physical activity every day.</a:t>
            </a:r>
            <a:r>
              <a:rPr lang="en-US" dirty="0" smtClean="0"/>
              <a:t> Regular</a:t>
            </a:r>
            <a:r>
              <a:rPr lang="en-US" baseline="0" dirty="0" smtClean="0"/>
              <a:t> physical activity can</a:t>
            </a:r>
            <a:r>
              <a:rPr lang="en-US" dirty="0" smtClean="0"/>
              <a:t> provide</a:t>
            </a:r>
            <a:r>
              <a:rPr lang="en-US" baseline="0" dirty="0" smtClean="0"/>
              <a:t> </a:t>
            </a:r>
            <a:r>
              <a:rPr lang="en-US" dirty="0" smtClean="0"/>
              <a:t>many physical, mental, emotional, and social benefits.</a:t>
            </a:r>
            <a:r>
              <a:rPr lang="en-US" baseline="0" dirty="0" smtClean="0"/>
              <a:t> Here are just a few</a:t>
            </a:r>
            <a:r>
              <a:rPr lang="en-US" baseline="30000" dirty="0" smtClean="0"/>
              <a:t>1,2,3</a:t>
            </a:r>
            <a:r>
              <a:rPr lang="en-US" baseline="0" dirty="0" smtClean="0"/>
              <a:t>:</a:t>
            </a:r>
          </a:p>
          <a:p>
            <a:pPr marL="628650" lvl="1" indent="-171450">
              <a:buFont typeface="Courier New" panose="02070309020205020404" pitchFamily="49" charset="0"/>
              <a:buChar char="o"/>
            </a:pPr>
            <a:r>
              <a:rPr lang="en-US" baseline="0" dirty="0" smtClean="0"/>
              <a:t>Improved cardiorespiratory and muscle fitness</a:t>
            </a:r>
          </a:p>
          <a:p>
            <a:pPr marL="628650" lvl="1" indent="-171450">
              <a:buFont typeface="Courier New" panose="02070309020205020404" pitchFamily="49" charset="0"/>
              <a:buChar char="o"/>
            </a:pPr>
            <a:r>
              <a:rPr lang="en-US" baseline="0" dirty="0" smtClean="0"/>
              <a:t>Improved bone health</a:t>
            </a:r>
          </a:p>
          <a:p>
            <a:pPr marL="628650" lvl="1" indent="-171450">
              <a:buFont typeface="Courier New" panose="02070309020205020404" pitchFamily="49" charset="0"/>
              <a:buChar char="o"/>
            </a:pPr>
            <a:r>
              <a:rPr lang="en-US" baseline="0" dirty="0" smtClean="0"/>
              <a:t>Favorable body composition</a:t>
            </a:r>
          </a:p>
          <a:p>
            <a:pPr marL="628650" lvl="1" indent="-171450">
              <a:buFont typeface="Courier New" panose="02070309020205020404" pitchFamily="49" charset="0"/>
              <a:buChar char="o"/>
            </a:pPr>
            <a:r>
              <a:rPr lang="en-US" baseline="0" dirty="0" smtClean="0"/>
              <a:t>Reduced symptoms of depression and anxiety</a:t>
            </a:r>
          </a:p>
          <a:p>
            <a:pPr marL="628650" lvl="1" indent="-171450">
              <a:buFont typeface="Courier New" panose="02070309020205020404" pitchFamily="49" charset="0"/>
              <a:buChar char="o"/>
            </a:pPr>
            <a:r>
              <a:rPr lang="en-US" baseline="0" dirty="0" smtClean="0"/>
              <a:t>Develop life-long social skills and learn how to work with others</a:t>
            </a:r>
          </a:p>
          <a:p>
            <a:pPr marL="628650" lvl="1" indent="-171450">
              <a:buFont typeface="Courier New" panose="02070309020205020404" pitchFamily="49" charset="0"/>
              <a:buChar char="o"/>
            </a:pPr>
            <a:r>
              <a:rPr lang="en-US" baseline="0" dirty="0" smtClean="0"/>
              <a:t>Learn better - </a:t>
            </a:r>
            <a:r>
              <a:rPr lang="en-US" dirty="0" smtClean="0"/>
              <a:t>Some studies suggest that students who participate</a:t>
            </a:r>
            <a:r>
              <a:rPr lang="en-US" baseline="0" dirty="0" smtClean="0"/>
              <a:t> in regular physical activity have better academic performance, focus, and fewer discipline problems in school.</a:t>
            </a:r>
            <a:r>
              <a:rPr lang="en-US" baseline="30000" dirty="0" smtClean="0"/>
              <a:t>2</a:t>
            </a:r>
          </a:p>
          <a:p>
            <a:pPr marL="0" indent="0">
              <a:buFont typeface="Courier New" panose="02070309020205020404" pitchFamily="49"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Sources: </a:t>
            </a:r>
          </a:p>
          <a:p>
            <a:endParaRPr lang="en-US" sz="1200" b="0" i="0" u="none" strike="noStrike" kern="1200" baseline="30000" dirty="0" smtClean="0">
              <a:solidFill>
                <a:schemeClr val="tx1"/>
              </a:solidFill>
              <a:effectLst/>
              <a:latin typeface="+mn-lt"/>
              <a:ea typeface="+mn-ea"/>
              <a:cs typeface="+mn-cs"/>
            </a:endParaRPr>
          </a:p>
          <a:p>
            <a:r>
              <a:rPr lang="en-US" sz="1200" b="0" i="0" u="none" strike="noStrike" kern="1200" baseline="30000" dirty="0" smtClean="0">
                <a:solidFill>
                  <a:schemeClr val="tx1"/>
                </a:solidFill>
                <a:effectLst/>
                <a:latin typeface="+mn-lt"/>
                <a:ea typeface="+mn-ea"/>
                <a:cs typeface="+mn-cs"/>
              </a:rPr>
              <a:t>1</a:t>
            </a:r>
            <a:r>
              <a:rPr lang="en-US" sz="1200" b="0" i="0" u="none" strike="noStrike" kern="1200" baseline="0" dirty="0" smtClean="0">
                <a:solidFill>
                  <a:schemeClr val="tx1"/>
                </a:solidFill>
                <a:latin typeface="+mn-lt"/>
                <a:ea typeface="+mn-ea"/>
                <a:cs typeface="+mn-cs"/>
              </a:rPr>
              <a:t>US Department of Health and Human Services. 2008 Physical Activity Guidelines for Americans. Retrieved on June 14, 2016 from http://health.gov/paguidelines/pdf/paguide.pdf</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30000" dirty="0" smtClean="0">
                <a:solidFill>
                  <a:schemeClr val="tx1"/>
                </a:solidFill>
                <a:effectLst/>
                <a:latin typeface="+mn-lt"/>
                <a:ea typeface="+mn-ea"/>
                <a:cs typeface="+mn-cs"/>
              </a:rPr>
              <a:t>2</a:t>
            </a:r>
            <a:r>
              <a:rPr lang="en-US" sz="1200" b="0" i="0" u="none" strike="noStrike" kern="1200" baseline="0" dirty="0" smtClean="0">
                <a:solidFill>
                  <a:schemeClr val="tx1"/>
                </a:solidFill>
                <a:latin typeface="+mn-lt"/>
                <a:ea typeface="+mn-ea"/>
                <a:cs typeface="+mn-cs"/>
              </a:rPr>
              <a:t>Centers for Disease Control and Prevention (2010). The association between school based physical</a:t>
            </a:r>
          </a:p>
          <a:p>
            <a:r>
              <a:rPr lang="en-US" sz="1200" b="0" i="0" u="none" strike="noStrike" kern="1200" baseline="0" dirty="0" smtClean="0">
                <a:solidFill>
                  <a:schemeClr val="tx1"/>
                </a:solidFill>
                <a:latin typeface="+mn-lt"/>
                <a:ea typeface="+mn-ea"/>
                <a:cs typeface="+mn-cs"/>
              </a:rPr>
              <a:t>activity, including physical education, and academic performance. Atlanta, GA: US Department of Health and Human Services, 9. Retrieved on June 14, 2016 from</a:t>
            </a:r>
          </a:p>
          <a:p>
            <a:r>
              <a:rPr lang="en-US" sz="1200" b="0" i="0" u="none" strike="noStrike" kern="1200" baseline="0" dirty="0" smtClean="0">
                <a:solidFill>
                  <a:schemeClr val="tx1"/>
                </a:solidFill>
                <a:latin typeface="+mn-lt"/>
                <a:ea typeface="+mn-ea"/>
                <a:cs typeface="+mn-cs"/>
              </a:rPr>
              <a:t>http://www.cdc.gov/healthyyouth/health_and_academics/pdf/pa-pe_paper.pdf</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30000" dirty="0" smtClean="0">
                <a:solidFill>
                  <a:schemeClr val="tx1"/>
                </a:solidFill>
                <a:latin typeface="+mn-lt"/>
                <a:ea typeface="+mn-ea"/>
                <a:cs typeface="+mn-cs"/>
              </a:rPr>
              <a:t>3</a:t>
            </a:r>
            <a:r>
              <a:rPr lang="en-US" sz="1200" b="0" i="0" u="none" strike="noStrike" kern="1200" baseline="0" dirty="0" smtClean="0">
                <a:solidFill>
                  <a:schemeClr val="tx1"/>
                </a:solidFill>
                <a:latin typeface="+mn-lt"/>
                <a:ea typeface="+mn-ea"/>
                <a:cs typeface="+mn-cs"/>
              </a:rPr>
              <a:t>Merkel, D. L. (2013). Youth sport: Positive and negative impact on young athletes. Open Access Journal</a:t>
            </a:r>
          </a:p>
          <a:p>
            <a:r>
              <a:rPr lang="en-US" sz="1200" b="0" i="0" u="none" strike="noStrike" kern="1200" baseline="0" dirty="0" smtClean="0">
                <a:solidFill>
                  <a:schemeClr val="tx1"/>
                </a:solidFill>
                <a:latin typeface="+mn-lt"/>
                <a:ea typeface="+mn-ea"/>
                <a:cs typeface="+mn-cs"/>
              </a:rPr>
              <a:t>of Sports Medicine, 4, 151-160. Retrieved on June 14, 2016 from https://www.dovepress.com/youth-sport positive-and-negative-impact-on-young-athletes-peer-reviewed-article-OAJSM.</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45</a:t>
            </a:fld>
            <a:endParaRPr lang="en-US" dirty="0"/>
          </a:p>
        </p:txBody>
      </p:sp>
    </p:spTree>
    <p:extLst>
      <p:ext uri="{BB962C8B-B14F-4D97-AF65-F5344CB8AC3E}">
        <p14:creationId xmlns:p14="http://schemas.microsoft.com/office/powerpoint/2010/main" val="3460642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a:t>
            </a:r>
            <a:r>
              <a:rPr lang="en-US" sz="1200" kern="1200" baseline="0" dirty="0" smtClean="0">
                <a:solidFill>
                  <a:schemeClr val="tx1"/>
                </a:solidFill>
                <a:effectLst/>
                <a:latin typeface="+mn-lt"/>
                <a:ea typeface="+mn-ea"/>
                <a:cs typeface="+mn-cs"/>
              </a:rPr>
              <a:t> to research, </a:t>
            </a:r>
            <a:r>
              <a:rPr lang="en-US" sz="1200" kern="1200" dirty="0" smtClean="0">
                <a:solidFill>
                  <a:schemeClr val="tx1"/>
                </a:solidFill>
                <a:effectLst/>
                <a:latin typeface="+mn-lt"/>
                <a:ea typeface="+mn-ea"/>
                <a:cs typeface="+mn-cs"/>
              </a:rPr>
              <a:t>one of the reasons kids drop out of sports is because it’s no longer fun.</a:t>
            </a:r>
            <a:r>
              <a:rPr lang="en-US" sz="1200" kern="1200" baseline="30000" dirty="0" smtClean="0">
                <a:solidFill>
                  <a:schemeClr val="tx1"/>
                </a:solidFill>
                <a:effectLst/>
                <a:latin typeface="+mn-lt"/>
                <a:ea typeface="+mn-ea"/>
                <a:cs typeface="+mn-cs"/>
              </a:rPr>
              <a:t>1</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things kids say they enjoy about sports participation are often different from what we adults think are important to kids, such as trophies, awards, uniforms, winning, etc.</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a:t>
            </a:r>
            <a:r>
              <a:rPr lang="en-US" sz="1200" kern="1200" baseline="0" dirty="0" smtClean="0">
                <a:solidFill>
                  <a:schemeClr val="tx1"/>
                </a:solidFill>
                <a:effectLst/>
                <a:latin typeface="+mn-lt"/>
                <a:ea typeface="+mn-ea"/>
                <a:cs typeface="+mn-cs"/>
              </a:rPr>
              <a:t>e are the top 5 things kids say they enjoy about sports:</a:t>
            </a:r>
          </a:p>
          <a:p>
            <a:pPr marL="228600" indent="-228600">
              <a:buFont typeface="+mj-lt"/>
              <a:buAutoNum type="arabicPeriod"/>
            </a:pPr>
            <a:r>
              <a:rPr lang="en-US" sz="1200" kern="1200" baseline="0" dirty="0" smtClean="0">
                <a:solidFill>
                  <a:schemeClr val="tx1"/>
                </a:solidFill>
                <a:effectLst/>
                <a:latin typeface="+mn-lt"/>
                <a:ea typeface="+mn-ea"/>
                <a:cs typeface="+mn-cs"/>
              </a:rPr>
              <a:t>Being a good sport</a:t>
            </a:r>
          </a:p>
          <a:p>
            <a:pPr marL="228600" indent="-228600">
              <a:buFont typeface="+mj-lt"/>
              <a:buAutoNum type="arabicPeriod"/>
            </a:pPr>
            <a:r>
              <a:rPr lang="en-US" sz="1200" kern="1200" baseline="0" dirty="0" smtClean="0">
                <a:solidFill>
                  <a:schemeClr val="tx1"/>
                </a:solidFill>
                <a:effectLst/>
                <a:latin typeface="+mn-lt"/>
                <a:ea typeface="+mn-ea"/>
                <a:cs typeface="+mn-cs"/>
              </a:rPr>
              <a:t>Trying hard</a:t>
            </a:r>
          </a:p>
          <a:p>
            <a:pPr marL="228600" indent="-228600">
              <a:buFont typeface="+mj-lt"/>
              <a:buAutoNum type="arabicPeriod"/>
            </a:pPr>
            <a:r>
              <a:rPr lang="en-US" sz="1200" kern="1200" baseline="0" dirty="0" smtClean="0">
                <a:solidFill>
                  <a:schemeClr val="tx1"/>
                </a:solidFill>
                <a:effectLst/>
                <a:latin typeface="+mn-lt"/>
                <a:ea typeface="+mn-ea"/>
                <a:cs typeface="+mn-cs"/>
              </a:rPr>
              <a:t>Positive coaching</a:t>
            </a:r>
          </a:p>
          <a:p>
            <a:pPr marL="228600" indent="-228600">
              <a:buFont typeface="+mj-lt"/>
              <a:buAutoNum type="arabicPeriod"/>
            </a:pPr>
            <a:r>
              <a:rPr lang="en-US" sz="1200" kern="1200" baseline="0" dirty="0" smtClean="0">
                <a:solidFill>
                  <a:schemeClr val="tx1"/>
                </a:solidFill>
                <a:effectLst/>
                <a:latin typeface="+mn-lt"/>
                <a:ea typeface="+mn-ea"/>
                <a:cs typeface="+mn-cs"/>
              </a:rPr>
              <a:t>Learning and improving</a:t>
            </a:r>
          </a:p>
          <a:p>
            <a:pPr marL="228600" indent="-228600">
              <a:buFont typeface="+mj-lt"/>
              <a:buAutoNum type="arabicPeriod"/>
            </a:pPr>
            <a:r>
              <a:rPr lang="en-US" sz="1200" kern="1200" baseline="0" dirty="0" smtClean="0">
                <a:solidFill>
                  <a:schemeClr val="tx1"/>
                </a:solidFill>
                <a:effectLst/>
                <a:latin typeface="+mn-lt"/>
                <a:ea typeface="+mn-ea"/>
                <a:cs typeface="+mn-cs"/>
              </a:rPr>
              <a:t>Game time support</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46</a:t>
            </a:fld>
            <a:endParaRPr lang="en-US" dirty="0"/>
          </a:p>
        </p:txBody>
      </p:sp>
    </p:spTree>
    <p:extLst>
      <p:ext uri="{BB962C8B-B14F-4D97-AF65-F5344CB8AC3E}">
        <p14:creationId xmlns:p14="http://schemas.microsoft.com/office/powerpoint/2010/main" val="2423111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are a</a:t>
            </a:r>
            <a:r>
              <a:rPr lang="en-US" sz="1200" kern="1200" baseline="0" dirty="0" smtClean="0">
                <a:solidFill>
                  <a:schemeClr val="tx1"/>
                </a:solidFill>
                <a:effectLst/>
                <a:latin typeface="+mn-lt"/>
                <a:ea typeface="+mn-ea"/>
                <a:cs typeface="+mn-cs"/>
              </a:rPr>
              <a:t> few ways you can positively support your athletes while keeping sports fun.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Show good sportsmanship. </a:t>
            </a:r>
            <a:r>
              <a:rPr lang="en-US" sz="1200" kern="1200" dirty="0" smtClean="0">
                <a:solidFill>
                  <a:schemeClr val="tx1"/>
                </a:solidFill>
                <a:effectLst/>
                <a:latin typeface="+mn-lt"/>
                <a:ea typeface="+mn-ea"/>
                <a:cs typeface="+mn-cs"/>
              </a:rPr>
              <a:t>Be a good role model for your athlete by modeling sportsmanship and self-control. Cheer for everyone on the team and show respect to the coaches, officials and opposing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Give positive feedback and praise. </a:t>
            </a:r>
            <a:r>
              <a:rPr lang="en-US" sz="1200" kern="1200" dirty="0" smtClean="0">
                <a:solidFill>
                  <a:schemeClr val="tx1"/>
                </a:solidFill>
                <a:effectLst/>
                <a:latin typeface="+mn-lt"/>
                <a:ea typeface="+mn-ea"/>
                <a:cs typeface="+mn-cs"/>
              </a:rPr>
              <a:t>Always tell your child you’re proud of him or her, no matter the outcome of the game. Emphasize having fun more than winning.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Focus on individual improvement. </a:t>
            </a:r>
            <a:r>
              <a:rPr lang="en-US" sz="1200" kern="1200" dirty="0" smtClean="0">
                <a:solidFill>
                  <a:schemeClr val="tx1"/>
                </a:solidFill>
                <a:effectLst/>
                <a:latin typeface="+mn-lt"/>
                <a:ea typeface="+mn-ea"/>
                <a:cs typeface="+mn-cs"/>
              </a:rPr>
              <a:t>Avoid comparing your child’s performance to other athletes, including teammates and competitors. Focus on your child’s individual skill development and progress. Remember, kids develop and mature differently.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Keep the game in perspective. </a:t>
            </a:r>
            <a:r>
              <a:rPr lang="en-US" sz="1200" kern="1200" dirty="0" smtClean="0">
                <a:solidFill>
                  <a:schemeClr val="tx1"/>
                </a:solidFill>
                <a:effectLst/>
                <a:latin typeface="+mn-lt"/>
                <a:ea typeface="+mn-ea"/>
                <a:cs typeface="+mn-cs"/>
              </a:rPr>
              <a:t>Don’t define success and failure by winning and losing. Youth sports is a great opportunity for your child to develop lifelong skills and resiliency.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Play at the appropriate age and skill level. </a:t>
            </a:r>
            <a:r>
              <a:rPr lang="en-US" sz="1200" kern="1200" dirty="0" smtClean="0">
                <a:solidFill>
                  <a:schemeClr val="tx1"/>
                </a:solidFill>
                <a:effectLst/>
                <a:latin typeface="+mn-lt"/>
                <a:ea typeface="+mn-ea"/>
                <a:cs typeface="+mn-cs"/>
              </a:rPr>
              <a:t>Before allowing your kids to “play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up,” make sure they are ready physically and emotionally.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Explore different types of sports. </a:t>
            </a:r>
            <a:r>
              <a:rPr lang="en-US" sz="1200" kern="1200" dirty="0" smtClean="0">
                <a:solidFill>
                  <a:schemeClr val="tx1"/>
                </a:solidFill>
                <a:effectLst/>
                <a:latin typeface="+mn-lt"/>
                <a:ea typeface="+mn-ea"/>
                <a:cs typeface="+mn-cs"/>
              </a:rPr>
              <a:t>Talk to your kids about what sports they’re interested in. Expose them to multiple sports and physical activity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opportunities. Participating in multiple sports may help prevent burn-out and help your child identify several physical activity options that they enjoy.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Set goals together. </a:t>
            </a:r>
            <a:r>
              <a:rPr lang="en-US" sz="1200" kern="1200" dirty="0" smtClean="0">
                <a:solidFill>
                  <a:schemeClr val="tx1"/>
                </a:solidFill>
                <a:effectLst/>
                <a:latin typeface="+mn-lt"/>
                <a:ea typeface="+mn-ea"/>
                <a:cs typeface="+mn-cs"/>
              </a:rPr>
              <a:t>Talk to your children about what they want to accomplish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during the sports season, and support their goals in a positive way. Encourage setting goals around skill development versus performance or wins and losses.</a:t>
            </a:r>
          </a:p>
        </p:txBody>
      </p:sp>
      <p:sp>
        <p:nvSpPr>
          <p:cNvPr id="4" name="Slide Number Placeholder 3"/>
          <p:cNvSpPr>
            <a:spLocks noGrp="1"/>
          </p:cNvSpPr>
          <p:nvPr>
            <p:ph type="sldNum" sz="quarter" idx="10"/>
          </p:nvPr>
        </p:nvSpPr>
        <p:spPr/>
        <p:txBody>
          <a:bodyPr/>
          <a:lstStyle/>
          <a:p>
            <a:fld id="{CBECAA78-C285-2E49-93C5-5EE9F1DCB7A9}" type="slidenum">
              <a:rPr lang="en-US" smtClean="0"/>
              <a:pPr/>
              <a:t>47</a:t>
            </a:fld>
            <a:endParaRPr lang="en-US" dirty="0"/>
          </a:p>
        </p:txBody>
      </p:sp>
    </p:spTree>
    <p:extLst>
      <p:ext uri="{BB962C8B-B14F-4D97-AF65-F5344CB8AC3E}">
        <p14:creationId xmlns:p14="http://schemas.microsoft.com/office/powerpoint/2010/main" val="3519198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Make sure these important sports safety parameters are in place at your league or school. If not, talk with your administrators to help get these basics established. </a:t>
            </a:r>
          </a:p>
          <a:p>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Facilitator Note:</a:t>
            </a:r>
          </a:p>
          <a:p>
            <a:r>
              <a:rPr lang="en-US" sz="1200" b="1" i="1" kern="1200" dirty="0" smtClean="0">
                <a:solidFill>
                  <a:schemeClr val="tx1"/>
                </a:solidFill>
                <a:effectLst/>
                <a:latin typeface="+mn-lt"/>
                <a:ea typeface="+mn-ea"/>
                <a:cs typeface="+mn-cs"/>
              </a:rPr>
              <a:t>WBGT</a:t>
            </a:r>
            <a:r>
              <a:rPr lang="en-US" sz="1200" b="1" i="1" kern="1200" baseline="0" dirty="0" smtClean="0">
                <a:solidFill>
                  <a:schemeClr val="tx1"/>
                </a:solidFill>
                <a:effectLst/>
                <a:latin typeface="+mn-lt"/>
                <a:ea typeface="+mn-ea"/>
                <a:cs typeface="+mn-cs"/>
              </a:rPr>
              <a:t> – </a:t>
            </a:r>
            <a:r>
              <a:rPr lang="en-US" sz="1200" b="0" i="1" kern="1200" baseline="0" dirty="0" smtClean="0">
                <a:solidFill>
                  <a:schemeClr val="tx1"/>
                </a:solidFill>
                <a:effectLst/>
                <a:latin typeface="+mn-lt"/>
                <a:ea typeface="+mn-ea"/>
                <a:cs typeface="+mn-cs"/>
              </a:rPr>
              <a:t>Wet Bulb Globe Temperature device is a measurement tool that takes into account: ambient temperature, relative humidity, wind speed, solar radiation from the sun to get a measure that can be used to monitor environmental conditions during exercise. </a:t>
            </a:r>
            <a:endParaRPr lang="en-US" b="0" i="1"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48</a:t>
            </a:fld>
            <a:endParaRPr lang="en-US" dirty="0"/>
          </a:p>
        </p:txBody>
      </p:sp>
    </p:spTree>
    <p:extLst>
      <p:ext uri="{BB962C8B-B14F-4D97-AF65-F5344CB8AC3E}">
        <p14:creationId xmlns:p14="http://schemas.microsoft.com/office/powerpoint/2010/main" val="968007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closing,</a:t>
            </a:r>
            <a:r>
              <a:rPr lang="en-US" sz="1200" b="0" i="0" kern="1200" baseline="0" dirty="0" smtClean="0">
                <a:solidFill>
                  <a:schemeClr val="tx1"/>
                </a:solidFill>
                <a:effectLst/>
                <a:latin typeface="+mn-lt"/>
                <a:ea typeface="+mn-ea"/>
                <a:cs typeface="+mn-cs"/>
              </a:rPr>
              <a:t> let’s help keep sports fun and safe for all kids! Take the pledge at heart.org/BackToSports. </a:t>
            </a:r>
            <a:endParaRPr lang="en-US" sz="1200" b="0" i="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By taking the pledge you will receive resources and tips from the American Heart Association via email to help you promote wellness, positive sport participation and youth sport safety.  </a:t>
            </a:r>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49</a:t>
            </a:fld>
            <a:endParaRPr lang="en-US" dirty="0"/>
          </a:p>
        </p:txBody>
      </p:sp>
    </p:spTree>
    <p:extLst>
      <p:ext uri="{BB962C8B-B14F-4D97-AF65-F5344CB8AC3E}">
        <p14:creationId xmlns:p14="http://schemas.microsoft.com/office/powerpoint/2010/main" val="3014943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Facilitator</a:t>
            </a:r>
            <a:r>
              <a:rPr lang="en-US" b="1" i="1" baseline="0" dirty="0" smtClean="0"/>
              <a:t> Note:</a:t>
            </a:r>
            <a:r>
              <a:rPr lang="en-US" i="1" baseline="0" dirty="0" smtClean="0"/>
              <a:t> </a:t>
            </a:r>
            <a:r>
              <a:rPr lang="en-US" i="1" dirty="0" smtClean="0"/>
              <a:t>If time permits,</a:t>
            </a:r>
            <a:r>
              <a:rPr lang="en-US" i="1" baseline="0" dirty="0" smtClean="0"/>
              <a:t> have attendees take the short quiz in the Parent Handbook or quiz handout (if not using Parent Handbook). Review together and provide the answers.</a:t>
            </a:r>
            <a:endParaRPr lang="en-US" i="1" dirty="0" smtClean="0"/>
          </a:p>
        </p:txBody>
      </p:sp>
      <p:sp>
        <p:nvSpPr>
          <p:cNvPr id="4" name="Slide Number Placeholder 3"/>
          <p:cNvSpPr>
            <a:spLocks noGrp="1"/>
          </p:cNvSpPr>
          <p:nvPr>
            <p:ph type="sldNum" sz="quarter" idx="10"/>
          </p:nvPr>
        </p:nvSpPr>
        <p:spPr/>
        <p:txBody>
          <a:bodyPr/>
          <a:lstStyle/>
          <a:p>
            <a:fld id="{CBECAA78-C285-2E49-93C5-5EE9F1DCB7A9}" type="slidenum">
              <a:rPr lang="en-US" smtClean="0"/>
              <a:pPr/>
              <a:t>50</a:t>
            </a:fld>
            <a:endParaRPr lang="en-US" dirty="0"/>
          </a:p>
        </p:txBody>
      </p:sp>
    </p:spTree>
    <p:extLst>
      <p:ext uri="{BB962C8B-B14F-4D97-AF65-F5344CB8AC3E}">
        <p14:creationId xmlns:p14="http://schemas.microsoft.com/office/powerpoint/2010/main" val="4213770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 </a:t>
            </a:r>
            <a:r>
              <a:rPr lang="en-US" sz="1200" i="1" kern="1200" dirty="0" smtClean="0">
                <a:solidFill>
                  <a:schemeClr val="tx1"/>
                </a:solidFill>
                <a:effectLst/>
                <a:latin typeface="+mn-lt"/>
                <a:ea typeface="+mn-ea"/>
                <a:cs typeface="+mn-cs"/>
              </a:rPr>
              <a:t>AHA will be adding a survey link from the program website where attendees can provide their feedback about the program. Check website prior to meeting, and if available please encourage them to complete this short survey. Those who complete the survey will be entered in a random prize drawing</a:t>
            </a:r>
            <a:r>
              <a:rPr lang="en-US" sz="1200" i="1" kern="1200" baseline="0" dirty="0" smtClean="0">
                <a:solidFill>
                  <a:schemeClr val="tx1"/>
                </a:solidFill>
                <a:effectLst/>
                <a:latin typeface="+mn-lt"/>
                <a:ea typeface="+mn-ea"/>
                <a:cs typeface="+mn-cs"/>
              </a:rPr>
              <a:t> (1 per semester). More information to come.</a:t>
            </a:r>
            <a:endParaRPr lang="en-US"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51</a:t>
            </a:fld>
            <a:endParaRPr lang="en-US" dirty="0"/>
          </a:p>
        </p:txBody>
      </p:sp>
    </p:spTree>
    <p:extLst>
      <p:ext uri="{BB962C8B-B14F-4D97-AF65-F5344CB8AC3E}">
        <p14:creationId xmlns:p14="http://schemas.microsoft.com/office/powerpoint/2010/main" val="1755846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Facilitator Note: </a:t>
            </a:r>
            <a:r>
              <a:rPr lang="en-US" sz="1200" b="0" i="1" kern="1200" dirty="0" smtClean="0">
                <a:solidFill>
                  <a:schemeClr val="tx1"/>
                </a:solidFill>
                <a:effectLst/>
                <a:latin typeface="+mn-lt"/>
                <a:ea typeface="+mn-ea"/>
                <a:cs typeface="+mn-cs"/>
              </a:rPr>
              <a:t>Provide other heat and hydration resources</a:t>
            </a:r>
            <a:r>
              <a:rPr lang="en-US" sz="1200" b="0" i="1" kern="1200" baseline="0" dirty="0" smtClean="0">
                <a:solidFill>
                  <a:schemeClr val="tx1"/>
                </a:solidFill>
                <a:effectLst/>
                <a:latin typeface="+mn-lt"/>
                <a:ea typeface="+mn-ea"/>
                <a:cs typeface="+mn-cs"/>
              </a:rPr>
              <a:t> as needed/desired:</a:t>
            </a:r>
            <a:endParaRPr lang="en-US" sz="1200" b="0"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Korey Stringer Institute- Information for Parents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hlinkClick r:id="rId3"/>
              </a:rPr>
              <a:t>http://ksi.uconn.edu/information/parents/</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National Athletic Trainers’ Association Position Statement: Exertional Heat Illnesses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hlinkClick r:id="rId4"/>
              </a:rPr>
              <a:t>http://www.nata.org/sites/default/files/ExternalHeatIllnesses.pdf</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American College of Sports Medicine- Exertional Heat Illness during Training and Competition</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http://www.acsm.org/access-public-information/position-stands/position-stands/lists/position-stands/exertional-heat-illness-during-training-and-competition</a:t>
            </a:r>
            <a:endParaRPr lang="en-US"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American College of Sports Medicine- Exercise and Fluid Replacement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hlinkClick r:id="rId5"/>
              </a:rPr>
              <a:t>http://www.acsm.org/access-public-information/position-stands/position-stands/lists/position-stands/exercise-and-fluid-replacement</a:t>
            </a:r>
            <a:endParaRPr lang="en-US"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USA Football Heat Preparedness &amp; Hydration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hlinkClick r:id="rId6"/>
              </a:rPr>
              <a:t>http://usafootball.com/health-safety/heat-preparedness</a:t>
            </a:r>
            <a:endParaRPr lang="en-US"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Kestrel Weather &amp; Environmental Meters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http://www.heatstress.com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BECAA78-C285-2E49-93C5-5EE9F1DCB7A9}" type="slidenum">
              <a:rPr lang="en-US" smtClean="0"/>
              <a:pPr/>
              <a:t>52</a:t>
            </a:fld>
            <a:endParaRPr lang="en-US" dirty="0"/>
          </a:p>
        </p:txBody>
      </p:sp>
    </p:spTree>
    <p:extLst>
      <p:ext uri="{BB962C8B-B14F-4D97-AF65-F5344CB8AC3E}">
        <p14:creationId xmlns:p14="http://schemas.microsoft.com/office/powerpoint/2010/main" val="1134286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 the next</a:t>
            </a:r>
            <a:r>
              <a:rPr lang="en-US" sz="1200" kern="1200" baseline="0" dirty="0" smtClean="0">
                <a:solidFill>
                  <a:schemeClr val="tx1"/>
                </a:solidFill>
                <a:effectLst/>
                <a:latin typeface="+mn-lt"/>
                <a:ea typeface="+mn-ea"/>
                <a:cs typeface="+mn-cs"/>
              </a:rPr>
              <a:t> 75 minutes &lt; or insert estimated length of meeting&gt; </a:t>
            </a:r>
            <a:r>
              <a:rPr lang="en-US" sz="1200" kern="1200" dirty="0" smtClean="0">
                <a:solidFill>
                  <a:schemeClr val="tx1"/>
                </a:solidFill>
                <a:effectLst/>
                <a:latin typeface="+mn-lt"/>
                <a:ea typeface="+mn-ea"/>
                <a:cs typeface="+mn-cs"/>
              </a:rPr>
              <a:t>you’ll learn the most updated information about these key youth sports safety topics</a:t>
            </a:r>
            <a:r>
              <a:rPr lang="en-US" sz="1200" kern="1200" baseline="0" dirty="0" smtClean="0">
                <a:solidFill>
                  <a:schemeClr val="tx1"/>
                </a:solidFill>
                <a:effectLst/>
                <a:latin typeface="+mn-lt"/>
                <a:ea typeface="+mn-ea"/>
                <a:cs typeface="+mn-cs"/>
              </a:rPr>
              <a:t> along with hands-on CPR practice. We will spend about 10 minutes on each topic and 15 minutes doing an </a:t>
            </a:r>
            <a:r>
              <a:rPr lang="en-US" sz="1200" kern="1200" dirty="0" smtClean="0">
                <a:solidFill>
                  <a:schemeClr val="tx1"/>
                </a:solidFill>
                <a:effectLst/>
                <a:latin typeface="+mn-lt"/>
                <a:ea typeface="+mn-ea"/>
                <a:cs typeface="+mn-cs"/>
              </a:rPr>
              <a:t>interactive CPR skill training.</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Each of you has received a Parent Handbook that is yours to keep and refer to as needed.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smtClean="0">
                <a:solidFill>
                  <a:schemeClr val="tx1"/>
                </a:solidFill>
                <a:effectLst/>
                <a:latin typeface="+mn-lt"/>
                <a:ea typeface="+mn-ea"/>
                <a:cs typeface="+mn-cs"/>
              </a:rPr>
              <a:t>Facilitator note: </a:t>
            </a:r>
            <a:r>
              <a:rPr lang="en-US" sz="1200" b="0" i="1" kern="1200" baseline="0" dirty="0" smtClean="0">
                <a:solidFill>
                  <a:schemeClr val="tx1"/>
                </a:solidFill>
                <a:effectLst/>
                <a:latin typeface="+mn-lt"/>
                <a:ea typeface="+mn-ea"/>
                <a:cs typeface="+mn-cs"/>
              </a:rPr>
              <a:t>Depending on the meeting type you selected, one-time meeting or meeting series, you may need to e</a:t>
            </a:r>
            <a:r>
              <a:rPr lang="en-US" sz="1200" i="1" kern="1200" baseline="0" dirty="0" smtClean="0">
                <a:solidFill>
                  <a:schemeClr val="tx1"/>
                </a:solidFill>
                <a:effectLst/>
                <a:latin typeface="+mn-lt"/>
                <a:ea typeface="+mn-ea"/>
                <a:cs typeface="+mn-cs"/>
              </a:rPr>
              <a:t>dit slide/notes to reflect the topics you plan to cover.</a:t>
            </a:r>
          </a:p>
        </p:txBody>
      </p:sp>
      <p:sp>
        <p:nvSpPr>
          <p:cNvPr id="4" name="Slide Number Placeholder 3"/>
          <p:cNvSpPr>
            <a:spLocks noGrp="1"/>
          </p:cNvSpPr>
          <p:nvPr>
            <p:ph type="sldNum" sz="quarter" idx="10"/>
          </p:nvPr>
        </p:nvSpPr>
        <p:spPr/>
        <p:txBody>
          <a:bodyPr/>
          <a:lstStyle/>
          <a:p>
            <a:fld id="{CBECAA78-C285-2E49-93C5-5EE9F1DCB7A9}" type="slidenum">
              <a:rPr lang="en-US" smtClean="0"/>
              <a:pPr/>
              <a:t>6</a:t>
            </a:fld>
            <a:endParaRPr lang="en-US" dirty="0"/>
          </a:p>
        </p:txBody>
      </p:sp>
    </p:spTree>
    <p:extLst>
      <p:ext uri="{BB962C8B-B14F-4D97-AF65-F5344CB8AC3E}">
        <p14:creationId xmlns:p14="http://schemas.microsoft.com/office/powerpoint/2010/main" val="2246748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you’ll learn some myths about youth sports injuries and be able to identify signs and symptoms of common injuries. Most importantly we’ll teach you strategies to help you keep your kids safe while they play the sports they love.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a:t>
            </a:r>
            <a:r>
              <a:rPr lang="en-US" sz="1200" b="1" i="1"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R</a:t>
            </a:r>
            <a:r>
              <a:rPr lang="en-US" sz="1200" b="0" i="1" kern="1200" dirty="0" smtClean="0">
                <a:solidFill>
                  <a:schemeClr val="tx1"/>
                </a:solidFill>
                <a:effectLst/>
                <a:latin typeface="+mn-lt"/>
                <a:ea typeface="+mn-ea"/>
                <a:cs typeface="+mn-cs"/>
              </a:rPr>
              <a:t>eview objectives</a:t>
            </a:r>
            <a:r>
              <a:rPr lang="en-US" sz="1200" b="0" i="1" kern="1200" baseline="0" dirty="0" smtClean="0">
                <a:solidFill>
                  <a:schemeClr val="tx1"/>
                </a:solidFill>
                <a:effectLst/>
                <a:latin typeface="+mn-lt"/>
                <a:ea typeface="+mn-ea"/>
                <a:cs typeface="+mn-cs"/>
              </a:rPr>
              <a:t> – read each one.</a:t>
            </a:r>
            <a:endParaRPr lang="en-US" sz="1200" b="0" i="1"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purpose of this meeting is to provide you the most updated evidence-based information on each topic to help you as you reflect on sports participation. I will tell you what sports your child should play or what to do, but instead give you information to help you to decide what’s best for your family. </a:t>
            </a:r>
          </a:p>
        </p:txBody>
      </p:sp>
      <p:sp>
        <p:nvSpPr>
          <p:cNvPr id="4" name="Slide Number Placeholder 3"/>
          <p:cNvSpPr>
            <a:spLocks noGrp="1"/>
          </p:cNvSpPr>
          <p:nvPr>
            <p:ph type="sldNum" sz="quarter" idx="10"/>
          </p:nvPr>
        </p:nvSpPr>
        <p:spPr/>
        <p:txBody>
          <a:bodyPr/>
          <a:lstStyle/>
          <a:p>
            <a:fld id="{CBECAA78-C285-2E49-93C5-5EE9F1DCB7A9}" type="slidenum">
              <a:rPr lang="en-US" smtClean="0"/>
              <a:pPr/>
              <a:t>7</a:t>
            </a:fld>
            <a:endParaRPr lang="en-US" dirty="0"/>
          </a:p>
        </p:txBody>
      </p:sp>
    </p:spTree>
    <p:extLst>
      <p:ext uri="{BB962C8B-B14F-4D97-AF65-F5344CB8AC3E}">
        <p14:creationId xmlns:p14="http://schemas.microsoft.com/office/powerpoint/2010/main" val="409291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Facilitator Note: </a:t>
            </a:r>
            <a:r>
              <a:rPr lang="en-US" i="1" dirty="0" smtClean="0"/>
              <a:t>Only spend about 2-3 minutes on this activity to help create interest. Don’t go into detail but tell them you will be exploring these topics together. You may need to edit</a:t>
            </a:r>
            <a:r>
              <a:rPr lang="en-US" i="1" baseline="0" dirty="0" smtClean="0"/>
              <a:t> the statements based on the specific topics you plan to cover.</a:t>
            </a:r>
            <a:endParaRPr lang="en-US" i="1" dirty="0" smtClean="0"/>
          </a:p>
          <a:p>
            <a:endParaRPr lang="en-US" dirty="0" smtClean="0"/>
          </a:p>
          <a:p>
            <a:r>
              <a:rPr lang="en-US" dirty="0" smtClean="0"/>
              <a:t>Have audience review the 8 Youth Sports Safety Myth Busters in the Parent Handbook on</a:t>
            </a:r>
            <a:r>
              <a:rPr lang="en-US" baseline="0" dirty="0" smtClean="0"/>
              <a:t> pages 6 and 7,</a:t>
            </a:r>
            <a:r>
              <a:rPr lang="en-US" dirty="0" smtClean="0"/>
              <a:t> or read the slide out loud without allowing attendees to view the answers. Give attendees 5-10 seconds to think each question. Then, have them indicate their answer (true or false) by raising their hands. </a:t>
            </a:r>
            <a:r>
              <a:rPr lang="en-US" baseline="0" dirty="0" smtClean="0"/>
              <a:t>R</a:t>
            </a:r>
            <a:r>
              <a:rPr lang="en-US" dirty="0" smtClean="0"/>
              <a:t>eview/provide the correct answer. </a:t>
            </a:r>
          </a:p>
          <a:p>
            <a:endParaRPr lang="en-US" dirty="0" smtClean="0"/>
          </a:p>
          <a:p>
            <a:r>
              <a:rPr lang="en-US" dirty="0" smtClean="0"/>
              <a:t>End the activity by saying “These are just a few of the many myths we will be addressing today. Let’s get started!” </a:t>
            </a:r>
          </a:p>
        </p:txBody>
      </p:sp>
      <p:sp>
        <p:nvSpPr>
          <p:cNvPr id="4" name="Slide Number Placeholder 3"/>
          <p:cNvSpPr>
            <a:spLocks noGrp="1"/>
          </p:cNvSpPr>
          <p:nvPr>
            <p:ph type="sldNum" sz="quarter" idx="10"/>
          </p:nvPr>
        </p:nvSpPr>
        <p:spPr/>
        <p:txBody>
          <a:bodyPr/>
          <a:lstStyle/>
          <a:p>
            <a:fld id="{CBECAA78-C285-2E49-93C5-5EE9F1DCB7A9}" type="slidenum">
              <a:rPr lang="en-US" smtClean="0"/>
              <a:pPr/>
              <a:t>8</a:t>
            </a:fld>
            <a:endParaRPr lang="en-US" dirty="0"/>
          </a:p>
        </p:txBody>
      </p:sp>
    </p:spTree>
    <p:extLst>
      <p:ext uri="{BB962C8B-B14F-4D97-AF65-F5344CB8AC3E}">
        <p14:creationId xmlns:p14="http://schemas.microsoft.com/office/powerpoint/2010/main" val="18048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Facilitator Note:</a:t>
            </a:r>
            <a:r>
              <a:rPr lang="en-US" sz="1200" b="1" i="1" kern="1200" baseline="0" dirty="0" smtClean="0">
                <a:solidFill>
                  <a:schemeClr val="tx1"/>
                </a:solidFill>
                <a:effectLst/>
                <a:latin typeface="+mn-lt"/>
                <a:ea typeface="+mn-ea"/>
                <a:cs typeface="+mn-cs"/>
              </a:rPr>
              <a:t> </a:t>
            </a:r>
            <a:r>
              <a:rPr lang="en-US" sz="1200" i="1" kern="1200" baseline="0" dirty="0" smtClean="0">
                <a:solidFill>
                  <a:schemeClr val="tx1"/>
                </a:solidFill>
                <a:effectLst/>
                <a:latin typeface="+mn-lt"/>
                <a:ea typeface="+mn-ea"/>
                <a:cs typeface="+mn-cs"/>
              </a:rPr>
              <a:t>R</a:t>
            </a:r>
            <a:r>
              <a:rPr lang="en-US" sz="1200" i="1" kern="1200" dirty="0" smtClean="0">
                <a:solidFill>
                  <a:schemeClr val="tx1"/>
                </a:solidFill>
                <a:effectLst/>
                <a:latin typeface="+mn-lt"/>
                <a:ea typeface="+mn-ea"/>
                <a:cs typeface="+mn-cs"/>
              </a:rPr>
              <a:t>ead the definition or play the video Animation</a:t>
            </a:r>
            <a:r>
              <a:rPr lang="en-US" sz="1200" i="1" kern="1200" baseline="0" dirty="0" smtClean="0">
                <a:solidFill>
                  <a:schemeClr val="tx1"/>
                </a:solidFill>
                <a:effectLst/>
                <a:latin typeface="+mn-lt"/>
                <a:ea typeface="+mn-ea"/>
                <a:cs typeface="+mn-cs"/>
              </a:rPr>
              <a:t> of a Concussion</a:t>
            </a:r>
            <a:r>
              <a:rPr lang="en-US" sz="1200" b="0" i="1" u="none" kern="1200" dirty="0" smtClean="0">
                <a:solidFill>
                  <a:schemeClr val="tx1"/>
                </a:solidFill>
                <a:effectLst/>
                <a:latin typeface="+mn-lt"/>
                <a:ea typeface="+mn-ea"/>
                <a:cs typeface="+mn-cs"/>
              </a:rPr>
              <a:t> </a:t>
            </a:r>
            <a:r>
              <a:rPr lang="en-US" sz="1200" i="1" u="none" kern="1200" dirty="0" smtClean="0">
                <a:solidFill>
                  <a:schemeClr val="tx1"/>
                </a:solidFill>
                <a:effectLst/>
                <a:latin typeface="+mn-lt"/>
                <a:ea typeface="+mn-ea"/>
                <a:cs typeface="+mn-cs"/>
              </a:rPr>
              <a:t>(30 seconds): </a:t>
            </a:r>
            <a:r>
              <a:rPr lang="en-US" sz="1200" i="1" u="sng" kern="1200" dirty="0" smtClean="0">
                <a:solidFill>
                  <a:schemeClr val="tx1"/>
                </a:solidFill>
                <a:effectLst/>
                <a:latin typeface="+mn-lt"/>
                <a:ea typeface="+mn-ea"/>
                <a:cs typeface="+mn-cs"/>
                <a:hlinkClick r:id="rId3"/>
              </a:rPr>
              <a:t>http://www.cdc.gov/headsup/basics/concussion_whatis.html</a:t>
            </a:r>
            <a:endParaRPr lang="en-US" sz="1200" i="1" u="none"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There is no such thing as a “minor” brain injury. In the past getting your bell rung or a ding was thought of as a minor injury. However, all concussions must be taken seriously. They can impact health, memory, learning and even long-term survival.</a:t>
            </a:r>
          </a:p>
        </p:txBody>
      </p:sp>
      <p:sp>
        <p:nvSpPr>
          <p:cNvPr id="4" name="Slide Number Placeholder 3"/>
          <p:cNvSpPr>
            <a:spLocks noGrp="1"/>
          </p:cNvSpPr>
          <p:nvPr>
            <p:ph type="sldNum" sz="quarter" idx="10"/>
          </p:nvPr>
        </p:nvSpPr>
        <p:spPr/>
        <p:txBody>
          <a:bodyPr/>
          <a:lstStyle/>
          <a:p>
            <a:fld id="{CBECAA78-C285-2E49-93C5-5EE9F1DCB7A9}" type="slidenum">
              <a:rPr lang="en-US" smtClean="0"/>
              <a:pPr/>
              <a:t>10</a:t>
            </a:fld>
            <a:endParaRPr lang="en-US" dirty="0"/>
          </a:p>
        </p:txBody>
      </p:sp>
    </p:spTree>
    <p:extLst>
      <p:ext uri="{BB962C8B-B14F-4D97-AF65-F5344CB8AC3E}">
        <p14:creationId xmlns:p14="http://schemas.microsoft.com/office/powerpoint/2010/main" val="75330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t>Young children and teens are more likely to get a concussion. </a:t>
            </a:r>
            <a:r>
              <a:rPr lang="en-US" sz="2400" dirty="0" smtClean="0">
                <a:latin typeface="+mn-lt"/>
              </a:rPr>
              <a:t>Between 2001 and 2012, approximately 70% of all sports-related concussions seen in the emergency department have been reported among kids and teens ages 0-19.</a:t>
            </a:r>
            <a:r>
              <a:rPr lang="en-US" sz="2200" baseline="30000" dirty="0" smtClean="0">
                <a:latin typeface="+mn-lt"/>
              </a:rPr>
              <a:t>2</a:t>
            </a:r>
          </a:p>
          <a:p>
            <a:endParaRPr lang="en-US" sz="2200" baseline="30000" dirty="0" smtClean="0">
              <a:latin typeface="+mn-lt"/>
            </a:endParaRPr>
          </a:p>
          <a:p>
            <a:r>
              <a:rPr lang="en-US" sz="2200" dirty="0" smtClean="0">
                <a:latin typeface="+mn-lt"/>
              </a:rPr>
              <a:t>Significant increases in emergency room visits for sports related concussions have been seen in both males and females regardless of age. Reasons for the reported increases are not known but may be associated with increased awareness</a:t>
            </a:r>
            <a:r>
              <a:rPr lang="en-US" sz="2200" dirty="0" smtClean="0"/>
              <a:t>. </a:t>
            </a:r>
          </a:p>
          <a:p>
            <a:endParaRPr lang="en-US" sz="1200" b="0" dirty="0" smtClean="0"/>
          </a:p>
          <a:p>
            <a:r>
              <a:rPr lang="en-US" sz="1200" b="0" dirty="0" smtClean="0"/>
              <a:t>Concussions can happen in any sport or recreational activity</a:t>
            </a:r>
            <a:r>
              <a:rPr lang="en-US" sz="1200" b="0" baseline="0" dirty="0" smtClean="0"/>
              <a:t> such as bicycling or playground activities,</a:t>
            </a:r>
            <a:r>
              <a:rPr lang="en-US" sz="1200" b="0" dirty="0" smtClean="0"/>
              <a:t> thus all athletes are at risk for concussion.</a:t>
            </a:r>
          </a:p>
          <a:p>
            <a:endParaRPr lang="en-US" sz="1200" b="0" dirty="0" smtClean="0"/>
          </a:p>
          <a:p>
            <a:r>
              <a:rPr lang="en-US" sz="1200" b="0" dirty="0" smtClean="0"/>
              <a:t>Sports</a:t>
            </a:r>
            <a:r>
              <a:rPr lang="en-US" sz="1200" b="0" baseline="0" dirty="0" smtClean="0"/>
              <a:t> in which</a:t>
            </a:r>
            <a:r>
              <a:rPr lang="en-US" sz="1200" b="0" dirty="0" smtClean="0"/>
              <a:t> contact with another athlete is common, such</a:t>
            </a:r>
            <a:r>
              <a:rPr lang="en-US" b="0" dirty="0" smtClean="0"/>
              <a:t> as</a:t>
            </a:r>
            <a:r>
              <a:rPr lang="en-US" b="0" baseline="0" dirty="0" smtClean="0"/>
              <a:t> </a:t>
            </a:r>
            <a:r>
              <a:rPr lang="en-US" b="0" dirty="0" smtClean="0"/>
              <a:t>ice hockey, basketball, soccer and football, have increased risk.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You may be asking yourself if concussion rates are increasing. The science is still evolving. There has been an increase in awareness </a:t>
            </a:r>
            <a:r>
              <a:rPr lang="en-US" b="0" dirty="0" smtClean="0">
                <a:effectLst/>
              </a:rPr>
              <a:t>which could lead to an increase in reporting versus the past. It has been challenging to collect data on this because reporting has been very inconsistent. </a:t>
            </a:r>
          </a:p>
          <a:p>
            <a:endParaRPr lang="en-US" b="0" dirty="0"/>
          </a:p>
        </p:txBody>
      </p:sp>
      <p:sp>
        <p:nvSpPr>
          <p:cNvPr id="4" name="Slide Number Placeholder 3"/>
          <p:cNvSpPr>
            <a:spLocks noGrp="1"/>
          </p:cNvSpPr>
          <p:nvPr>
            <p:ph type="sldNum" sz="quarter" idx="10"/>
          </p:nvPr>
        </p:nvSpPr>
        <p:spPr/>
        <p:txBody>
          <a:bodyPr/>
          <a:lstStyle/>
          <a:p>
            <a:fld id="{CBECAA78-C285-2E49-93C5-5EE9F1DCB7A9}" type="slidenum">
              <a:rPr lang="en-US" smtClean="0"/>
              <a:pPr/>
              <a:t>11</a:t>
            </a:fld>
            <a:endParaRPr lang="en-US" dirty="0"/>
          </a:p>
        </p:txBody>
      </p:sp>
    </p:spTree>
    <p:extLst>
      <p:ext uri="{BB962C8B-B14F-4D97-AF65-F5344CB8AC3E}">
        <p14:creationId xmlns:p14="http://schemas.microsoft.com/office/powerpoint/2010/main" val="209261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49208" y="664463"/>
            <a:ext cx="4870304" cy="5212081"/>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r="36228"/>
          <a:stretch/>
        </p:blipFill>
        <p:spPr>
          <a:xfrm>
            <a:off x="-961699" y="0"/>
            <a:ext cx="6558457" cy="6858000"/>
          </a:xfrm>
          <a:prstGeom prst="rect">
            <a:avLst/>
          </a:prstGeom>
          <a:effectLst/>
        </p:spPr>
      </p:pic>
      <p:cxnSp>
        <p:nvCxnSpPr>
          <p:cNvPr id="4" name="Straight Connector 3"/>
          <p:cNvCxnSpPr/>
          <p:nvPr userDrawn="1"/>
        </p:nvCxnSpPr>
        <p:spPr>
          <a:xfrm flipH="1">
            <a:off x="5580985" y="0"/>
            <a:ext cx="15773" cy="6905298"/>
          </a:xfrm>
          <a:prstGeom prst="line">
            <a:avLst/>
          </a:prstGeom>
          <a:ln w="57150">
            <a:solidFill>
              <a:schemeClr val="bg1"/>
            </a:solidFill>
          </a:ln>
          <a:effectLst>
            <a:glow rad="266700">
              <a:schemeClr val="bg1">
                <a:alpha val="62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4404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CD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8713" y="179189"/>
            <a:ext cx="1127760" cy="1127760"/>
          </a:xfrm>
          <a:prstGeom prst="rect">
            <a:avLst/>
          </a:prstGeom>
          <a:ln>
            <a:solidFill>
              <a:srgbClr val="FFFFFF"/>
            </a:solidFill>
          </a:ln>
        </p:spPr>
      </p:pic>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1918566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s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052"/>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spTree>
    <p:extLst>
      <p:ext uri="{BB962C8B-B14F-4D97-AF65-F5344CB8AC3E}">
        <p14:creationId xmlns:p14="http://schemas.microsoft.com/office/powerpoint/2010/main" val="56191082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s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spTree>
    <p:extLst>
      <p:ext uri="{BB962C8B-B14F-4D97-AF65-F5344CB8AC3E}">
        <p14:creationId xmlns:p14="http://schemas.microsoft.com/office/powerpoint/2010/main" val="10247856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s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spTree>
    <p:extLst>
      <p:ext uri="{BB962C8B-B14F-4D97-AF65-F5344CB8AC3E}">
        <p14:creationId xmlns:p14="http://schemas.microsoft.com/office/powerpoint/2010/main" val="1212880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61025" y="482158"/>
            <a:ext cx="1706883" cy="944882"/>
          </a:xfrm>
          <a:prstGeom prst="rect">
            <a:avLst/>
          </a:prstGeom>
        </p:spPr>
      </p:pic>
    </p:spTree>
    <p:extLst>
      <p:ext uri="{BB962C8B-B14F-4D97-AF65-F5344CB8AC3E}">
        <p14:creationId xmlns:p14="http://schemas.microsoft.com/office/powerpoint/2010/main" val="33217349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s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514350" indent="-514350">
              <a:buClr>
                <a:schemeClr val="tx1">
                  <a:lumMod val="50000"/>
                  <a:lumOff val="50000"/>
                </a:schemeClr>
              </a:buClr>
              <a:buSzPct val="120000"/>
              <a:buFont typeface="+mj-lt"/>
              <a:buAutoNum type="arabicPeriod"/>
              <a:defRPr sz="3000">
                <a:latin typeface="+mn-lt"/>
              </a:defRPr>
            </a:lvl1pPr>
            <a:lvl2pPr marL="685800" indent="-228600">
              <a:buClr>
                <a:schemeClr val="tx1">
                  <a:lumMod val="50000"/>
                  <a:lumOff val="50000"/>
                </a:schemeClr>
              </a:buClr>
              <a:buSzPct val="100000"/>
              <a:buFont typeface="Arial" panose="020B0604020202020204" pitchFamily="34" charset="0"/>
              <a:buChar char="•"/>
              <a:defRPr sz="28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n-lt"/>
              </a:defRPr>
            </a:lvl3pPr>
            <a:lvl4pPr marL="1600200" indent="-228600">
              <a:buClr>
                <a:schemeClr val="tx1">
                  <a:lumMod val="50000"/>
                  <a:lumOff val="50000"/>
                </a:schemeClr>
              </a:buClr>
              <a:buSzPct val="100000"/>
              <a:buFont typeface="Arial" panose="020B0604020202020204" pitchFamily="34" charset="0"/>
              <a:buChar char="•"/>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spTree>
    <p:extLst>
      <p:ext uri="{BB962C8B-B14F-4D97-AF65-F5344CB8AC3E}">
        <p14:creationId xmlns:p14="http://schemas.microsoft.com/office/powerpoint/2010/main" val="1140928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eck Mark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smtClean="0"/>
              <a:t>Click to add text</a:t>
            </a:r>
          </a:p>
          <a:p>
            <a:pPr lvl="1"/>
            <a:endParaRPr lang="en-US" dirty="0" smtClean="0"/>
          </a:p>
        </p:txBody>
      </p:sp>
    </p:spTree>
    <p:extLst>
      <p:ext uri="{BB962C8B-B14F-4D97-AF65-F5344CB8AC3E}">
        <p14:creationId xmlns:p14="http://schemas.microsoft.com/office/powerpoint/2010/main" val="42057088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eck Mark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smtClean="0"/>
              <a:t>Click to add text</a:t>
            </a:r>
          </a:p>
          <a:p>
            <a:pPr lvl="1"/>
            <a:endParaRPr lang="en-US" dirty="0" smtClean="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spTree>
    <p:extLst>
      <p:ext uri="{BB962C8B-B14F-4D97-AF65-F5344CB8AC3E}">
        <p14:creationId xmlns:p14="http://schemas.microsoft.com/office/powerpoint/2010/main" val="22008136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eck Mark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smtClean="0"/>
              <a:t>Click to add text</a:t>
            </a:r>
          </a:p>
          <a:p>
            <a:pPr lvl="1"/>
            <a:endParaRPr lang="en-US" dirty="0" smtClean="0"/>
          </a:p>
        </p:txBody>
      </p:sp>
    </p:spTree>
    <p:extLst>
      <p:ext uri="{BB962C8B-B14F-4D97-AF65-F5344CB8AC3E}">
        <p14:creationId xmlns:p14="http://schemas.microsoft.com/office/powerpoint/2010/main" val="279060081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eck Mark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55545" y="452125"/>
            <a:ext cx="2651760" cy="805191"/>
          </a:xfrm>
          <a:prstGeom prst="rect">
            <a:avLst/>
          </a:prstGeom>
        </p:spPr>
      </p:pic>
      <p:sp>
        <p:nvSpPr>
          <p:cNvPr id="8" name="Content Placeholder 11"/>
          <p:cNvSpPr>
            <a:spLocks noGrp="1"/>
          </p:cNvSpPr>
          <p:nvPr>
            <p:ph sz="quarter" idx="11" hasCustomPrompt="1"/>
          </p:nvPr>
        </p:nvSpPr>
        <p:spPr>
          <a:xfrm>
            <a:off x="838200" y="1553067"/>
            <a:ext cx="10515600" cy="4936795"/>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smtClean="0"/>
              <a:t>Click to add text</a:t>
            </a:r>
          </a:p>
          <a:p>
            <a:pPr lvl="1"/>
            <a:endParaRPr lang="en-US" dirty="0" smtClean="0"/>
          </a:p>
        </p:txBody>
      </p:sp>
    </p:spTree>
    <p:extLst>
      <p:ext uri="{BB962C8B-B14F-4D97-AF65-F5344CB8AC3E}">
        <p14:creationId xmlns:p14="http://schemas.microsoft.com/office/powerpoint/2010/main" val="29956467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extBox 10"/>
          <p:cNvSpPr txBox="1"/>
          <p:nvPr userDrawn="1"/>
        </p:nvSpPr>
        <p:spPr>
          <a:xfrm>
            <a:off x="0" y="0"/>
            <a:ext cx="12192000" cy="4572000"/>
          </a:xfrm>
          <a:prstGeom prst="rect">
            <a:avLst/>
          </a:prstGeom>
          <a:solidFill>
            <a:srgbClr val="0D8E47"/>
          </a:solidFill>
        </p:spPr>
        <p:txBody>
          <a:bodyPr wrap="square" rtlCol="0">
            <a:spAutoFit/>
          </a:bodyPr>
          <a:lstStyle/>
          <a:p>
            <a:endParaRPr lang="en-US" dirty="0">
              <a:solidFill>
                <a:schemeClr val="accent6"/>
              </a:solidFill>
            </a:endParaRPr>
          </a:p>
        </p:txBody>
      </p:sp>
      <p:sp>
        <p:nvSpPr>
          <p:cNvPr id="2" name="Title 1"/>
          <p:cNvSpPr>
            <a:spLocks noGrp="1"/>
          </p:cNvSpPr>
          <p:nvPr>
            <p:ph type="title"/>
          </p:nvPr>
        </p:nvSpPr>
        <p:spPr>
          <a:xfrm>
            <a:off x="574158" y="1"/>
            <a:ext cx="11132289" cy="4297680"/>
          </a:xfrm>
          <a:prstGeom prst="rect">
            <a:avLst/>
          </a:prstGeom>
          <a:noFill/>
        </p:spPr>
        <p:txBody>
          <a:bodyPr anchor="b">
            <a:normAutofit/>
          </a:bodyPr>
          <a:lstStyle>
            <a:lvl1pPr>
              <a:defRPr sz="4800" b="0" i="0">
                <a:solidFill>
                  <a:schemeClr val="bg1"/>
                </a:solidFill>
                <a:latin typeface="+mn-lt"/>
                <a:ea typeface="Montserrat" charset="0"/>
                <a:cs typeface="Montserrat" charset="0"/>
              </a:defRPr>
            </a:lvl1pPr>
          </a:lstStyle>
          <a:p>
            <a:endParaRPr lang="en-US" dirty="0"/>
          </a:p>
        </p:txBody>
      </p:sp>
      <p:sp>
        <p:nvSpPr>
          <p:cNvPr id="8" name="Rectangle 7"/>
          <p:cNvSpPr/>
          <p:nvPr userDrawn="1"/>
        </p:nvSpPr>
        <p:spPr>
          <a:xfrm>
            <a:off x="6592186" y="170121"/>
            <a:ext cx="5422605" cy="4124206"/>
          </a:xfrm>
          <a:prstGeom prst="rect">
            <a:avLst/>
          </a:prstGeom>
        </p:spPr>
        <p:txBody>
          <a:bodyPr wrap="square">
            <a:spAutoFit/>
          </a:bodyPr>
          <a:lstStyle/>
          <a:p>
            <a:pPr algn="ctr"/>
            <a:r>
              <a:rPr dirty="0" smtClean="0"/>
              <a:t> </a:t>
            </a: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2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1800" b="0" i="0" u="none" strike="noStrike" kern="1200" baseline="0" dirty="0" smtClean="0">
              <a:solidFill>
                <a:schemeClr val="bg1"/>
              </a:solidFill>
              <a:latin typeface="+mn-lt"/>
              <a:ea typeface="+mn-ea"/>
              <a:cs typeface="+mn-cs"/>
            </a:endParaRPr>
          </a:p>
        </p:txBody>
      </p:sp>
    </p:spTree>
    <p:extLst>
      <p:ext uri="{BB962C8B-B14F-4D97-AF65-F5344CB8AC3E}">
        <p14:creationId xmlns:p14="http://schemas.microsoft.com/office/powerpoint/2010/main" val="38592070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eck Mark CD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13953" y="452384"/>
            <a:ext cx="1097280" cy="1097280"/>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marL="457200" indent="-457200">
              <a:buClr>
                <a:schemeClr val="tx1">
                  <a:lumMod val="50000"/>
                  <a:lumOff val="50000"/>
                </a:schemeClr>
              </a:buClr>
              <a:buSzPct val="120000"/>
              <a:buFont typeface="Wingdings" panose="05000000000000000000" pitchFamily="2" charset="2"/>
              <a:buChar char="ü"/>
              <a:defRPr sz="3000">
                <a:latin typeface="Montserrat Light" panose="00000400000000000000" pitchFamily="50" charset="0"/>
              </a:defRPr>
            </a:lvl1pPr>
            <a:lvl2pPr marL="685800" indent="-228600">
              <a:buClr>
                <a:schemeClr val="tx1">
                  <a:lumMod val="50000"/>
                  <a:lumOff val="50000"/>
                </a:schemeClr>
              </a:buClr>
              <a:buSzPct val="100000"/>
              <a:buFont typeface="Wingdings" panose="05000000000000000000" pitchFamily="2" charset="2"/>
              <a:buChar char="ü"/>
              <a:defRPr sz="3000">
                <a:latin typeface="+mn-lt"/>
              </a:defRPr>
            </a:lvl2pPr>
            <a:lvl3pPr marL="1143000" indent="-228600">
              <a:buClr>
                <a:schemeClr val="tx1">
                  <a:lumMod val="50000"/>
                  <a:lumOff val="50000"/>
                </a:schemeClr>
              </a:buClr>
              <a:buSzPct val="82000"/>
              <a:buFont typeface="Courier New" panose="02070309020205020404" pitchFamily="49" charset="0"/>
              <a:buChar char="o"/>
              <a:defRPr sz="2600">
                <a:latin typeface="Montserrat Light" panose="00000400000000000000" pitchFamily="50" charset="0"/>
              </a:defRPr>
            </a:lvl3pPr>
            <a:lvl4pPr marL="1600200" indent="-228600">
              <a:buClr>
                <a:schemeClr val="tx1">
                  <a:lumMod val="50000"/>
                  <a:lumOff val="50000"/>
                </a:schemeClr>
              </a:buClr>
              <a:buSzPct val="100000"/>
              <a:buFont typeface="Arial" panose="020B0604020202020204" pitchFamily="34" charset="0"/>
              <a:buChar char="•"/>
              <a:defRPr sz="2400">
                <a:latin typeface="Montserrat Light" panose="00000400000000000000" pitchFamily="50" charset="0"/>
              </a:defRPr>
            </a:lvl4pPr>
            <a:lvl5pPr>
              <a:defRPr>
                <a:latin typeface="Montserrat Light" panose="00000400000000000000" pitchFamily="50" charset="0"/>
              </a:defRPr>
            </a:lvl5pPr>
          </a:lstStyle>
          <a:p>
            <a:pPr lvl="1"/>
            <a:r>
              <a:rPr lang="en-US" dirty="0" smtClean="0"/>
              <a:t>Click to add text</a:t>
            </a:r>
          </a:p>
          <a:p>
            <a:pPr lvl="1"/>
            <a:endParaRPr lang="en-US" dirty="0" smtClean="0"/>
          </a:p>
        </p:txBody>
      </p:sp>
    </p:spTree>
    <p:extLst>
      <p:ext uri="{BB962C8B-B14F-4D97-AF65-F5344CB8AC3E}">
        <p14:creationId xmlns:p14="http://schemas.microsoft.com/office/powerpoint/2010/main" val="34238966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extBox 1"/>
          <p:cNvSpPr txBox="1"/>
          <p:nvPr userDrawn="1"/>
        </p:nvSpPr>
        <p:spPr>
          <a:xfrm>
            <a:off x="0" y="0"/>
            <a:ext cx="12192000" cy="4572000"/>
          </a:xfrm>
          <a:prstGeom prst="rect">
            <a:avLst/>
          </a:prstGeom>
          <a:solidFill>
            <a:srgbClr val="19457F"/>
          </a:solidFill>
        </p:spPr>
        <p:txBody>
          <a:bodyPr wrap="square" rtlCol="0">
            <a:spAutoFit/>
          </a:bodyPr>
          <a:lstStyle/>
          <a:p>
            <a:endParaRPr lang="en-US" dirty="0">
              <a:solidFill>
                <a:schemeClr val="accent6"/>
              </a:solidFill>
            </a:endParaRPr>
          </a:p>
        </p:txBody>
      </p:sp>
      <p:sp>
        <p:nvSpPr>
          <p:cNvPr id="3" name="Title 1"/>
          <p:cNvSpPr>
            <a:spLocks noGrp="1"/>
          </p:cNvSpPr>
          <p:nvPr>
            <p:ph type="title" hasCustomPrompt="1"/>
          </p:nvPr>
        </p:nvSpPr>
        <p:spPr>
          <a:xfrm>
            <a:off x="574158" y="1"/>
            <a:ext cx="11132289" cy="4297680"/>
          </a:xfrm>
          <a:prstGeom prst="rect">
            <a:avLst/>
          </a:prstGeom>
          <a:noFill/>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ea typeface="Montserrat" charset="0"/>
                <a:cs typeface="Montserrat" charset="0"/>
              </a:defRPr>
            </a:lvl1pPr>
          </a:lstStyle>
          <a:p>
            <a:r>
              <a:rPr lang="en-US" dirty="0" smtClean="0"/>
              <a:t>Prevention of Pediatric Overuse Injuries</a:t>
            </a:r>
            <a:endParaRPr lang="en-US" dirty="0"/>
          </a:p>
        </p:txBody>
      </p:sp>
      <p:sp>
        <p:nvSpPr>
          <p:cNvPr id="4" name="Title 1"/>
          <p:cNvSpPr txBox="1">
            <a:spLocks/>
          </p:cNvSpPr>
          <p:nvPr userDrawn="1"/>
        </p:nvSpPr>
        <p:spPr>
          <a:xfrm>
            <a:off x="574158" y="1"/>
            <a:ext cx="11132289" cy="429768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Rectangle 4"/>
          <p:cNvSpPr/>
          <p:nvPr userDrawn="1"/>
        </p:nvSpPr>
        <p:spPr>
          <a:xfrm>
            <a:off x="7020912" y="147466"/>
            <a:ext cx="5032722" cy="1846659"/>
          </a:xfrm>
          <a:prstGeom prst="rect">
            <a:avLst/>
          </a:prstGeom>
        </p:spPr>
        <p:txBody>
          <a:bodyPr wrap="square">
            <a:spAutoFit/>
          </a:bodyPr>
          <a:lstStyle/>
          <a:p>
            <a:pPr algn="ctr"/>
            <a:r>
              <a:rPr lang="en-US" sz="1800" b="0" i="0" u="none" strike="noStrike" baseline="0" dirty="0" smtClean="0">
                <a:solidFill>
                  <a:srgbClr val="FFFFFF"/>
                </a:solidFill>
                <a:latin typeface="Montserrat Light" charset="0"/>
              </a:rPr>
              <a:t>Contenido brindado por</a:t>
            </a:r>
          </a:p>
          <a:p>
            <a:endParaRPr lang="es-AR" sz="18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sz="2400" b="0" i="0" u="none" strike="noStrike" baseline="0" dirty="0" smtClean="0">
              <a:solidFill>
                <a:srgbClr val="FFFFFF"/>
              </a:solidFill>
              <a:latin typeface="Montserrat Light" charset="0"/>
            </a:endParaRPr>
          </a:p>
          <a:p>
            <a:endParaRPr lang="es-AR" sz="1800" b="0" i="0" u="none" strike="noStrike" baseline="0" dirty="0" smtClean="0">
              <a:solidFill>
                <a:srgbClr val="FFFFFF"/>
              </a:solidFill>
              <a:latin typeface="Montserrat Light" charset="0"/>
            </a:endParaRPr>
          </a:p>
          <a:p>
            <a:endParaRPr lang="es-AR" dirty="0" smtClean="0">
              <a:solidFill>
                <a:srgbClr val="FFFFFF"/>
              </a:solidFill>
              <a:latin typeface="Montserrat Light"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1516434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1" name="TextBox 10"/>
          <p:cNvSpPr txBox="1"/>
          <p:nvPr userDrawn="1"/>
        </p:nvSpPr>
        <p:spPr>
          <a:xfrm>
            <a:off x="0" y="0"/>
            <a:ext cx="12192000" cy="4572000"/>
          </a:xfrm>
          <a:prstGeom prst="rect">
            <a:avLst/>
          </a:prstGeom>
          <a:solidFill>
            <a:srgbClr val="D0011E"/>
          </a:solidFill>
        </p:spPr>
        <p:txBody>
          <a:bodyPr wrap="square" rtlCol="0">
            <a:spAutoFit/>
          </a:bodyPr>
          <a:lstStyle/>
          <a:p>
            <a:endParaRPr lang="en-US" dirty="0">
              <a:solidFill>
                <a:schemeClr val="accent6"/>
              </a:solidFill>
            </a:endParaRPr>
          </a:p>
        </p:txBody>
      </p:sp>
      <p:sp>
        <p:nvSpPr>
          <p:cNvPr id="2" name="Title 1"/>
          <p:cNvSpPr>
            <a:spLocks noGrp="1"/>
          </p:cNvSpPr>
          <p:nvPr>
            <p:ph type="title"/>
          </p:nvPr>
        </p:nvSpPr>
        <p:spPr>
          <a:xfrm>
            <a:off x="574158" y="1"/>
            <a:ext cx="11132289" cy="4297680"/>
          </a:xfrm>
          <a:prstGeom prst="rect">
            <a:avLst/>
          </a:prstGeom>
          <a:noFill/>
        </p:spPr>
        <p:txBody>
          <a:bodyPr anchor="b">
            <a:normAutofit/>
          </a:bodyPr>
          <a:lstStyle>
            <a:lvl1pPr>
              <a:defRPr sz="4800" b="0" i="0">
                <a:solidFill>
                  <a:schemeClr val="bg1"/>
                </a:solidFill>
                <a:latin typeface="+mn-lt"/>
                <a:ea typeface="Montserrat" charset="0"/>
                <a:cs typeface="Montserrat" charset="0"/>
              </a:defRPr>
            </a:lvl1pPr>
          </a:lstStyle>
          <a:p>
            <a:endParaRPr lang="en-US" dirty="0"/>
          </a:p>
        </p:txBody>
      </p:sp>
    </p:spTree>
    <p:extLst>
      <p:ext uri="{BB962C8B-B14F-4D97-AF65-F5344CB8AC3E}">
        <p14:creationId xmlns:p14="http://schemas.microsoft.com/office/powerpoint/2010/main" val="6167164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extBox 1"/>
          <p:cNvSpPr txBox="1"/>
          <p:nvPr userDrawn="1"/>
        </p:nvSpPr>
        <p:spPr>
          <a:xfrm>
            <a:off x="0" y="0"/>
            <a:ext cx="12192000" cy="4572000"/>
          </a:xfrm>
          <a:prstGeom prst="rect">
            <a:avLst/>
          </a:prstGeom>
          <a:solidFill>
            <a:srgbClr val="19457F"/>
          </a:solidFill>
        </p:spPr>
        <p:txBody>
          <a:bodyPr wrap="square" rtlCol="0">
            <a:spAutoFit/>
          </a:bodyPr>
          <a:lstStyle/>
          <a:p>
            <a:endParaRPr lang="en-US" dirty="0">
              <a:solidFill>
                <a:schemeClr val="accent6"/>
              </a:solidFill>
            </a:endParaRPr>
          </a:p>
        </p:txBody>
      </p:sp>
      <p:sp>
        <p:nvSpPr>
          <p:cNvPr id="3" name="Title 1"/>
          <p:cNvSpPr>
            <a:spLocks noGrp="1"/>
          </p:cNvSpPr>
          <p:nvPr>
            <p:ph type="title"/>
          </p:nvPr>
        </p:nvSpPr>
        <p:spPr>
          <a:xfrm>
            <a:off x="574158" y="1"/>
            <a:ext cx="11132289" cy="4297680"/>
          </a:xfrm>
          <a:prstGeom prst="rect">
            <a:avLst/>
          </a:prstGeom>
          <a:noFill/>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sz="4800" b="0" i="0">
                <a:solidFill>
                  <a:schemeClr val="bg1"/>
                </a:solidFill>
                <a:latin typeface="+mn-lt"/>
                <a:ea typeface="Montserrat" charset="0"/>
                <a:cs typeface="Montserrat" charset="0"/>
              </a:defRPr>
            </a:lvl1pPr>
          </a:lstStyle>
          <a:p>
            <a:endParaRPr lang="en-US" dirty="0"/>
          </a:p>
        </p:txBody>
      </p:sp>
      <p:sp>
        <p:nvSpPr>
          <p:cNvPr id="4" name="Title 1"/>
          <p:cNvSpPr txBox="1">
            <a:spLocks/>
          </p:cNvSpPr>
          <p:nvPr userDrawn="1"/>
        </p:nvSpPr>
        <p:spPr>
          <a:xfrm>
            <a:off x="574158" y="1"/>
            <a:ext cx="11132289" cy="4297680"/>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Tree>
    <p:extLst>
      <p:ext uri="{BB962C8B-B14F-4D97-AF65-F5344CB8AC3E}">
        <p14:creationId xmlns:p14="http://schemas.microsoft.com/office/powerpoint/2010/main" val="14103901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Generic">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10515600"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285875"/>
            <a:ext cx="10515600" cy="4936795"/>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6800070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KSI">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12"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27897" y="452384"/>
            <a:ext cx="1828800" cy="1013425"/>
          </a:xfrm>
          <a:prstGeom prst="rect">
            <a:avLst/>
          </a:prstGeom>
        </p:spPr>
      </p:pic>
      <p:sp>
        <p:nvSpPr>
          <p:cNvPr id="7" name="TextBox 6"/>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spTree>
    <p:extLst>
      <p:ext uri="{BB962C8B-B14F-4D97-AF65-F5344CB8AC3E}">
        <p14:creationId xmlns:p14="http://schemas.microsoft.com/office/powerpoint/2010/main" val="17463686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NAT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968901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HA">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838200" y="365125"/>
            <a:ext cx="8650224" cy="762000"/>
          </a:xfrm>
          <a:prstGeom prst="rect">
            <a:avLst/>
          </a:prstGeom>
        </p:spPr>
        <p:txBody>
          <a:bodyPr/>
          <a:lstStyle>
            <a:lvl1pPr marL="0" indent="0">
              <a:buNone/>
              <a:defRPr sz="4000" baseline="0">
                <a:latin typeface="+mn-lt"/>
              </a:defRPr>
            </a:lvl1pPr>
          </a:lstStyle>
          <a:p>
            <a:pPr lvl="0"/>
            <a:r>
              <a:rPr lang="en-US" dirty="0" smtClean="0"/>
              <a:t>Click to add title</a:t>
            </a:r>
            <a:endParaRPr lang="en-US" dirty="0"/>
          </a:p>
        </p:txBody>
      </p:sp>
      <p:sp>
        <p:nvSpPr>
          <p:cNvPr id="6" name="Title 1"/>
          <p:cNvSpPr txBox="1">
            <a:spLocks/>
          </p:cNvSpPr>
          <p:nvPr userDrawn="1"/>
        </p:nvSpPr>
        <p:spPr>
          <a:xfrm>
            <a:off x="838200" y="365126"/>
            <a:ext cx="10515600" cy="761926"/>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a:lstStyle>
          <a:p>
            <a:endParaRPr lang="en-US" dirty="0"/>
          </a:p>
        </p:txBody>
      </p:sp>
      <p:sp>
        <p:nvSpPr>
          <p:cNvPr id="5" name="TextBox 4"/>
          <p:cNvSpPr txBox="1"/>
          <p:nvPr userDrawn="1"/>
        </p:nvSpPr>
        <p:spPr>
          <a:xfrm>
            <a:off x="9490842" y="83052"/>
            <a:ext cx="2543503" cy="369332"/>
          </a:xfrm>
          <a:prstGeom prst="rect">
            <a:avLst/>
          </a:prstGeom>
          <a:noFill/>
        </p:spPr>
        <p:txBody>
          <a:bodyPr wrap="square" rtlCol="0">
            <a:spAutoFit/>
          </a:bodyPr>
          <a:lstStyle/>
          <a:p>
            <a:pPr algn="ctr"/>
            <a:r>
              <a:rPr lang="en-US" dirty="0">
                <a:latin typeface="+mn-lt"/>
              </a:rPr>
              <a:t>Contenido brindado por</a:t>
            </a:r>
            <a:endParaRPr lang="es-AR" dirty="0">
              <a:latin typeface="+mn-lt"/>
            </a:endParaRPr>
          </a:p>
        </p:txBody>
      </p:sp>
      <p:sp>
        <p:nvSpPr>
          <p:cNvPr id="8" name="Content Placeholder 11"/>
          <p:cNvSpPr>
            <a:spLocks noGrp="1"/>
          </p:cNvSpPr>
          <p:nvPr>
            <p:ph sz="quarter" idx="11" hasCustomPrompt="1"/>
          </p:nvPr>
        </p:nvSpPr>
        <p:spPr>
          <a:xfrm>
            <a:off x="838200" y="1553067"/>
            <a:ext cx="10515600" cy="4572000"/>
          </a:xfrm>
          <a:prstGeom prst="rect">
            <a:avLst/>
          </a:prstGeom>
        </p:spPr>
        <p:txBody>
          <a:bodyPr/>
          <a:lstStyle>
            <a:lvl1pPr>
              <a:buClr>
                <a:schemeClr val="tx1">
                  <a:lumMod val="50000"/>
                  <a:lumOff val="50000"/>
                </a:schemeClr>
              </a:buClr>
              <a:buSzPct val="120000"/>
              <a:defRPr sz="3000">
                <a:latin typeface="+mn-lt"/>
              </a:defRPr>
            </a:lvl1pPr>
            <a:lvl2pPr marL="685800" indent="-228600">
              <a:buClr>
                <a:schemeClr val="tx1">
                  <a:lumMod val="50000"/>
                  <a:lumOff val="50000"/>
                </a:schemeClr>
              </a:buClr>
              <a:buSzPct val="82000"/>
              <a:buFont typeface="Courier New" panose="02070309020205020404" pitchFamily="49" charset="0"/>
              <a:buChar char="o"/>
              <a:defRPr sz="2800">
                <a:latin typeface="+mn-lt"/>
              </a:defRPr>
            </a:lvl2pPr>
            <a:lvl3pPr>
              <a:buClr>
                <a:schemeClr val="tx1">
                  <a:lumMod val="50000"/>
                  <a:lumOff val="50000"/>
                </a:schemeClr>
              </a:buClr>
              <a:defRPr sz="2600">
                <a:latin typeface="+mn-lt"/>
              </a:defRPr>
            </a:lvl3pPr>
            <a:lvl4pPr marL="1600200" indent="-228600">
              <a:buClr>
                <a:schemeClr val="tx1">
                  <a:lumMod val="50000"/>
                  <a:lumOff val="50000"/>
                </a:schemeClr>
              </a:buClr>
              <a:buSzPct val="82000"/>
              <a:buFont typeface="Courier New" panose="02070309020205020404" pitchFamily="49" charset="0"/>
              <a:buChar char="o"/>
              <a:defRPr sz="2400">
                <a:latin typeface="+mn-lt"/>
              </a:defRPr>
            </a:lvl4pPr>
            <a:lvl5pPr>
              <a:defRPr>
                <a:latin typeface="Montserrat Light" panose="00000400000000000000" pitchFamily="50" charset="0"/>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8726" y="428321"/>
            <a:ext cx="1706883" cy="944882"/>
          </a:xfrm>
          <a:prstGeom prst="rect">
            <a:avLst/>
          </a:prstGeom>
        </p:spPr>
      </p:pic>
    </p:spTree>
    <p:extLst>
      <p:ext uri="{BB962C8B-B14F-4D97-AF65-F5344CB8AC3E}">
        <p14:creationId xmlns:p14="http://schemas.microsoft.com/office/powerpoint/2010/main" val="95211110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image" Target="../media/image3.emf"/><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COVER ONLY – DO NOT DELETE</a:t>
            </a:r>
            <a:endParaRPr lang="en-US" dirty="0"/>
          </a:p>
        </p:txBody>
      </p:sp>
    </p:spTree>
    <p:extLst>
      <p:ext uri="{BB962C8B-B14F-4D97-AF65-F5344CB8AC3E}">
        <p14:creationId xmlns:p14="http://schemas.microsoft.com/office/powerpoint/2010/main" val="988506952"/>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126123" y="6371017"/>
            <a:ext cx="3957145" cy="353943"/>
          </a:xfrm>
          <a:prstGeom prst="rect">
            <a:avLst/>
          </a:prstGeom>
          <a:noFill/>
        </p:spPr>
        <p:txBody>
          <a:bodyPr wrap="square" rtlCol="0">
            <a:spAutoFit/>
          </a:bodyPr>
          <a:lstStyle/>
          <a:p>
            <a:r>
              <a:rPr lang="en-US" sz="1700" b="0" i="0" dirty="0" smtClean="0">
                <a:solidFill>
                  <a:srgbClr val="D0011E"/>
                </a:solidFill>
                <a:latin typeface="Montserrat" charset="0"/>
              </a:rPr>
              <a:t>heart.org/BackToSports</a:t>
            </a:r>
            <a:endParaRPr lang="es-AR" sz="1700" b="0" i="0" dirty="0">
              <a:solidFill>
                <a:srgbClr val="D0011E"/>
              </a:solidFill>
              <a:latin typeface="Montserrat" charset="0"/>
              <a:ea typeface="Montserrat" charset="0"/>
              <a:cs typeface="Montserrat" charset="0"/>
            </a:endParaRPr>
          </a:p>
        </p:txBody>
      </p:sp>
      <p:pic>
        <p:nvPicPr>
          <p:cNvPr id="3" name="Picture 2"/>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556067" y="6266145"/>
            <a:ext cx="4572000" cy="541294"/>
          </a:xfrm>
          <a:prstGeom prst="rect">
            <a:avLst/>
          </a:prstGeom>
        </p:spPr>
      </p:pic>
    </p:spTree>
    <p:extLst>
      <p:ext uri="{BB962C8B-B14F-4D97-AF65-F5344CB8AC3E}">
        <p14:creationId xmlns:p14="http://schemas.microsoft.com/office/powerpoint/2010/main" val="20332619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73" r:id="rId3"/>
    <p:sldLayoutId id="2147483708" r:id="rId4"/>
    <p:sldLayoutId id="2147483674" r:id="rId5"/>
    <p:sldLayoutId id="2147483692" r:id="rId6"/>
    <p:sldLayoutId id="2147483693" r:id="rId7"/>
    <p:sldLayoutId id="2147483694" r:id="rId8"/>
    <p:sldLayoutId id="2147483695"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dc.gov/headsup/basics/concussion_whatis.html"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www.cdc.gov/HEADSU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www.youtube.com/watch?v=dp6o2ZEwGKY&amp;amp;amp;list=PL7A68846B17049716&amp;amp;amp;index=1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cpr.heart.org/"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www.heart.org/cerp"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www.heart.org/BacktoSport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nflevolution.com/" TargetMode="External"/><Relationship Id="rId7" Type="http://schemas.openxmlformats.org/officeDocument/2006/relationships/hyperlink" Target="http://www.nata.org/public"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hyperlink" Target="http://ksi.uconn.edu/" TargetMode="External"/><Relationship Id="rId5" Type="http://schemas.openxmlformats.org/officeDocument/2006/relationships/hyperlink" Target="http://www.cdc.gov/headsup" TargetMode="External"/><Relationship Id="rId4" Type="http://schemas.openxmlformats.org/officeDocument/2006/relationships/hyperlink" Target="http://www.heart.org/HEART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24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¿Qué es una conmoción cerebral? </a:t>
            </a:r>
            <a:endParaRPr lang="es-US" dirty="0"/>
          </a:p>
        </p:txBody>
      </p:sp>
      <p:sp>
        <p:nvSpPr>
          <p:cNvPr id="3" name="Content Placeholder 2"/>
          <p:cNvSpPr>
            <a:spLocks noGrp="1"/>
          </p:cNvSpPr>
          <p:nvPr>
            <p:ph sz="quarter" idx="11"/>
          </p:nvPr>
        </p:nvSpPr>
        <p:spPr>
          <a:xfrm>
            <a:off x="838200" y="1553067"/>
            <a:ext cx="6605337" cy="4572000"/>
          </a:xfrm>
          <a:prstGeom prst="rect">
            <a:avLst/>
          </a:prstGeom>
        </p:spPr>
        <p:txBody>
          <a:bodyPr>
            <a:normAutofit fontScale="92500"/>
          </a:bodyPr>
          <a:lstStyle/>
          <a:p>
            <a:pPr>
              <a:spcBef>
                <a:spcPts val="600"/>
              </a:spcBef>
              <a:spcAft>
                <a:spcPts val="600"/>
              </a:spcAft>
            </a:pPr>
            <a:r>
              <a:rPr lang="es-US" sz="2800" i="1" dirty="0" smtClean="0">
                <a:hlinkClick r:id="rId3"/>
              </a:rPr>
              <a:t>Animación de un caso de conmoción cerebral</a:t>
            </a:r>
            <a:endParaRPr lang="es-US" sz="2800" i="1" dirty="0" smtClean="0"/>
          </a:p>
          <a:p>
            <a:pPr>
              <a:spcBef>
                <a:spcPts val="600"/>
              </a:spcBef>
              <a:spcAft>
                <a:spcPts val="600"/>
              </a:spcAft>
            </a:pPr>
            <a:r>
              <a:rPr lang="es-US" sz="2800" dirty="0" smtClean="0"/>
              <a:t>La conmoción cerebral es un tipo de traumatismo cerebral (</a:t>
            </a:r>
            <a:r>
              <a:rPr lang="es-US" sz="2800" dirty="0" err="1" smtClean="0"/>
              <a:t>Traumatic</a:t>
            </a:r>
            <a:r>
              <a:rPr lang="es-US" sz="2800" dirty="0" smtClean="0"/>
              <a:t> </a:t>
            </a:r>
            <a:r>
              <a:rPr lang="es-US" sz="2800" dirty="0" err="1" smtClean="0"/>
              <a:t>Brain</a:t>
            </a:r>
            <a:r>
              <a:rPr lang="es-US" sz="2800" dirty="0" smtClean="0"/>
              <a:t> </a:t>
            </a:r>
            <a:r>
              <a:rPr lang="es-US" sz="2800" dirty="0" err="1" smtClean="0"/>
              <a:t>Injury</a:t>
            </a:r>
            <a:r>
              <a:rPr lang="es-US" sz="2800" dirty="0" smtClean="0"/>
              <a:t> - TBI) causado por un golpe directo </a:t>
            </a:r>
            <a:br>
              <a:rPr lang="es-US" sz="2800" dirty="0" smtClean="0"/>
            </a:br>
            <a:r>
              <a:rPr lang="es-US" sz="2800" dirty="0" smtClean="0"/>
              <a:t>o sacudón a la cabeza, o por un golpe al cuerpo que hace que la cabeza y el cerebro se desplacen rápidamente de lado a lado. </a:t>
            </a:r>
          </a:p>
          <a:p>
            <a:pPr>
              <a:spcBef>
                <a:spcPts val="600"/>
              </a:spcBef>
              <a:spcAft>
                <a:spcPts val="600"/>
              </a:spcAft>
            </a:pPr>
            <a:r>
              <a:rPr lang="es-US" sz="2800" dirty="0" smtClean="0"/>
              <a:t>Este movimiento rápido puede hacer que el cerebro se mueva dentro del cráneo, </a:t>
            </a:r>
            <a:br>
              <a:rPr lang="es-US" sz="2800" dirty="0" smtClean="0"/>
            </a:br>
            <a:r>
              <a:rPr lang="es-US" sz="2800" dirty="0" smtClean="0"/>
              <a:t>lo cual genera cambios químicos y a veces estira y daña las células cerebrales. </a:t>
            </a:r>
          </a:p>
          <a:p>
            <a:pPr>
              <a:spcBef>
                <a:spcPts val="600"/>
              </a:spcBef>
              <a:spcAft>
                <a:spcPts val="600"/>
              </a:spcAft>
            </a:pPr>
            <a:endParaRPr lang="es-US" sz="28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71874" y="1907052"/>
            <a:ext cx="4064428" cy="3744905"/>
          </a:xfrm>
          <a:prstGeom prst="rect">
            <a:avLst/>
          </a:prstGeom>
        </p:spPr>
      </p:pic>
    </p:spTree>
    <p:extLst>
      <p:ext uri="{BB962C8B-B14F-4D97-AF65-F5344CB8AC3E}">
        <p14:creationId xmlns:p14="http://schemas.microsoft.com/office/powerpoint/2010/main" val="1189616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¿Quién está en riesgo?</a:t>
            </a:r>
            <a:endParaRPr lang="es-US"/>
          </a:p>
        </p:txBody>
      </p:sp>
      <p:sp>
        <p:nvSpPr>
          <p:cNvPr id="4" name="Rectangle 3"/>
          <p:cNvSpPr/>
          <p:nvPr/>
        </p:nvSpPr>
        <p:spPr>
          <a:xfrm>
            <a:off x="429492" y="5755603"/>
            <a:ext cx="11549734" cy="507831"/>
          </a:xfrm>
          <a:prstGeom prst="rect">
            <a:avLst/>
          </a:prstGeom>
        </p:spPr>
        <p:txBody>
          <a:bodyPr wrap="square">
            <a:spAutoFit/>
          </a:bodyPr>
          <a:lstStyle/>
          <a:p>
            <a:r>
              <a:rPr lang="es-US" sz="900" baseline="30000" dirty="0" smtClean="0"/>
              <a:t>1</a:t>
            </a:r>
            <a:r>
              <a:rPr lang="es-US" sz="900" dirty="0" smtClean="0"/>
              <a:t>U.S. Conswww.cpsc.gov/</a:t>
            </a:r>
            <a:r>
              <a:rPr lang="es-US" sz="900" dirty="0" err="1" smtClean="0"/>
              <a:t>cgibin</a:t>
            </a:r>
            <a:r>
              <a:rPr lang="es-US" sz="900" dirty="0" smtClean="0"/>
              <a:t>/</a:t>
            </a:r>
            <a:r>
              <a:rPr lang="es-US" sz="900" dirty="0" err="1" smtClean="0"/>
              <a:t>NEISSQuery</a:t>
            </a:r>
            <a:r>
              <a:rPr lang="es-US" sz="900" dirty="0" smtClean="0"/>
              <a:t>/</a:t>
            </a:r>
            <a:r>
              <a:rPr lang="es-US" sz="900" dirty="0" err="1" smtClean="0"/>
              <a:t>home.aspxumer</a:t>
            </a:r>
            <a:r>
              <a:rPr lang="es-US" sz="900" dirty="0" smtClean="0"/>
              <a:t> </a:t>
            </a:r>
            <a:r>
              <a:rPr lang="es-US" sz="900" dirty="0" err="1" smtClean="0"/>
              <a:t>Product</a:t>
            </a:r>
            <a:r>
              <a:rPr lang="es-US" sz="900" dirty="0" smtClean="0"/>
              <a:t> Safety </a:t>
            </a:r>
            <a:r>
              <a:rPr lang="es-US" sz="900" dirty="0" err="1" smtClean="0"/>
              <a:t>Commission</a:t>
            </a:r>
            <a:r>
              <a:rPr lang="es-US" sz="900" dirty="0" smtClean="0"/>
              <a:t>. Generador de consultas del Sistema Electrónico Nacional para la Vigilancia de Lesiones (NEISS). Disponible en </a:t>
            </a:r>
            <a:r>
              <a:rPr lang="es-US" sz="900" dirty="0" err="1" smtClean="0"/>
              <a:t>https</a:t>
            </a:r>
            <a:r>
              <a:rPr lang="es-US" sz="900" dirty="0" smtClean="0"/>
              <a:t>://. Accedido el 24 de junio de 2014</a:t>
            </a:r>
          </a:p>
          <a:p>
            <a:r>
              <a:rPr lang="es-US" sz="900" baseline="30000" dirty="0" smtClean="0"/>
              <a:t>2</a:t>
            </a:r>
            <a:r>
              <a:rPr lang="es-US" sz="900" dirty="0" smtClean="0"/>
              <a:t>Coronado, V., </a:t>
            </a:r>
            <a:r>
              <a:rPr lang="es-US" sz="900" dirty="0" err="1" smtClean="0"/>
              <a:t>Haileyesus</a:t>
            </a:r>
            <a:r>
              <a:rPr lang="es-US" sz="900" dirty="0" smtClean="0"/>
              <a:t>, T., </a:t>
            </a:r>
            <a:r>
              <a:rPr lang="es-US" sz="900" dirty="0" err="1" smtClean="0"/>
              <a:t>Cheng</a:t>
            </a:r>
            <a:r>
              <a:rPr lang="es-US" sz="900" dirty="0" smtClean="0"/>
              <a:t>, T., Bell, J. </a:t>
            </a:r>
            <a:r>
              <a:rPr lang="es-US" sz="900" dirty="0" err="1" smtClean="0"/>
              <a:t>Haarbauer-Krupa</a:t>
            </a:r>
            <a:r>
              <a:rPr lang="es-US" sz="900" dirty="0" smtClean="0"/>
              <a:t>, J. </a:t>
            </a:r>
            <a:r>
              <a:rPr lang="es-US" sz="900" dirty="0" err="1" smtClean="0"/>
              <a:t>Lionbarger</a:t>
            </a:r>
            <a:r>
              <a:rPr lang="es-US" sz="900" dirty="0" smtClean="0"/>
              <a:t>, M. et al, (2015). Tendencias en lesiones cerebrales traumáticas relacionadas con los deportes y la recreación tratadas en los departamentos de emergencias de los Estados Unidos: Sistema Electrónico Nacional para la Vigilancia de Lesiones. Programa para lesiones 2011-2012. Rehabilitación de traumatismos de cráneo: 30(3), 185-197.</a:t>
            </a:r>
            <a:endParaRPr lang="es-US" sz="9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2960" y="2465925"/>
            <a:ext cx="4766266" cy="3177100"/>
          </a:xfrm>
          <a:prstGeom prst="rect">
            <a:avLst/>
          </a:prstGeom>
        </p:spPr>
      </p:pic>
      <p:sp>
        <p:nvSpPr>
          <p:cNvPr id="7" name="Content Placeholder 2"/>
          <p:cNvSpPr txBox="1">
            <a:spLocks/>
          </p:cNvSpPr>
          <p:nvPr/>
        </p:nvSpPr>
        <p:spPr>
          <a:xfrm>
            <a:off x="838199" y="1226902"/>
            <a:ext cx="6248401" cy="45720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s-US" sz="2400" dirty="0" smtClean="0">
                <a:latin typeface="+mn-lt"/>
              </a:rPr>
              <a:t>Los niños pequeños y los adolescentes tienen mayor probabilidad de sufrir una conmoción cerebral.</a:t>
            </a:r>
            <a:r>
              <a:rPr lang="es-US" sz="2400" baseline="30000" dirty="0" smtClean="0">
                <a:latin typeface="+mn-lt"/>
              </a:rPr>
              <a:t>1</a:t>
            </a:r>
          </a:p>
          <a:p>
            <a:pPr>
              <a:lnSpc>
                <a:spcPct val="110000"/>
              </a:lnSpc>
            </a:pPr>
            <a:r>
              <a:rPr lang="es-US" sz="2400" dirty="0" smtClean="0">
                <a:latin typeface="+mn-lt"/>
              </a:rPr>
              <a:t>Entre 2001 y 2012, aproximadamente el 70% de todas las conmociones cerebrales relacionadas con el deporte y atendidas en salas de emergencias se presentaron en niños y adolescentes de entre 0 y 19 años.</a:t>
            </a:r>
            <a:r>
              <a:rPr lang="es-US" sz="2400" baseline="30000" dirty="0" smtClean="0">
                <a:latin typeface="+mn-lt"/>
              </a:rPr>
              <a:t>2</a:t>
            </a:r>
          </a:p>
          <a:p>
            <a:pPr lvl="1">
              <a:lnSpc>
                <a:spcPct val="110000"/>
              </a:lnSpc>
            </a:pPr>
            <a:r>
              <a:rPr lang="es-US" sz="2200" dirty="0" smtClean="0">
                <a:latin typeface="+mn-lt"/>
              </a:rPr>
              <a:t>Se han observado aumentos importantes de consultas en salas de emergencia de conmociones cerebrales relacionadas con el deporte en hombres y mujeres, independientemente de su edad. Se desconocen los motivos de ese incremento de los casos informados, pero se piensa que podría relacionarse con el aumento de conciencia que se ha venido desarrollando al respecto.</a:t>
            </a:r>
            <a:r>
              <a:rPr lang="es-US" sz="2200" dirty="0" smtClean="0"/>
              <a:t> </a:t>
            </a:r>
          </a:p>
          <a:p>
            <a:pPr>
              <a:lnSpc>
                <a:spcPct val="110000"/>
              </a:lnSpc>
            </a:pPr>
            <a:r>
              <a:rPr lang="es-US" sz="2400" dirty="0" smtClean="0">
                <a:latin typeface="+mn-lt"/>
              </a:rPr>
              <a:t>Las conmociones cerebrales se pueden producir en cualquier deporte o actividad recreativa.</a:t>
            </a:r>
          </a:p>
          <a:p>
            <a:pPr>
              <a:lnSpc>
                <a:spcPct val="110000"/>
              </a:lnSpc>
            </a:pPr>
            <a:r>
              <a:rPr lang="es-US" sz="2400" dirty="0" smtClean="0">
                <a:latin typeface="+mn-lt"/>
              </a:rPr>
              <a:t>Tendrán un mayor riesgo los deportes en donde sea habitual el contacto con otro deportista.</a:t>
            </a:r>
            <a:endParaRPr lang="es-US" sz="2400" dirty="0"/>
          </a:p>
        </p:txBody>
      </p:sp>
    </p:spTree>
    <p:extLst>
      <p:ext uri="{BB962C8B-B14F-4D97-AF65-F5344CB8AC3E}">
        <p14:creationId xmlns:p14="http://schemas.microsoft.com/office/powerpoint/2010/main" val="1060294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Signos y síntomas de las conmociones cerebrales</a:t>
            </a:r>
            <a:endParaRPr lang="es-US" dirty="0"/>
          </a:p>
        </p:txBody>
      </p:sp>
      <p:graphicFrame>
        <p:nvGraphicFramePr>
          <p:cNvPr id="4" name="Table 3"/>
          <p:cNvGraphicFramePr>
            <a:graphicFrameLocks noGrp="1"/>
          </p:cNvGraphicFramePr>
          <p:nvPr>
            <p:extLst>
              <p:ext uri="{D42A27DB-BD31-4B8C-83A1-F6EECF244321}">
                <p14:modId xmlns:p14="http://schemas.microsoft.com/office/powerpoint/2010/main" val="1331422912"/>
              </p:ext>
            </p:extLst>
          </p:nvPr>
        </p:nvGraphicFramePr>
        <p:xfrm>
          <a:off x="733732" y="1690685"/>
          <a:ext cx="10724536" cy="4434279"/>
        </p:xfrm>
        <a:graphic>
          <a:graphicData uri="http://schemas.openxmlformats.org/drawingml/2006/table">
            <a:tbl>
              <a:tblPr firstRow="1" bandRow="1">
                <a:tableStyleId>{21E4AEA4-8DFA-4A89-87EB-49C32662AFE0}</a:tableStyleId>
              </a:tblPr>
              <a:tblGrid>
                <a:gridCol w="5694777"/>
                <a:gridCol w="5029759"/>
              </a:tblGrid>
              <a:tr h="408096">
                <a:tc>
                  <a:txBody>
                    <a:bodyPr/>
                    <a:lstStyle/>
                    <a:p>
                      <a:pPr algn="ctr"/>
                      <a:r>
                        <a:rPr lang="es-US" sz="1800" noProof="0" dirty="0" smtClean="0">
                          <a:latin typeface="+mn-lt"/>
                        </a:rPr>
                        <a:t>Signos observados por los padres</a:t>
                      </a:r>
                      <a:endParaRPr lang="es-US" sz="1800" noProof="0" dirty="0">
                        <a:latin typeface="+mn-lt"/>
                      </a:endParaRPr>
                    </a:p>
                  </a:txBody>
                  <a:tcPr>
                    <a:solidFill>
                      <a:srgbClr val="C00000"/>
                    </a:solidFill>
                  </a:tcPr>
                </a:tc>
                <a:tc>
                  <a:txBody>
                    <a:bodyPr/>
                    <a:lstStyle/>
                    <a:p>
                      <a:pPr algn="ctr"/>
                      <a:r>
                        <a:rPr lang="es-US" sz="1800" noProof="0" smtClean="0">
                          <a:latin typeface="+mn-lt"/>
                        </a:rPr>
                        <a:t>Síntomas informados por los deportistas</a:t>
                      </a:r>
                      <a:endParaRPr lang="es-US" sz="1800" noProof="0">
                        <a:latin typeface="+mn-lt"/>
                      </a:endParaRPr>
                    </a:p>
                  </a:txBody>
                  <a:tcPr>
                    <a:solidFill>
                      <a:srgbClr val="C00000"/>
                    </a:solidFill>
                  </a:tcPr>
                </a:tc>
              </a:tr>
              <a:tr h="383007">
                <a:tc>
                  <a:txBody>
                    <a:bodyPr/>
                    <a:lstStyle/>
                    <a:p>
                      <a:pPr algn="ctr"/>
                      <a:r>
                        <a:rPr lang="es-US" sz="1600" noProof="0" smtClean="0">
                          <a:solidFill>
                            <a:schemeClr val="tx1">
                              <a:lumMod val="85000"/>
                              <a:lumOff val="15000"/>
                            </a:schemeClr>
                          </a:solidFill>
                          <a:latin typeface="+mn-lt"/>
                        </a:rPr>
                        <a:t>Aparenta estar aturdido o pasmado.</a:t>
                      </a:r>
                      <a:endParaRPr lang="es-US" sz="1600" noProof="0">
                        <a:solidFill>
                          <a:schemeClr val="tx1">
                            <a:lumMod val="85000"/>
                            <a:lumOff val="15000"/>
                          </a:schemeClr>
                        </a:solidFill>
                        <a:latin typeface="+mn-lt"/>
                      </a:endParaRPr>
                    </a:p>
                  </a:txBody>
                  <a:tcPr>
                    <a:solidFill>
                      <a:srgbClr val="B61021">
                        <a:alpha val="35000"/>
                      </a:srgbClr>
                    </a:solidFill>
                  </a:tcPr>
                </a:tc>
                <a:tc>
                  <a:txBody>
                    <a:bodyPr/>
                    <a:lstStyle/>
                    <a:p>
                      <a:pPr algn="ctr"/>
                      <a:r>
                        <a:rPr lang="es-US" sz="1600" noProof="0" dirty="0" smtClean="0">
                          <a:solidFill>
                            <a:schemeClr val="tx1">
                              <a:lumMod val="85000"/>
                              <a:lumOff val="15000"/>
                            </a:schemeClr>
                          </a:solidFill>
                          <a:latin typeface="+mn-lt"/>
                        </a:rPr>
                        <a:t>Dolor o “presión” en la cabeza.</a:t>
                      </a:r>
                      <a:endParaRPr lang="es-US" sz="1600" noProof="0" dirty="0">
                        <a:solidFill>
                          <a:schemeClr val="tx1">
                            <a:lumMod val="85000"/>
                            <a:lumOff val="15000"/>
                          </a:schemeClr>
                        </a:solidFill>
                        <a:latin typeface="+mn-lt"/>
                      </a:endParaRPr>
                    </a:p>
                  </a:txBody>
                  <a:tcPr>
                    <a:solidFill>
                      <a:srgbClr val="B61021">
                        <a:alpha val="35000"/>
                      </a:srgbClr>
                    </a:solidFill>
                  </a:tcPr>
                </a:tc>
              </a:tr>
              <a:tr h="383007">
                <a:tc>
                  <a:txBody>
                    <a:bodyPr/>
                    <a:lstStyle/>
                    <a:p>
                      <a:pPr algn="ctr"/>
                      <a:r>
                        <a:rPr lang="es-US" sz="1600" noProof="0" dirty="0" smtClean="0">
                          <a:solidFill>
                            <a:schemeClr val="tx1">
                              <a:lumMod val="85000"/>
                              <a:lumOff val="15000"/>
                            </a:schemeClr>
                          </a:solidFill>
                          <a:latin typeface="+mn-lt"/>
                        </a:rPr>
                        <a:t>Confusión</a:t>
                      </a:r>
                      <a:r>
                        <a:rPr lang="es-US" sz="1600" baseline="0" noProof="0" dirty="0" smtClean="0">
                          <a:solidFill>
                            <a:schemeClr val="tx1">
                              <a:lumMod val="85000"/>
                              <a:lumOff val="15000"/>
                            </a:schemeClr>
                          </a:solidFill>
                          <a:latin typeface="+mn-lt"/>
                        </a:rPr>
                        <a:t> en cuanto a la consigna </a:t>
                      </a:r>
                      <a:r>
                        <a:rPr lang="es-US" sz="1600" noProof="0" dirty="0" smtClean="0">
                          <a:solidFill>
                            <a:schemeClr val="tx1">
                              <a:lumMod val="85000"/>
                              <a:lumOff val="15000"/>
                            </a:schemeClr>
                          </a:solidFill>
                          <a:latin typeface="+mn-lt"/>
                        </a:rPr>
                        <a:t>o posición en el equipo.</a:t>
                      </a:r>
                      <a:endParaRPr lang="es-US" sz="1600" noProof="0" dirty="0">
                        <a:solidFill>
                          <a:schemeClr val="tx1">
                            <a:lumMod val="85000"/>
                            <a:lumOff val="15000"/>
                          </a:schemeClr>
                        </a:solidFill>
                        <a:latin typeface="+mn-lt"/>
                      </a:endParaRPr>
                    </a:p>
                  </a:txBody>
                  <a:tcPr>
                    <a:solidFill>
                      <a:srgbClr val="B61021">
                        <a:alpha val="10000"/>
                      </a:srgbClr>
                    </a:solidFill>
                  </a:tcPr>
                </a:tc>
                <a:tc>
                  <a:txBody>
                    <a:bodyPr/>
                    <a:lstStyle/>
                    <a:p>
                      <a:pPr algn="ctr"/>
                      <a:r>
                        <a:rPr lang="es-US" sz="1600" noProof="0" smtClean="0">
                          <a:solidFill>
                            <a:schemeClr val="tx1">
                              <a:lumMod val="85000"/>
                              <a:lumOff val="15000"/>
                            </a:schemeClr>
                          </a:solidFill>
                          <a:latin typeface="+mn-lt"/>
                        </a:rPr>
                        <a:t>Náuseas o vómitos.</a:t>
                      </a:r>
                      <a:endParaRPr lang="es-US" sz="1600" noProof="0">
                        <a:solidFill>
                          <a:schemeClr val="tx1">
                            <a:lumMod val="85000"/>
                            <a:lumOff val="15000"/>
                          </a:schemeClr>
                        </a:solidFill>
                        <a:latin typeface="+mn-lt"/>
                      </a:endParaRPr>
                    </a:p>
                  </a:txBody>
                  <a:tcPr>
                    <a:solidFill>
                      <a:srgbClr val="B61021">
                        <a:alpha val="10000"/>
                      </a:srgbClr>
                    </a:solidFill>
                  </a:tcPr>
                </a:tc>
              </a:tr>
              <a:tr h="383007">
                <a:tc>
                  <a:txBody>
                    <a:bodyPr/>
                    <a:lstStyle/>
                    <a:p>
                      <a:pPr algn="ctr"/>
                      <a:r>
                        <a:rPr lang="es-US" sz="1600" noProof="0" smtClean="0">
                          <a:solidFill>
                            <a:schemeClr val="tx1">
                              <a:lumMod val="85000"/>
                              <a:lumOff val="15000"/>
                            </a:schemeClr>
                          </a:solidFill>
                          <a:latin typeface="+mn-lt"/>
                        </a:rPr>
                        <a:t>Olvida una instrucción.</a:t>
                      </a:r>
                      <a:endParaRPr lang="es-US" sz="1600" noProof="0">
                        <a:solidFill>
                          <a:schemeClr val="tx1">
                            <a:lumMod val="85000"/>
                            <a:lumOff val="15000"/>
                          </a:schemeClr>
                        </a:solidFill>
                        <a:latin typeface="+mn-lt"/>
                      </a:endParaRPr>
                    </a:p>
                  </a:txBody>
                  <a:tcPr>
                    <a:solidFill>
                      <a:srgbClr val="B61021">
                        <a:alpha val="35000"/>
                      </a:srgbClr>
                    </a:solidFill>
                  </a:tcPr>
                </a:tc>
                <a:tc>
                  <a:txBody>
                    <a:bodyPr/>
                    <a:lstStyle/>
                    <a:p>
                      <a:pPr algn="ctr"/>
                      <a:r>
                        <a:rPr lang="es-US" sz="1600" noProof="0" smtClean="0">
                          <a:solidFill>
                            <a:schemeClr val="tx1">
                              <a:lumMod val="85000"/>
                              <a:lumOff val="15000"/>
                            </a:schemeClr>
                          </a:solidFill>
                          <a:latin typeface="+mn-lt"/>
                        </a:rPr>
                        <a:t>Problemas de equilibrio o mareo.</a:t>
                      </a:r>
                      <a:endParaRPr lang="es-US" sz="1600" noProof="0">
                        <a:solidFill>
                          <a:schemeClr val="tx1">
                            <a:lumMod val="85000"/>
                            <a:lumOff val="15000"/>
                          </a:schemeClr>
                        </a:solidFill>
                        <a:latin typeface="+mn-lt"/>
                      </a:endParaRPr>
                    </a:p>
                  </a:txBody>
                  <a:tcPr>
                    <a:solidFill>
                      <a:srgbClr val="B61021">
                        <a:alpha val="35000"/>
                      </a:srgbClr>
                    </a:solidFill>
                  </a:tcPr>
                </a:tc>
              </a:tr>
              <a:tr h="383007">
                <a:tc>
                  <a:txBody>
                    <a:bodyPr/>
                    <a:lstStyle/>
                    <a:p>
                      <a:pPr algn="ctr"/>
                      <a:r>
                        <a:rPr lang="es-US" sz="1600" noProof="0" dirty="0" smtClean="0">
                          <a:solidFill>
                            <a:schemeClr val="tx1">
                              <a:lumMod val="85000"/>
                              <a:lumOff val="15000"/>
                            </a:schemeClr>
                          </a:solidFill>
                          <a:latin typeface="+mn-lt"/>
                        </a:rPr>
                        <a:t>Se muestra inseguro en el partido, para anotar o con el oponente.</a:t>
                      </a:r>
                      <a:endParaRPr lang="es-US" sz="1600" noProof="0" dirty="0">
                        <a:solidFill>
                          <a:schemeClr val="tx1">
                            <a:lumMod val="85000"/>
                            <a:lumOff val="15000"/>
                          </a:schemeClr>
                        </a:solidFill>
                        <a:latin typeface="+mn-lt"/>
                      </a:endParaRPr>
                    </a:p>
                  </a:txBody>
                  <a:tcPr>
                    <a:solidFill>
                      <a:srgbClr val="B61021">
                        <a:alpha val="10000"/>
                      </a:srgbClr>
                    </a:solidFill>
                  </a:tcPr>
                </a:tc>
                <a:tc>
                  <a:txBody>
                    <a:bodyPr/>
                    <a:lstStyle/>
                    <a:p>
                      <a:pPr algn="ctr"/>
                      <a:r>
                        <a:rPr lang="es-US" sz="1600" noProof="0" smtClean="0">
                          <a:solidFill>
                            <a:schemeClr val="tx1">
                              <a:lumMod val="85000"/>
                              <a:lumOff val="15000"/>
                            </a:schemeClr>
                          </a:solidFill>
                          <a:latin typeface="+mn-lt"/>
                        </a:rPr>
                        <a:t>Visión doble o borrosa.</a:t>
                      </a:r>
                      <a:endParaRPr lang="es-US" sz="1600" noProof="0">
                        <a:solidFill>
                          <a:schemeClr val="tx1">
                            <a:lumMod val="85000"/>
                            <a:lumOff val="15000"/>
                          </a:schemeClr>
                        </a:solidFill>
                        <a:latin typeface="+mn-lt"/>
                      </a:endParaRPr>
                    </a:p>
                  </a:txBody>
                  <a:tcPr>
                    <a:solidFill>
                      <a:srgbClr val="B61021">
                        <a:alpha val="10000"/>
                      </a:srgbClr>
                    </a:solidFill>
                  </a:tcPr>
                </a:tc>
              </a:tr>
              <a:tr h="383007">
                <a:tc>
                  <a:txBody>
                    <a:bodyPr/>
                    <a:lstStyle/>
                    <a:p>
                      <a:pPr algn="ctr"/>
                      <a:r>
                        <a:rPr lang="es-US" sz="1600" noProof="0" smtClean="0">
                          <a:solidFill>
                            <a:schemeClr val="tx1">
                              <a:lumMod val="85000"/>
                              <a:lumOff val="15000"/>
                            </a:schemeClr>
                          </a:solidFill>
                          <a:latin typeface="+mn-lt"/>
                        </a:rPr>
                        <a:t>Se mueve con torpeza.</a:t>
                      </a:r>
                      <a:endParaRPr lang="es-US" sz="1600" noProof="0">
                        <a:solidFill>
                          <a:schemeClr val="tx1">
                            <a:lumMod val="85000"/>
                            <a:lumOff val="15000"/>
                          </a:schemeClr>
                        </a:solidFill>
                        <a:latin typeface="+mn-lt"/>
                      </a:endParaRPr>
                    </a:p>
                  </a:txBody>
                  <a:tcPr>
                    <a:solidFill>
                      <a:srgbClr val="B61021">
                        <a:alpha val="35000"/>
                      </a:srgbClr>
                    </a:solidFill>
                  </a:tcPr>
                </a:tc>
                <a:tc>
                  <a:txBody>
                    <a:bodyPr/>
                    <a:lstStyle/>
                    <a:p>
                      <a:pPr algn="ctr"/>
                      <a:r>
                        <a:rPr lang="es-US" sz="1600" noProof="0" smtClean="0">
                          <a:solidFill>
                            <a:schemeClr val="tx1">
                              <a:lumMod val="85000"/>
                              <a:lumOff val="15000"/>
                            </a:schemeClr>
                          </a:solidFill>
                          <a:latin typeface="+mn-lt"/>
                        </a:rPr>
                        <a:t>Sensibilidad a la luz.</a:t>
                      </a:r>
                      <a:endParaRPr lang="es-US" sz="1600" noProof="0">
                        <a:solidFill>
                          <a:schemeClr val="tx1">
                            <a:lumMod val="85000"/>
                            <a:lumOff val="15000"/>
                          </a:schemeClr>
                        </a:solidFill>
                        <a:latin typeface="+mn-lt"/>
                      </a:endParaRPr>
                    </a:p>
                  </a:txBody>
                  <a:tcPr>
                    <a:solidFill>
                      <a:srgbClr val="B61021">
                        <a:alpha val="35000"/>
                      </a:srgbClr>
                    </a:solidFill>
                  </a:tcPr>
                </a:tc>
              </a:tr>
              <a:tr h="383007">
                <a:tc>
                  <a:txBody>
                    <a:bodyPr/>
                    <a:lstStyle/>
                    <a:p>
                      <a:pPr algn="ctr"/>
                      <a:r>
                        <a:rPr lang="es-US" sz="1600" noProof="0" dirty="0" smtClean="0">
                          <a:solidFill>
                            <a:schemeClr val="tx1">
                              <a:lumMod val="85000"/>
                              <a:lumOff val="15000"/>
                            </a:schemeClr>
                          </a:solidFill>
                          <a:latin typeface="+mn-lt"/>
                        </a:rPr>
                        <a:t>Responde lentamente a las preguntas.</a:t>
                      </a:r>
                      <a:endParaRPr lang="es-US" sz="1600" noProof="0" dirty="0">
                        <a:solidFill>
                          <a:schemeClr val="tx1">
                            <a:lumMod val="85000"/>
                            <a:lumOff val="15000"/>
                          </a:schemeClr>
                        </a:solidFill>
                        <a:latin typeface="+mn-lt"/>
                      </a:endParaRPr>
                    </a:p>
                  </a:txBody>
                  <a:tcPr>
                    <a:solidFill>
                      <a:srgbClr val="B61021">
                        <a:alpha val="10000"/>
                      </a:srgbClr>
                    </a:solidFill>
                  </a:tcPr>
                </a:tc>
                <a:tc>
                  <a:txBody>
                    <a:bodyPr/>
                    <a:lstStyle/>
                    <a:p>
                      <a:pPr algn="ctr"/>
                      <a:r>
                        <a:rPr lang="es-US" sz="1600" noProof="0" smtClean="0">
                          <a:solidFill>
                            <a:schemeClr val="tx1">
                              <a:lumMod val="85000"/>
                              <a:lumOff val="15000"/>
                            </a:schemeClr>
                          </a:solidFill>
                          <a:latin typeface="+mn-lt"/>
                        </a:rPr>
                        <a:t>Sensibilidad al ruido.</a:t>
                      </a:r>
                      <a:endParaRPr lang="es-US" sz="1600" noProof="0">
                        <a:solidFill>
                          <a:schemeClr val="tx1">
                            <a:lumMod val="85000"/>
                            <a:lumOff val="15000"/>
                          </a:schemeClr>
                        </a:solidFill>
                        <a:latin typeface="+mn-lt"/>
                      </a:endParaRPr>
                    </a:p>
                  </a:txBody>
                  <a:tcPr>
                    <a:solidFill>
                      <a:srgbClr val="B61021">
                        <a:alpha val="10000"/>
                      </a:srgbClr>
                    </a:solidFill>
                  </a:tcPr>
                </a:tc>
              </a:tr>
              <a:tr h="383007">
                <a:tc>
                  <a:txBody>
                    <a:bodyPr/>
                    <a:lstStyle/>
                    <a:p>
                      <a:pPr algn="ctr"/>
                      <a:r>
                        <a:rPr lang="es-US" sz="1600" noProof="0" smtClean="0">
                          <a:solidFill>
                            <a:schemeClr val="tx1">
                              <a:lumMod val="85000"/>
                              <a:lumOff val="15000"/>
                            </a:schemeClr>
                          </a:solidFill>
                          <a:latin typeface="+mn-lt"/>
                        </a:rPr>
                        <a:t>Pierde el conocimiento (aunque sea brevemente).</a:t>
                      </a:r>
                      <a:endParaRPr lang="es-US" sz="1600" noProof="0">
                        <a:solidFill>
                          <a:schemeClr val="tx1">
                            <a:lumMod val="85000"/>
                            <a:lumOff val="15000"/>
                          </a:schemeClr>
                        </a:solidFill>
                        <a:latin typeface="+mn-lt"/>
                      </a:endParaRPr>
                    </a:p>
                  </a:txBody>
                  <a:tcPr>
                    <a:solidFill>
                      <a:srgbClr val="B61021">
                        <a:alpha val="35000"/>
                      </a:srgbClr>
                    </a:solidFill>
                  </a:tcPr>
                </a:tc>
                <a:tc>
                  <a:txBody>
                    <a:bodyPr/>
                    <a:lstStyle/>
                    <a:p>
                      <a:pPr algn="ctr"/>
                      <a:r>
                        <a:rPr lang="es-US" sz="1600" noProof="0" dirty="0" smtClean="0">
                          <a:solidFill>
                            <a:schemeClr val="tx1">
                              <a:lumMod val="85000"/>
                              <a:lumOff val="15000"/>
                            </a:schemeClr>
                          </a:solidFill>
                          <a:latin typeface="+mn-lt"/>
                        </a:rPr>
                        <a:t>Se siente flojo, confuso, vago o somnoliento.</a:t>
                      </a:r>
                      <a:endParaRPr lang="es-US" sz="1600" noProof="0" dirty="0">
                        <a:solidFill>
                          <a:schemeClr val="tx1">
                            <a:lumMod val="85000"/>
                            <a:lumOff val="15000"/>
                          </a:schemeClr>
                        </a:solidFill>
                        <a:latin typeface="+mn-lt"/>
                      </a:endParaRPr>
                    </a:p>
                  </a:txBody>
                  <a:tcPr>
                    <a:solidFill>
                      <a:srgbClr val="B61021">
                        <a:alpha val="35000"/>
                      </a:srgbClr>
                    </a:solidFill>
                  </a:tcPr>
                </a:tc>
              </a:tr>
              <a:tr h="383007">
                <a:tc>
                  <a:txBody>
                    <a:bodyPr/>
                    <a:lstStyle/>
                    <a:p>
                      <a:pPr algn="ctr"/>
                      <a:r>
                        <a:rPr lang="es-US" sz="1600" noProof="0" dirty="0" smtClean="0">
                          <a:solidFill>
                            <a:schemeClr val="tx1">
                              <a:lumMod val="85000"/>
                              <a:lumOff val="15000"/>
                            </a:schemeClr>
                          </a:solidFill>
                          <a:latin typeface="+mn-lt"/>
                        </a:rPr>
                        <a:t>Demuestra cambios de humor, comportamiento o personalidad.</a:t>
                      </a:r>
                      <a:endParaRPr lang="es-US" sz="1600" noProof="0" dirty="0">
                        <a:solidFill>
                          <a:schemeClr val="tx1">
                            <a:lumMod val="85000"/>
                            <a:lumOff val="15000"/>
                          </a:schemeClr>
                        </a:solidFill>
                        <a:latin typeface="+mn-lt"/>
                      </a:endParaRPr>
                    </a:p>
                  </a:txBody>
                  <a:tcPr>
                    <a:solidFill>
                      <a:srgbClr val="B61021">
                        <a:alpha val="10000"/>
                      </a:srgbClr>
                    </a:solidFill>
                  </a:tcPr>
                </a:tc>
                <a:tc>
                  <a:txBody>
                    <a:bodyPr/>
                    <a:lstStyle/>
                    <a:p>
                      <a:pPr algn="ctr"/>
                      <a:r>
                        <a:rPr lang="es-US" sz="1600" noProof="0" dirty="0" smtClean="0">
                          <a:solidFill>
                            <a:schemeClr val="tx1">
                              <a:lumMod val="85000"/>
                              <a:lumOff val="15000"/>
                            </a:schemeClr>
                          </a:solidFill>
                          <a:latin typeface="+mn-lt"/>
                        </a:rPr>
                        <a:t>Problemas de concentración o memoria.</a:t>
                      </a:r>
                      <a:endParaRPr lang="es-US" sz="1600" noProof="0" dirty="0">
                        <a:solidFill>
                          <a:schemeClr val="tx1">
                            <a:lumMod val="85000"/>
                            <a:lumOff val="15000"/>
                          </a:schemeClr>
                        </a:solidFill>
                        <a:latin typeface="+mn-lt"/>
                      </a:endParaRPr>
                    </a:p>
                  </a:txBody>
                  <a:tcPr>
                    <a:solidFill>
                      <a:srgbClr val="B61021">
                        <a:alpha val="10000"/>
                      </a:srgbClr>
                    </a:solidFill>
                  </a:tcPr>
                </a:tc>
              </a:tr>
              <a:tr h="383007">
                <a:tc>
                  <a:txBody>
                    <a:bodyPr/>
                    <a:lstStyle/>
                    <a:p>
                      <a:pPr algn="ctr"/>
                      <a:endParaRPr lang="es-US" sz="1600" noProof="0">
                        <a:solidFill>
                          <a:schemeClr val="tx1">
                            <a:lumMod val="85000"/>
                            <a:lumOff val="15000"/>
                          </a:schemeClr>
                        </a:solidFill>
                        <a:latin typeface="+mn-lt"/>
                      </a:endParaRPr>
                    </a:p>
                  </a:txBody>
                  <a:tcPr>
                    <a:solidFill>
                      <a:srgbClr val="B61021">
                        <a:alpha val="35000"/>
                      </a:srgbClr>
                    </a:solidFill>
                  </a:tcPr>
                </a:tc>
                <a:tc>
                  <a:txBody>
                    <a:bodyPr/>
                    <a:lstStyle/>
                    <a:p>
                      <a:pPr algn="ctr"/>
                      <a:r>
                        <a:rPr lang="es-US" sz="1600" noProof="0" smtClean="0">
                          <a:solidFill>
                            <a:schemeClr val="tx1">
                              <a:lumMod val="85000"/>
                              <a:lumOff val="15000"/>
                            </a:schemeClr>
                          </a:solidFill>
                          <a:latin typeface="+mn-lt"/>
                        </a:rPr>
                        <a:t>Confusión.</a:t>
                      </a:r>
                      <a:endParaRPr lang="es-US" sz="1600" noProof="0">
                        <a:solidFill>
                          <a:schemeClr val="tx1">
                            <a:lumMod val="85000"/>
                            <a:lumOff val="15000"/>
                          </a:schemeClr>
                        </a:solidFill>
                        <a:latin typeface="+mn-lt"/>
                      </a:endParaRPr>
                    </a:p>
                  </a:txBody>
                  <a:tcPr>
                    <a:solidFill>
                      <a:srgbClr val="B61021">
                        <a:alpha val="35000"/>
                      </a:srgbClr>
                    </a:solidFill>
                  </a:tcPr>
                </a:tc>
              </a:tr>
              <a:tr h="383007">
                <a:tc>
                  <a:txBody>
                    <a:bodyPr/>
                    <a:lstStyle/>
                    <a:p>
                      <a:pPr algn="ctr"/>
                      <a:endParaRPr lang="es-US" sz="1600" noProof="0">
                        <a:solidFill>
                          <a:schemeClr val="tx1">
                            <a:lumMod val="85000"/>
                            <a:lumOff val="15000"/>
                          </a:schemeClr>
                        </a:solidFill>
                        <a:latin typeface="+mn-lt"/>
                      </a:endParaRPr>
                    </a:p>
                  </a:txBody>
                  <a:tcPr>
                    <a:solidFill>
                      <a:srgbClr val="B61021">
                        <a:alpha val="10000"/>
                      </a:srgbClr>
                    </a:solidFill>
                  </a:tcPr>
                </a:tc>
                <a:tc>
                  <a:txBody>
                    <a:bodyPr/>
                    <a:lstStyle/>
                    <a:p>
                      <a:pPr algn="ctr"/>
                      <a:r>
                        <a:rPr lang="es-US" sz="1600" noProof="0" dirty="0" smtClean="0">
                          <a:solidFill>
                            <a:schemeClr val="tx1">
                              <a:lumMod val="85000"/>
                              <a:lumOff val="15000"/>
                            </a:schemeClr>
                          </a:solidFill>
                          <a:latin typeface="+mn-lt"/>
                        </a:rPr>
                        <a:t>Simplemente “no se siente normal” o “se siente triste/desanimado”.</a:t>
                      </a:r>
                      <a:endParaRPr lang="es-US" sz="1600" noProof="0" dirty="0">
                        <a:solidFill>
                          <a:schemeClr val="tx1">
                            <a:lumMod val="85000"/>
                            <a:lumOff val="15000"/>
                          </a:schemeClr>
                        </a:solidFill>
                        <a:latin typeface="+mn-lt"/>
                      </a:endParaRPr>
                    </a:p>
                  </a:txBody>
                  <a:tcPr>
                    <a:solidFill>
                      <a:srgbClr val="B61021">
                        <a:alpha val="10000"/>
                      </a:srgbClr>
                    </a:solidFill>
                  </a:tcPr>
                </a:tc>
              </a:tr>
            </a:tbl>
          </a:graphicData>
        </a:graphic>
      </p:graphicFrame>
    </p:spTree>
    <p:extLst>
      <p:ext uri="{BB962C8B-B14F-4D97-AF65-F5344CB8AC3E}">
        <p14:creationId xmlns:p14="http://schemas.microsoft.com/office/powerpoint/2010/main" val="3840571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963526" cy="762000"/>
          </a:xfrm>
        </p:spPr>
        <p:txBody>
          <a:bodyPr/>
          <a:lstStyle/>
          <a:p>
            <a:r>
              <a:rPr lang="es-US" sz="4000" dirty="0" smtClean="0"/>
              <a:t>¿Qué se debe hacer si sospecha estar ante una conmoción cerebral?</a:t>
            </a:r>
            <a:endParaRPr lang="es-US" sz="4000" dirty="0"/>
          </a:p>
        </p:txBody>
      </p:sp>
      <p:sp>
        <p:nvSpPr>
          <p:cNvPr id="3" name="Content Placeholder 2"/>
          <p:cNvSpPr>
            <a:spLocks noGrp="1"/>
          </p:cNvSpPr>
          <p:nvPr>
            <p:ph sz="quarter" idx="11"/>
          </p:nvPr>
        </p:nvSpPr>
        <p:spPr>
          <a:xfrm>
            <a:off x="838200" y="1761615"/>
            <a:ext cx="10515600" cy="4572000"/>
          </a:xfrm>
          <a:prstGeom prst="rect">
            <a:avLst/>
          </a:prstGeom>
        </p:spPr>
        <p:txBody>
          <a:bodyPr/>
          <a:lstStyle/>
          <a:p>
            <a:pPr>
              <a:spcBef>
                <a:spcPts val="600"/>
              </a:spcBef>
              <a:spcAft>
                <a:spcPts val="600"/>
              </a:spcAft>
            </a:pPr>
            <a:r>
              <a:rPr lang="es-US" sz="2700" b="1" dirty="0" smtClean="0"/>
              <a:t>Sacar al deportista del partido. </a:t>
            </a:r>
            <a:r>
              <a:rPr lang="es-US" sz="2700" dirty="0" smtClean="0"/>
              <a:t>¡Ante la duda, a la banca!</a:t>
            </a:r>
          </a:p>
          <a:p>
            <a:pPr>
              <a:spcBef>
                <a:spcPts val="600"/>
              </a:spcBef>
              <a:spcAft>
                <a:spcPts val="600"/>
              </a:spcAft>
            </a:pPr>
            <a:r>
              <a:rPr lang="es-US" sz="2700" dirty="0" smtClean="0"/>
              <a:t>Mantener </a:t>
            </a:r>
            <a:r>
              <a:rPr lang="es-US" sz="2700" b="1" dirty="0" smtClean="0"/>
              <a:t>fuera del partido durante el resto del día </a:t>
            </a:r>
            <a:r>
              <a:rPr lang="es-US" sz="2700" dirty="0" smtClean="0"/>
              <a:t>al deportista con una posible conmoción cerebral, hasta obtener la autorización del proveedor de atención médica. </a:t>
            </a:r>
          </a:p>
          <a:p>
            <a:pPr>
              <a:spcBef>
                <a:spcPts val="600"/>
              </a:spcBef>
              <a:spcAft>
                <a:spcPts val="600"/>
              </a:spcAft>
            </a:pPr>
            <a:r>
              <a:rPr lang="es-US" sz="2700" dirty="0" smtClean="0"/>
              <a:t>Observar al deportista para detectar signos y síntomas que pudieran aparecer o empeorar cuando esté en casa o regrese a la escuela. </a:t>
            </a:r>
          </a:p>
          <a:p>
            <a:pPr>
              <a:spcBef>
                <a:spcPts val="600"/>
              </a:spcBef>
              <a:spcAft>
                <a:spcPts val="600"/>
              </a:spcAft>
            </a:pPr>
            <a:r>
              <a:rPr lang="es-US" sz="2700" b="1" dirty="0" smtClean="0"/>
              <a:t>Dejar descansar al cerebro </a:t>
            </a:r>
            <a:r>
              <a:rPr lang="es-US" sz="2700" dirty="0" smtClean="0"/>
              <a:t>hasta obtener la autorización del proveedor de atención médica, y con el fin de prevenir una lesión grave derivada de un síndrome de impacto secundario.</a:t>
            </a:r>
          </a:p>
          <a:p>
            <a:pPr>
              <a:spcBef>
                <a:spcPts val="600"/>
              </a:spcBef>
              <a:spcAft>
                <a:spcPts val="600"/>
              </a:spcAft>
            </a:pPr>
            <a:endParaRPr lang="es-US" sz="2800" dirty="0"/>
          </a:p>
        </p:txBody>
      </p:sp>
    </p:spTree>
    <p:extLst>
      <p:ext uri="{BB962C8B-B14F-4D97-AF65-F5344CB8AC3E}">
        <p14:creationId xmlns:p14="http://schemas.microsoft.com/office/powerpoint/2010/main" val="955774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9120" y="359365"/>
            <a:ext cx="9580419" cy="762000"/>
          </a:xfrm>
        </p:spPr>
        <p:txBody>
          <a:bodyPr/>
          <a:lstStyle/>
          <a:p>
            <a:r>
              <a:rPr lang="es-US" sz="3800" dirty="0" smtClean="0"/>
              <a:t>¿Cuándo puede </a:t>
            </a:r>
            <a:r>
              <a:rPr lang="es-US" sz="3800" dirty="0"/>
              <a:t>regresar al salón de clase un </a:t>
            </a:r>
            <a:r>
              <a:rPr lang="es-US" sz="3800" dirty="0" smtClean="0"/>
              <a:t>deportista que sufra una conmoción cerebral?</a:t>
            </a:r>
            <a:endParaRPr lang="es-US" sz="3800" dirty="0"/>
          </a:p>
        </p:txBody>
      </p:sp>
      <p:sp>
        <p:nvSpPr>
          <p:cNvPr id="3" name="Content Placeholder 2"/>
          <p:cNvSpPr>
            <a:spLocks noGrp="1"/>
          </p:cNvSpPr>
          <p:nvPr>
            <p:ph sz="quarter" idx="11"/>
          </p:nvPr>
        </p:nvSpPr>
        <p:spPr>
          <a:xfrm>
            <a:off x="838199" y="1580706"/>
            <a:ext cx="11037775" cy="926967"/>
          </a:xfrm>
          <a:prstGeom prst="rect">
            <a:avLst/>
          </a:prstGeom>
        </p:spPr>
        <p:txBody>
          <a:bodyPr>
            <a:noAutofit/>
          </a:bodyPr>
          <a:lstStyle/>
          <a:p>
            <a:pPr>
              <a:spcBef>
                <a:spcPts val="600"/>
              </a:spcBef>
              <a:spcAft>
                <a:spcPts val="600"/>
              </a:spcAft>
            </a:pPr>
            <a:r>
              <a:rPr lang="es-US" sz="2600" dirty="0" smtClean="0"/>
              <a:t>Para la mayoría de los alumnos, solo es necesario efectuar cambios a corto plazo o contar con servicios de asistencia mientras se recupera de la conmoción cerebral. </a:t>
            </a:r>
            <a:endParaRPr lang="es-US" sz="2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3855" y="2754636"/>
            <a:ext cx="4242119" cy="2828746"/>
          </a:xfrm>
          <a:prstGeom prst="rect">
            <a:avLst/>
          </a:prstGeom>
        </p:spPr>
      </p:pic>
      <p:sp>
        <p:nvSpPr>
          <p:cNvPr id="5" name="Content Placeholder 2"/>
          <p:cNvSpPr txBox="1">
            <a:spLocks/>
          </p:cNvSpPr>
          <p:nvPr/>
        </p:nvSpPr>
        <p:spPr>
          <a:xfrm>
            <a:off x="838199" y="2701881"/>
            <a:ext cx="6795656" cy="3740727"/>
          </a:xfrm>
          <a:prstGeom prst="rect">
            <a:avLst/>
          </a:prstGeom>
        </p:spPr>
        <p:txBody>
          <a:bodyPr>
            <a:normAutofit/>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s-US" sz="2600" dirty="0" smtClean="0">
                <a:latin typeface="+mn-lt"/>
              </a:rPr>
              <a:t>Pueden existir diversos servicios de asistencia formal disponibles para ayudar a los alumnos que presenten una recuperación más extensa </a:t>
            </a:r>
            <a:br>
              <a:rPr lang="es-US" sz="2600" dirty="0" smtClean="0">
                <a:latin typeface="+mn-lt"/>
              </a:rPr>
            </a:br>
            <a:r>
              <a:rPr lang="es-US" sz="2600" dirty="0" smtClean="0">
                <a:latin typeface="+mn-lt"/>
              </a:rPr>
              <a:t>o más difícil. Los servicios de asistencia podrían incluir:</a:t>
            </a:r>
          </a:p>
          <a:p>
            <a:pPr lvl="1">
              <a:spcBef>
                <a:spcPts val="600"/>
              </a:spcBef>
              <a:spcAft>
                <a:spcPts val="600"/>
              </a:spcAft>
            </a:pPr>
            <a:r>
              <a:rPr lang="es-US" sz="2500" dirty="0" smtClean="0">
                <a:latin typeface="+mn-lt"/>
              </a:rPr>
              <a:t>Protocolo de respuesta de intervención (RTI) </a:t>
            </a:r>
          </a:p>
          <a:p>
            <a:pPr lvl="1">
              <a:spcBef>
                <a:spcPts val="600"/>
              </a:spcBef>
              <a:spcAft>
                <a:spcPts val="600"/>
              </a:spcAft>
            </a:pPr>
            <a:r>
              <a:rPr lang="es-US" sz="2500" dirty="0" smtClean="0">
                <a:latin typeface="+mn-lt"/>
              </a:rPr>
              <a:t>Plan 504</a:t>
            </a:r>
          </a:p>
          <a:p>
            <a:pPr lvl="1">
              <a:spcBef>
                <a:spcPts val="600"/>
              </a:spcBef>
              <a:spcAft>
                <a:spcPts val="600"/>
              </a:spcAft>
            </a:pPr>
            <a:r>
              <a:rPr lang="es-US" sz="2500" dirty="0" smtClean="0">
                <a:latin typeface="+mn-lt"/>
              </a:rPr>
              <a:t>Plan de educación individualizado (IEP)</a:t>
            </a:r>
          </a:p>
          <a:p>
            <a:pPr marL="0" indent="0">
              <a:spcBef>
                <a:spcPts val="600"/>
              </a:spcBef>
              <a:spcAft>
                <a:spcPts val="600"/>
              </a:spcAft>
              <a:buFont typeface="Arial"/>
              <a:buNone/>
            </a:pPr>
            <a:endParaRPr lang="es-US" sz="2600" dirty="0" smtClean="0">
              <a:latin typeface="+mn-lt"/>
            </a:endParaRPr>
          </a:p>
          <a:p>
            <a:pPr>
              <a:spcBef>
                <a:spcPts val="600"/>
              </a:spcBef>
              <a:spcAft>
                <a:spcPts val="600"/>
              </a:spcAft>
            </a:pPr>
            <a:endParaRPr lang="es-US" sz="2500" dirty="0">
              <a:latin typeface="+mn-lt"/>
            </a:endParaRPr>
          </a:p>
        </p:txBody>
      </p:sp>
    </p:spTree>
    <p:extLst>
      <p:ext uri="{BB962C8B-B14F-4D97-AF65-F5344CB8AC3E}">
        <p14:creationId xmlns:p14="http://schemas.microsoft.com/office/powerpoint/2010/main" val="1554611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9423400" cy="762000"/>
          </a:xfrm>
        </p:spPr>
        <p:txBody>
          <a:bodyPr/>
          <a:lstStyle/>
          <a:p>
            <a:r>
              <a:rPr lang="es-US" dirty="0" smtClean="0"/>
              <a:t>¿Cuándo puede el deportista volver a jugar? </a:t>
            </a:r>
            <a:endParaRPr lang="es-US" dirty="0"/>
          </a:p>
        </p:txBody>
      </p:sp>
      <p:graphicFrame>
        <p:nvGraphicFramePr>
          <p:cNvPr id="6" name="Content Placeholder 5"/>
          <p:cNvGraphicFramePr>
            <a:graphicFrameLocks noGrp="1"/>
          </p:cNvGraphicFramePr>
          <p:nvPr>
            <p:ph sz="quarter" idx="11"/>
            <p:extLst>
              <p:ext uri="{D42A27DB-BD31-4B8C-83A1-F6EECF244321}">
                <p14:modId xmlns:p14="http://schemas.microsoft.com/office/powerpoint/2010/main" val="3684514908"/>
              </p:ext>
            </p:extLst>
          </p:nvPr>
        </p:nvGraphicFramePr>
        <p:xfrm>
          <a:off x="1390650" y="2533313"/>
          <a:ext cx="9410700" cy="366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838200" y="1720783"/>
            <a:ext cx="10744200" cy="757130"/>
          </a:xfrm>
          <a:prstGeom prst="rect">
            <a:avLst/>
          </a:prstGeom>
        </p:spPr>
        <p:txBody>
          <a:bodyPr wrap="square">
            <a:spAutoFit/>
          </a:bodyPr>
          <a:lstStyle/>
          <a:p>
            <a:pPr algn="ctr">
              <a:lnSpc>
                <a:spcPct val="90000"/>
              </a:lnSpc>
              <a:spcBef>
                <a:spcPts val="600"/>
              </a:spcBef>
              <a:spcAft>
                <a:spcPts val="600"/>
              </a:spcAft>
            </a:pPr>
            <a:r>
              <a:rPr lang="es-US" sz="2400" dirty="0" smtClean="0"/>
              <a:t>El regreso a la actividad deberá ir progresando paulatinamente una vez el deportista reciba la autorización del proveedor de atención médica.</a:t>
            </a:r>
          </a:p>
        </p:txBody>
      </p:sp>
    </p:spTree>
    <p:extLst>
      <p:ext uri="{BB962C8B-B14F-4D97-AF65-F5344CB8AC3E}">
        <p14:creationId xmlns:p14="http://schemas.microsoft.com/office/powerpoint/2010/main" val="538508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350829" cy="762000"/>
          </a:xfrm>
        </p:spPr>
        <p:txBody>
          <a:bodyPr/>
          <a:lstStyle/>
          <a:p>
            <a:r>
              <a:rPr lang="es-US" dirty="0" smtClean="0"/>
              <a:t>Cómo mantener seguros a los deportistas</a:t>
            </a:r>
          </a:p>
        </p:txBody>
      </p:sp>
      <p:sp>
        <p:nvSpPr>
          <p:cNvPr id="3" name="Content Placeholder 2"/>
          <p:cNvSpPr>
            <a:spLocks noGrp="1"/>
          </p:cNvSpPr>
          <p:nvPr>
            <p:ph sz="quarter" idx="11"/>
          </p:nvPr>
        </p:nvSpPr>
        <p:spPr>
          <a:xfrm>
            <a:off x="838200" y="1464055"/>
            <a:ext cx="9893968" cy="1708484"/>
          </a:xfrm>
          <a:prstGeom prst="rect">
            <a:avLst/>
          </a:prstGeom>
        </p:spPr>
        <p:txBody>
          <a:bodyPr>
            <a:normAutofit/>
          </a:bodyPr>
          <a:lstStyle/>
          <a:p>
            <a:pPr>
              <a:spcBef>
                <a:spcPts val="600"/>
              </a:spcBef>
              <a:spcAft>
                <a:spcPts val="600"/>
              </a:spcAft>
            </a:pPr>
            <a:r>
              <a:rPr lang="es-US" sz="2400" dirty="0" smtClean="0"/>
              <a:t>Hablar con los deportistas acerca de la importancia de avisar si sufren una conmoción cerebral y acatarse a las pautas para regresar a jugar.</a:t>
            </a:r>
          </a:p>
          <a:p>
            <a:pPr lvl="1">
              <a:spcBef>
                <a:spcPts val="600"/>
              </a:spcBef>
              <a:spcAft>
                <a:spcPts val="600"/>
              </a:spcAft>
            </a:pPr>
            <a:r>
              <a:rPr lang="es-US" sz="2200" dirty="0" smtClean="0"/>
              <a:t>Regresar demasiado temprano podría ser peligroso, llevar a una recuperación más prolongada y demorar el regreso al juego.</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0611" y="3015521"/>
            <a:ext cx="4572000" cy="3048394"/>
          </a:xfrm>
          <a:prstGeom prst="rect">
            <a:avLst/>
          </a:prstGeom>
        </p:spPr>
      </p:pic>
      <p:sp>
        <p:nvSpPr>
          <p:cNvPr id="7" name="Content Placeholder 2"/>
          <p:cNvSpPr txBox="1">
            <a:spLocks/>
          </p:cNvSpPr>
          <p:nvPr/>
        </p:nvSpPr>
        <p:spPr>
          <a:xfrm>
            <a:off x="838200" y="3015521"/>
            <a:ext cx="6252411" cy="341235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spcAft>
                <a:spcPts val="600"/>
              </a:spcAft>
            </a:pPr>
            <a:r>
              <a:rPr lang="es-US" sz="2600" dirty="0" smtClean="0">
                <a:latin typeface="+mn-lt"/>
              </a:rPr>
              <a:t>Generar una cultura de seguridad, que incluya el ajuste adecuado del equipo.</a:t>
            </a:r>
          </a:p>
          <a:p>
            <a:pPr>
              <a:spcBef>
                <a:spcPts val="600"/>
              </a:spcBef>
              <a:spcAft>
                <a:spcPts val="600"/>
              </a:spcAft>
            </a:pPr>
            <a:r>
              <a:rPr lang="es-US" sz="2600" dirty="0" smtClean="0">
                <a:latin typeface="+mn-lt"/>
              </a:rPr>
              <a:t>Mantenerse actualizado con la información relacionada con la conmoción cerebral.</a:t>
            </a:r>
          </a:p>
          <a:p>
            <a:pPr lvl="1">
              <a:spcBef>
                <a:spcPts val="600"/>
              </a:spcBef>
              <a:spcAft>
                <a:spcPts val="600"/>
              </a:spcAft>
            </a:pPr>
            <a:r>
              <a:rPr lang="es-US" sz="2400" dirty="0" smtClean="0">
                <a:latin typeface="+mn-lt"/>
              </a:rPr>
              <a:t>Repasar las pautas sobre conmociones cerebrales a nivel estatal, de la liga o de la organización.</a:t>
            </a:r>
          </a:p>
          <a:p>
            <a:pPr lvl="1">
              <a:spcBef>
                <a:spcPts val="600"/>
              </a:spcBef>
              <a:spcAft>
                <a:spcPts val="600"/>
              </a:spcAft>
            </a:pPr>
            <a:r>
              <a:rPr lang="es-US" sz="2400" dirty="0" smtClean="0">
                <a:latin typeface="+mn-lt"/>
              </a:rPr>
              <a:t>Ingresar al sitio de CDC para obtener información sobre conmociones cerebrales de HEADS UP </a:t>
            </a:r>
            <a:r>
              <a:rPr lang="es-US" sz="2400" dirty="0" smtClean="0">
                <a:latin typeface="+mn-lt"/>
                <a:hlinkClick r:id="rId4"/>
              </a:rPr>
              <a:t>www.cdc.gov/HEADSUP</a:t>
            </a:r>
            <a:r>
              <a:rPr lang="es-US" sz="2400" dirty="0" smtClean="0">
                <a:latin typeface="+mn-lt"/>
              </a:rPr>
              <a:t>. </a:t>
            </a:r>
          </a:p>
          <a:p>
            <a:pPr>
              <a:spcBef>
                <a:spcPts val="600"/>
              </a:spcBef>
              <a:spcAft>
                <a:spcPts val="600"/>
              </a:spcAft>
            </a:pPr>
            <a:endParaRPr lang="es-US" sz="2000" dirty="0">
              <a:latin typeface="+mn-lt"/>
            </a:endParaRPr>
          </a:p>
        </p:txBody>
      </p:sp>
    </p:spTree>
    <p:extLst>
      <p:ext uri="{BB962C8B-B14F-4D97-AF65-F5344CB8AC3E}">
        <p14:creationId xmlns:p14="http://schemas.microsoft.com/office/powerpoint/2010/main" val="962794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b="1" dirty="0" smtClean="0"/>
              <a:t>Enfermedades relacionadas con el calor y la deshidratación</a:t>
            </a:r>
            <a:endParaRPr lang="es-US" dirty="0"/>
          </a:p>
        </p:txBody>
      </p:sp>
      <p:sp>
        <p:nvSpPr>
          <p:cNvPr id="3" name="Rectangle 2"/>
          <p:cNvSpPr/>
          <p:nvPr/>
        </p:nvSpPr>
        <p:spPr>
          <a:xfrm>
            <a:off x="7020912" y="147466"/>
            <a:ext cx="5032722" cy="1846659"/>
          </a:xfrm>
          <a:prstGeom prst="rect">
            <a:avLst/>
          </a:prstGeom>
        </p:spPr>
        <p:txBody>
          <a:bodyPr wrap="square">
            <a:spAutoFit/>
          </a:bodyPr>
          <a:lstStyle/>
          <a:p>
            <a:pPr algn="ctr"/>
            <a:r>
              <a:rPr lang="es-US" sz="1800" b="0" i="0" u="none" strike="noStrike" baseline="0" dirty="0" smtClean="0">
                <a:solidFill>
                  <a:srgbClr val="FFFFFF"/>
                </a:solidFill>
              </a:rPr>
              <a:t>Contenido brindado por</a:t>
            </a:r>
          </a:p>
          <a:p>
            <a:endParaRPr lang="es-US" sz="1800" b="0" i="0" u="none" strike="noStrike" baseline="0" dirty="0" smtClean="0">
              <a:solidFill>
                <a:srgbClr val="FFFFFF"/>
              </a:solidFill>
            </a:endParaRPr>
          </a:p>
          <a:p>
            <a:endParaRPr lang="es-US" sz="1800" b="0" i="0" u="none" strike="noStrike" baseline="0" dirty="0" smtClean="0">
              <a:solidFill>
                <a:srgbClr val="FFFFFF"/>
              </a:solidFill>
            </a:endParaRPr>
          </a:p>
          <a:p>
            <a:endParaRPr lang="es-US" sz="2400" b="0" i="0" u="none" strike="noStrike" baseline="0" dirty="0" smtClean="0">
              <a:solidFill>
                <a:srgbClr val="FFFFFF"/>
              </a:solidFill>
            </a:endParaRPr>
          </a:p>
          <a:p>
            <a:endParaRPr lang="es-US" sz="1800" b="0" i="0" u="none" strike="noStrike" baseline="0" dirty="0" smtClean="0">
              <a:solidFill>
                <a:srgbClr val="FFFFFF"/>
              </a:solidFill>
            </a:endParaRPr>
          </a:p>
          <a:p>
            <a:endParaRPr lang="es-US" dirty="0" smtClean="0">
              <a:solidFill>
                <a:srgbClr val="FFFFFF"/>
              </a:solidFill>
            </a:endParaRPr>
          </a:p>
        </p:txBody>
      </p:sp>
      <p:pic>
        <p:nvPicPr>
          <p:cNvPr id="5" name="Picture 4"/>
          <p:cNvPicPr>
            <a:picLocks noChangeAspect="1"/>
          </p:cNvPicPr>
          <p:nvPr/>
        </p:nvPicPr>
        <p:blipFill rotWithShape="1">
          <a:blip r:embed="rId3"/>
          <a:srcRect l="10030" t="21139" r="8392"/>
          <a:stretch/>
        </p:blipFill>
        <p:spPr>
          <a:xfrm>
            <a:off x="8241188" y="622525"/>
            <a:ext cx="2587628" cy="1463040"/>
          </a:xfrm>
          <a:prstGeom prst="rect">
            <a:avLst/>
          </a:prstGeom>
        </p:spPr>
      </p:pic>
    </p:spTree>
    <p:extLst>
      <p:ext uri="{BB962C8B-B14F-4D97-AF65-F5344CB8AC3E}">
        <p14:creationId xmlns:p14="http://schemas.microsoft.com/office/powerpoint/2010/main" val="1402062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¿Quién está en riesgo? </a:t>
            </a:r>
            <a:endParaRPr lang="es-US"/>
          </a:p>
        </p:txBody>
      </p:sp>
      <p:sp>
        <p:nvSpPr>
          <p:cNvPr id="3" name="Content Placeholder 2"/>
          <p:cNvSpPr>
            <a:spLocks noGrp="1"/>
          </p:cNvSpPr>
          <p:nvPr>
            <p:ph sz="quarter" idx="11"/>
          </p:nvPr>
        </p:nvSpPr>
        <p:spPr>
          <a:xfrm>
            <a:off x="821121" y="1236400"/>
            <a:ext cx="10549759" cy="822980"/>
          </a:xfrm>
        </p:spPr>
        <p:txBody>
          <a:bodyPr/>
          <a:lstStyle/>
          <a:p>
            <a:pPr marL="0" indent="0" algn="ctr">
              <a:spcBef>
                <a:spcPts val="600"/>
              </a:spcBef>
              <a:buNone/>
            </a:pPr>
            <a:r>
              <a:rPr lang="es-US" sz="2600" dirty="0" smtClean="0"/>
              <a:t>Todos los deportistas jóvenes están en riesgo. </a:t>
            </a:r>
          </a:p>
          <a:p>
            <a:pPr marL="0" indent="0" algn="ctr">
              <a:spcBef>
                <a:spcPts val="600"/>
              </a:spcBef>
              <a:buNone/>
            </a:pPr>
            <a:r>
              <a:rPr lang="es-US" sz="2600" dirty="0" smtClean="0"/>
              <a:t>Algunos factores que podrían aumentar el riesgo son:</a:t>
            </a:r>
            <a:endParaRPr lang="es-US" sz="2600" dirty="0"/>
          </a:p>
        </p:txBody>
      </p:sp>
      <p:graphicFrame>
        <p:nvGraphicFramePr>
          <p:cNvPr id="4" name="Table 3"/>
          <p:cNvGraphicFramePr>
            <a:graphicFrameLocks noGrp="1"/>
          </p:cNvGraphicFramePr>
          <p:nvPr>
            <p:extLst>
              <p:ext uri="{D42A27DB-BD31-4B8C-83A1-F6EECF244321}">
                <p14:modId xmlns:p14="http://schemas.microsoft.com/office/powerpoint/2010/main" val="521332038"/>
              </p:ext>
            </p:extLst>
          </p:nvPr>
        </p:nvGraphicFramePr>
        <p:xfrm>
          <a:off x="1313688" y="2188975"/>
          <a:ext cx="9564624" cy="4132992"/>
        </p:xfrm>
        <a:graphic>
          <a:graphicData uri="http://schemas.openxmlformats.org/drawingml/2006/table">
            <a:tbl>
              <a:tblPr firstRow="1" bandRow="1">
                <a:tableStyleId>{5C22544A-7EE6-4342-B048-85BDC9FD1C3A}</a:tableStyleId>
              </a:tblPr>
              <a:tblGrid>
                <a:gridCol w="4782312"/>
                <a:gridCol w="4782312"/>
              </a:tblGrid>
              <a:tr h="475878">
                <a:tc>
                  <a:txBody>
                    <a:bodyPr/>
                    <a:lstStyle/>
                    <a:p>
                      <a:pPr algn="ctr"/>
                      <a:r>
                        <a:rPr lang="es-US" sz="2000" noProof="0" dirty="0" smtClean="0">
                          <a:latin typeface="+mn-lt"/>
                        </a:rPr>
                        <a:t>Factores intrínsecos: únicos de la persona</a:t>
                      </a:r>
                      <a:endParaRPr lang="es-US" sz="2000" noProof="0" dirty="0">
                        <a:latin typeface="+mn-lt"/>
                      </a:endParaRPr>
                    </a:p>
                  </a:txBody>
                  <a:tcPr marL="86360" marR="86360" marT="43180" marB="43180" anchor="ctr">
                    <a:solidFill>
                      <a:srgbClr val="008F4C"/>
                    </a:solidFill>
                  </a:tcPr>
                </a:tc>
                <a:tc>
                  <a:txBody>
                    <a:bodyPr/>
                    <a:lstStyle/>
                    <a:p>
                      <a:pPr algn="ctr"/>
                      <a:r>
                        <a:rPr lang="es-US" sz="2000" noProof="0" smtClean="0">
                          <a:latin typeface="+mn-lt"/>
                        </a:rPr>
                        <a:t>Factores extrínsecos: fuera del control del deportista</a:t>
                      </a:r>
                      <a:endParaRPr lang="es-US" sz="2000" noProof="0">
                        <a:latin typeface="+mn-lt"/>
                      </a:endParaRPr>
                    </a:p>
                  </a:txBody>
                  <a:tcPr marL="86360" marR="86360" marT="43180" marB="43180" anchor="ctr">
                    <a:solidFill>
                      <a:srgbClr val="008F4C"/>
                    </a:solidFill>
                  </a:tcPr>
                </a:tc>
              </a:tr>
              <a:tr h="772528">
                <a:tc>
                  <a:txBody>
                    <a:bodyPr/>
                    <a:lstStyle/>
                    <a:p>
                      <a:pPr algn="ctr"/>
                      <a:r>
                        <a:rPr lang="es-US" sz="1800" noProof="0" smtClean="0">
                          <a:latin typeface="+mn-lt"/>
                        </a:rPr>
                        <a:t>Estado físico deficiente</a:t>
                      </a:r>
                      <a:endParaRPr lang="es-US" sz="1800" noProof="0">
                        <a:latin typeface="+mn-lt"/>
                      </a:endParaRPr>
                    </a:p>
                  </a:txBody>
                  <a:tcPr marL="86360" marR="86360" marT="43180" marB="43180" anchor="ctr">
                    <a:solidFill>
                      <a:srgbClr val="008F4C">
                        <a:alpha val="35000"/>
                      </a:srgbClr>
                    </a:solidFill>
                  </a:tcPr>
                </a:tc>
                <a:tc>
                  <a:txBody>
                    <a:bodyPr/>
                    <a:lstStyle/>
                    <a:p>
                      <a:pPr algn="ctr"/>
                      <a:r>
                        <a:rPr lang="es-US" sz="1800" noProof="0" dirty="0" smtClean="0">
                          <a:latin typeface="+mn-lt"/>
                        </a:rPr>
                        <a:t>Ejercicio intenso o prolongado sin </a:t>
                      </a:r>
                      <a:br>
                        <a:rPr lang="es-US" sz="1800" noProof="0" dirty="0" smtClean="0">
                          <a:latin typeface="+mn-lt"/>
                        </a:rPr>
                      </a:br>
                      <a:r>
                        <a:rPr lang="es-US" sz="1800" noProof="0" dirty="0" smtClean="0">
                          <a:latin typeface="+mn-lt"/>
                        </a:rPr>
                        <a:t>suficientes pausas</a:t>
                      </a:r>
                    </a:p>
                  </a:txBody>
                  <a:tcPr marL="86360" marR="86360" marT="43180" marB="43180" anchor="ctr">
                    <a:solidFill>
                      <a:srgbClr val="008F4C">
                        <a:alpha val="35000"/>
                      </a:srgbClr>
                    </a:solidFill>
                  </a:tcPr>
                </a:tc>
              </a:tr>
              <a:tr h="438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1800" noProof="0" smtClean="0">
                          <a:latin typeface="+mn-lt"/>
                        </a:rPr>
                        <a:t>Falta de sueño</a:t>
                      </a:r>
                    </a:p>
                  </a:txBody>
                  <a:tcPr marL="86360" marR="86360" marT="43180" marB="43180" anchor="ctr">
                    <a:solidFill>
                      <a:srgbClr val="008F4C">
                        <a:alpha val="10000"/>
                      </a:srgbClr>
                    </a:solidFill>
                  </a:tcPr>
                </a:tc>
                <a:tc>
                  <a:txBody>
                    <a:bodyPr/>
                    <a:lstStyle/>
                    <a:p>
                      <a:pPr algn="ctr"/>
                      <a:r>
                        <a:rPr lang="es-US" sz="1800" noProof="0" smtClean="0">
                          <a:latin typeface="+mn-lt"/>
                        </a:rPr>
                        <a:t>Alta temperatura y/o alta humedad</a:t>
                      </a:r>
                      <a:endParaRPr lang="es-US" sz="1800" noProof="0">
                        <a:latin typeface="+mn-lt"/>
                      </a:endParaRPr>
                    </a:p>
                  </a:txBody>
                  <a:tcPr marL="86360" marR="86360" marT="43180" marB="43180" anchor="ctr">
                    <a:solidFill>
                      <a:srgbClr val="008F4C">
                        <a:alpha val="10000"/>
                      </a:srgbClr>
                    </a:solidFill>
                  </a:tcPr>
                </a:tc>
              </a:tr>
              <a:tr h="438796">
                <a:tc>
                  <a:txBody>
                    <a:bodyPr/>
                    <a:lstStyle/>
                    <a:p>
                      <a:pPr algn="ctr"/>
                      <a:r>
                        <a:rPr lang="es-US" sz="1800" noProof="0" smtClean="0">
                          <a:latin typeface="+mn-lt"/>
                        </a:rPr>
                        <a:t>Enfermedad</a:t>
                      </a:r>
                      <a:endParaRPr lang="es-US" sz="1800" noProof="0">
                        <a:latin typeface="+mn-lt"/>
                      </a:endParaRPr>
                    </a:p>
                  </a:txBody>
                  <a:tcPr marL="86360" marR="86360" marT="43180" marB="43180" anchor="ctr">
                    <a:solidFill>
                      <a:srgbClr val="008F4C">
                        <a:alpha val="35000"/>
                      </a:srgbClr>
                    </a:solidFill>
                  </a:tcPr>
                </a:tc>
                <a:tc>
                  <a:txBody>
                    <a:bodyPr/>
                    <a:lstStyle/>
                    <a:p>
                      <a:pPr algn="ctr"/>
                      <a:r>
                        <a:rPr lang="es-US" sz="1800" baseline="0" noProof="0" dirty="0" smtClean="0">
                          <a:latin typeface="+mn-lt"/>
                        </a:rPr>
                        <a:t>Equipo y/o ropa pesados </a:t>
                      </a:r>
                    </a:p>
                  </a:txBody>
                  <a:tcPr marL="86360" marR="86360" marT="43180" marB="43180" anchor="ctr">
                    <a:solidFill>
                      <a:srgbClr val="008F4C">
                        <a:alpha val="35000"/>
                      </a:srgbClr>
                    </a:solidFill>
                  </a:tcPr>
                </a:tc>
              </a:tr>
              <a:tr h="7725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1800" noProof="0" dirty="0" smtClean="0">
                          <a:latin typeface="+mn-lt"/>
                        </a:rPr>
                        <a:t>Tomar ciertos</a:t>
                      </a:r>
                      <a:r>
                        <a:rPr lang="es-US" noProof="0" dirty="0" smtClean="0"/>
                        <a:t> </a:t>
                      </a:r>
                      <a:r>
                        <a:rPr lang="es-US" sz="1800" noProof="0" dirty="0" smtClean="0">
                          <a:latin typeface="+mn-lt"/>
                        </a:rPr>
                        <a:t>medicamentos (antihistamínicos, diuréticos,</a:t>
                      </a:r>
                      <a:r>
                        <a:rPr lang="es-US" sz="1800" noProof="0" dirty="0" smtClean="0">
                          <a:solidFill>
                            <a:schemeClr val="dk1"/>
                          </a:solidFill>
                          <a:effectLst/>
                          <a:latin typeface="+mn-lt"/>
                        </a:rPr>
                        <a:t> </a:t>
                      </a:r>
                      <a:r>
                        <a:rPr lang="es-US" sz="1800" noProof="0" dirty="0" err="1" smtClean="0">
                          <a:solidFill>
                            <a:schemeClr val="dk1"/>
                          </a:solidFill>
                          <a:effectLst/>
                          <a:latin typeface="+mn-lt"/>
                        </a:rPr>
                        <a:t>antihipertensivos</a:t>
                      </a:r>
                      <a:r>
                        <a:rPr lang="es-US" sz="1800" noProof="0" dirty="0" smtClean="0">
                          <a:latin typeface="+mn-lt"/>
                        </a:rPr>
                        <a:t>), suplementos </a:t>
                      </a:r>
                      <a:br>
                        <a:rPr lang="es-US" sz="1800" noProof="0" dirty="0" smtClean="0">
                          <a:latin typeface="+mn-lt"/>
                        </a:rPr>
                      </a:br>
                      <a:r>
                        <a:rPr lang="es-US" sz="1800" noProof="0" dirty="0" smtClean="0">
                          <a:latin typeface="+mn-lt"/>
                        </a:rPr>
                        <a:t>y/o estimulantes</a:t>
                      </a:r>
                    </a:p>
                  </a:txBody>
                  <a:tcPr marL="86360" marR="86360" marT="43180" marB="43180" anchor="ctr">
                    <a:solidFill>
                      <a:srgbClr val="008F4C">
                        <a:alpha val="1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1800" noProof="0" dirty="0" smtClean="0">
                          <a:latin typeface="+mn-lt"/>
                        </a:rPr>
                        <a:t>Exposición directa al sol</a:t>
                      </a:r>
                    </a:p>
                  </a:txBody>
                  <a:tcPr marL="86360" marR="86360" marT="43180" marB="43180" anchor="ctr">
                    <a:solidFill>
                      <a:srgbClr val="008F4C">
                        <a:alpha val="10000"/>
                      </a:srgbClr>
                    </a:solidFill>
                  </a:tcPr>
                </a:tc>
              </a:tr>
              <a:tr h="4387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1800" noProof="0" smtClean="0">
                          <a:latin typeface="+mn-lt"/>
                        </a:rPr>
                        <a:t>Sobrepeso u obesidad</a:t>
                      </a:r>
                    </a:p>
                  </a:txBody>
                  <a:tcPr marL="86360" marR="86360" marT="43180" marB="43180" anchor="ctr">
                    <a:solidFill>
                      <a:srgbClr val="008F4C">
                        <a:alpha val="35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1800" baseline="0" noProof="0" dirty="0" smtClean="0">
                          <a:latin typeface="+mn-lt"/>
                        </a:rPr>
                        <a:t>Líquidos o pausas insuficientes</a:t>
                      </a:r>
                    </a:p>
                  </a:txBody>
                  <a:tcPr marL="86360" marR="86360" marT="43180" marB="43180" anchor="ctr">
                    <a:solidFill>
                      <a:srgbClr val="008F4C">
                        <a:alpha val="35000"/>
                      </a:srgbClr>
                    </a:solidFill>
                  </a:tcPr>
                </a:tc>
              </a:tr>
              <a:tr h="438796">
                <a:tc>
                  <a:txBody>
                    <a:bodyPr/>
                    <a:lstStyle/>
                    <a:p>
                      <a:pPr algn="ctr"/>
                      <a:r>
                        <a:rPr lang="es-US" sz="1800" noProof="0" smtClean="0">
                          <a:latin typeface="+mn-lt"/>
                        </a:rPr>
                        <a:t>No estar acostumbrado al calor</a:t>
                      </a:r>
                      <a:endParaRPr lang="es-US" sz="1800" noProof="0">
                        <a:latin typeface="+mn-lt"/>
                      </a:endParaRPr>
                    </a:p>
                  </a:txBody>
                  <a:tcPr marL="86360" marR="86360" marT="43180" marB="43180" anchor="ctr">
                    <a:solidFill>
                      <a:srgbClr val="008F4C">
                        <a:alpha val="10000"/>
                      </a:srgbClr>
                    </a:solidFill>
                  </a:tcPr>
                </a:tc>
                <a:tc>
                  <a:txBody>
                    <a:bodyPr/>
                    <a:lstStyle/>
                    <a:p>
                      <a:pPr algn="ctr"/>
                      <a:endParaRPr lang="es-US" sz="1800" noProof="0" dirty="0">
                        <a:latin typeface="+mn-lt"/>
                      </a:endParaRPr>
                    </a:p>
                  </a:txBody>
                  <a:tcPr marL="86360" marR="86360" marT="43180" marB="43180" anchor="ctr">
                    <a:solidFill>
                      <a:srgbClr val="008F4C">
                        <a:alpha val="10000"/>
                      </a:srgbClr>
                    </a:solidFill>
                  </a:tcPr>
                </a:tc>
              </a:tr>
            </a:tbl>
          </a:graphicData>
        </a:graphic>
      </p:graphicFrame>
    </p:spTree>
    <p:extLst>
      <p:ext uri="{BB962C8B-B14F-4D97-AF65-F5344CB8AC3E}">
        <p14:creationId xmlns:p14="http://schemas.microsoft.com/office/powerpoint/2010/main" val="394440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288439" cy="762000"/>
          </a:xfrm>
        </p:spPr>
        <p:txBody>
          <a:bodyPr/>
          <a:lstStyle/>
          <a:p>
            <a:r>
              <a:rPr lang="es-US" smtClean="0"/>
              <a:t>Signos y síntomas de enfermedades relacionadas con el calor</a:t>
            </a:r>
            <a:endParaRPr lang="es-US"/>
          </a:p>
        </p:txBody>
      </p:sp>
      <p:graphicFrame>
        <p:nvGraphicFramePr>
          <p:cNvPr id="4" name="Content Placeholder 5"/>
          <p:cNvGraphicFramePr>
            <a:graphicFrameLocks noGrp="1"/>
          </p:cNvGraphicFramePr>
          <p:nvPr>
            <p:ph sz="quarter" idx="11"/>
            <p:extLst>
              <p:ext uri="{D42A27DB-BD31-4B8C-83A1-F6EECF244321}">
                <p14:modId xmlns:p14="http://schemas.microsoft.com/office/powerpoint/2010/main" val="3742648219"/>
              </p:ext>
            </p:extLst>
          </p:nvPr>
        </p:nvGraphicFramePr>
        <p:xfrm>
          <a:off x="1068114" y="1704108"/>
          <a:ext cx="10055772" cy="4518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280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Introducción</a:t>
            </a:r>
            <a:endParaRPr lang="es-US" dirty="0"/>
          </a:p>
        </p:txBody>
      </p:sp>
      <p:sp>
        <p:nvSpPr>
          <p:cNvPr id="3" name="Content Placeholder 2"/>
          <p:cNvSpPr>
            <a:spLocks noGrp="1"/>
          </p:cNvSpPr>
          <p:nvPr>
            <p:ph sz="quarter" idx="11"/>
          </p:nvPr>
        </p:nvSpPr>
        <p:spPr/>
        <p:txBody>
          <a:bodyPr/>
          <a:lstStyle/>
          <a:p>
            <a:r>
              <a:rPr lang="es-US" dirty="0" smtClean="0"/>
              <a:t>INSERTAR LOS NOMBRES DE LOS PRESENTADORES</a:t>
            </a:r>
          </a:p>
          <a:p>
            <a:pPr marL="0" indent="0">
              <a:buNone/>
            </a:pPr>
            <a:endParaRPr lang="es-US" dirty="0"/>
          </a:p>
        </p:txBody>
      </p:sp>
    </p:spTree>
    <p:extLst>
      <p:ext uri="{BB962C8B-B14F-4D97-AF65-F5344CB8AC3E}">
        <p14:creationId xmlns:p14="http://schemas.microsoft.com/office/powerpoint/2010/main" val="3197079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017899" cy="762000"/>
          </a:xfrm>
        </p:spPr>
        <p:txBody>
          <a:bodyPr/>
          <a:lstStyle/>
          <a:p>
            <a:r>
              <a:rPr lang="es-US" sz="3600" dirty="0" smtClean="0"/>
              <a:t>¿Qué hacer si sospecha que está ocurriendo una enfermedad relacionada con el calor?</a:t>
            </a:r>
          </a:p>
        </p:txBody>
      </p:sp>
      <p:graphicFrame>
        <p:nvGraphicFramePr>
          <p:cNvPr id="4" name="Content Placeholder 5"/>
          <p:cNvGraphicFramePr>
            <a:graphicFrameLocks noGrp="1"/>
          </p:cNvGraphicFramePr>
          <p:nvPr>
            <p:ph idx="4294967295"/>
            <p:extLst>
              <p:ext uri="{D42A27DB-BD31-4B8C-83A1-F6EECF244321}">
                <p14:modId xmlns:p14="http://schemas.microsoft.com/office/powerpoint/2010/main" val="3209662191"/>
              </p:ext>
            </p:extLst>
          </p:nvPr>
        </p:nvGraphicFramePr>
        <p:xfrm>
          <a:off x="838200" y="1690688"/>
          <a:ext cx="1072896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3587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¿Qué es la deshidratación? </a:t>
            </a:r>
            <a:endParaRPr lang="es-US"/>
          </a:p>
        </p:txBody>
      </p:sp>
      <p:sp>
        <p:nvSpPr>
          <p:cNvPr id="3" name="Content Placeholder 2"/>
          <p:cNvSpPr>
            <a:spLocks noGrp="1"/>
          </p:cNvSpPr>
          <p:nvPr>
            <p:ph sz="quarter" idx="11"/>
          </p:nvPr>
        </p:nvSpPr>
        <p:spPr>
          <a:xfrm>
            <a:off x="838200" y="1298812"/>
            <a:ext cx="6236368" cy="4572000"/>
          </a:xfrm>
        </p:spPr>
        <p:txBody>
          <a:bodyPr/>
          <a:lstStyle/>
          <a:p>
            <a:pPr>
              <a:spcBef>
                <a:spcPts val="600"/>
              </a:spcBef>
              <a:spcAft>
                <a:spcPts val="600"/>
              </a:spcAft>
            </a:pPr>
            <a:r>
              <a:rPr lang="es-US" sz="2800" dirty="0" smtClean="0"/>
              <a:t>La deshidratación ocurre cuando la persona no reemplaza los líquidos corporales que se pierden al sudar. </a:t>
            </a:r>
          </a:p>
          <a:p>
            <a:pPr>
              <a:spcBef>
                <a:spcPts val="600"/>
              </a:spcBef>
              <a:spcAft>
                <a:spcPts val="600"/>
              </a:spcAft>
            </a:pPr>
            <a:r>
              <a:rPr lang="es-US" sz="2800" dirty="0" smtClean="0"/>
              <a:t>La deshidratación hace que aumente la temperatura y el ritmo cardíaco de la persona y la pone en mayor riesgo de sufrir enfermedades por calor.</a:t>
            </a:r>
          </a:p>
          <a:p>
            <a:pPr>
              <a:spcBef>
                <a:spcPts val="600"/>
              </a:spcBef>
              <a:spcAft>
                <a:spcPts val="600"/>
              </a:spcAft>
            </a:pPr>
            <a:r>
              <a:rPr lang="es-US" sz="2800" dirty="0" smtClean="0"/>
              <a:t>Reducir la deshidratación a menos del 2-3% del peso corporal de la persona, ayudará a optimizar la salud y el rendimiento.</a:t>
            </a:r>
            <a:endParaRPr lang="es-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2424" y="2060812"/>
            <a:ext cx="4572000" cy="3048000"/>
          </a:xfrm>
          <a:prstGeom prst="rect">
            <a:avLst/>
          </a:prstGeom>
        </p:spPr>
      </p:pic>
    </p:spTree>
    <p:extLst>
      <p:ext uri="{BB962C8B-B14F-4D97-AF65-F5344CB8AC3E}">
        <p14:creationId xmlns:p14="http://schemas.microsoft.com/office/powerpoint/2010/main" val="275254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783472" cy="762000"/>
          </a:xfrm>
        </p:spPr>
        <p:txBody>
          <a:bodyPr/>
          <a:lstStyle/>
          <a:p>
            <a:r>
              <a:rPr lang="es-US" dirty="0" smtClean="0"/>
              <a:t>Signos y síntomas de deshidratación</a:t>
            </a:r>
            <a:endParaRPr lang="es-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831073586"/>
              </p:ext>
            </p:extLst>
          </p:nvPr>
        </p:nvGraphicFramePr>
        <p:xfrm>
          <a:off x="1312886" y="1622763"/>
          <a:ext cx="9566228" cy="4591732"/>
        </p:xfrm>
        <a:graphic>
          <a:graphicData uri="http://schemas.openxmlformats.org/drawingml/2006/table">
            <a:tbl>
              <a:tblPr firstRow="1" bandRow="1">
                <a:tableStyleId>{21E4AEA4-8DFA-4A89-87EB-49C32662AFE0}</a:tableStyleId>
              </a:tblPr>
              <a:tblGrid>
                <a:gridCol w="4405743"/>
                <a:gridCol w="5160485"/>
              </a:tblGrid>
              <a:tr h="689732">
                <a:tc gridSpan="2">
                  <a:txBody>
                    <a:bodyPr/>
                    <a:lstStyle/>
                    <a:p>
                      <a:pPr algn="ctr"/>
                      <a:r>
                        <a:rPr lang="es-US" sz="3200" noProof="0" dirty="0" smtClean="0">
                          <a:latin typeface="+mn-lt"/>
                        </a:rPr>
                        <a:t>Signos y síntomas de la deshidratación</a:t>
                      </a:r>
                      <a:endParaRPr lang="es-US" sz="3200" noProof="0" dirty="0">
                        <a:latin typeface="+mn-lt"/>
                      </a:endParaRPr>
                    </a:p>
                  </a:txBody>
                  <a:tcPr anchor="ctr">
                    <a:solidFill>
                      <a:srgbClr val="008F4C"/>
                    </a:solidFill>
                  </a:tcPr>
                </a:tc>
                <a:tc hMerge="1">
                  <a:txBody>
                    <a:bodyPr/>
                    <a:lstStyle/>
                    <a:p>
                      <a:endParaRPr lang="en-US" dirty="0"/>
                    </a:p>
                  </a:txBody>
                  <a:tcPr/>
                </a:tc>
              </a:tr>
              <a:tr h="594500">
                <a:tc>
                  <a:txBody>
                    <a:bodyPr/>
                    <a:lstStyle/>
                    <a:p>
                      <a:pPr algn="ctr"/>
                      <a:r>
                        <a:rPr lang="es-US" sz="2200" noProof="0" dirty="0" smtClean="0">
                          <a:latin typeface="+mn-lt"/>
                        </a:rPr>
                        <a:t>Sed</a:t>
                      </a:r>
                      <a:endParaRPr lang="es-US" sz="2200" noProof="0" dirty="0">
                        <a:latin typeface="+mn-lt"/>
                      </a:endParaRPr>
                    </a:p>
                  </a:txBody>
                  <a:tcPr anchor="ctr">
                    <a:solidFill>
                      <a:srgbClr val="008F4C">
                        <a:alpha val="35000"/>
                      </a:srgbClr>
                    </a:solidFill>
                  </a:tcPr>
                </a:tc>
                <a:tc>
                  <a:txBody>
                    <a:bodyPr/>
                    <a:lstStyle/>
                    <a:p>
                      <a:pPr algn="ctr"/>
                      <a:r>
                        <a:rPr lang="es-US" sz="2200" noProof="0" smtClean="0">
                          <a:latin typeface="+mn-lt"/>
                        </a:rPr>
                        <a:t>Palpitaciones cardíacas</a:t>
                      </a:r>
                      <a:endParaRPr lang="es-US" sz="2200" noProof="0">
                        <a:latin typeface="+mn-lt"/>
                      </a:endParaRPr>
                    </a:p>
                  </a:txBody>
                  <a:tcPr anchor="ctr">
                    <a:solidFill>
                      <a:srgbClr val="008F4C">
                        <a:alpha val="35000"/>
                      </a:srgbClr>
                    </a:solidFill>
                  </a:tcPr>
                </a:tc>
              </a:tr>
              <a:tr h="594500">
                <a:tc>
                  <a:txBody>
                    <a:bodyPr/>
                    <a:lstStyle/>
                    <a:p>
                      <a:pPr algn="ctr"/>
                      <a:r>
                        <a:rPr lang="es-US" sz="2200" noProof="0" smtClean="0">
                          <a:latin typeface="+mn-lt"/>
                        </a:rPr>
                        <a:t>Boca seca</a:t>
                      </a:r>
                      <a:endParaRPr lang="es-US" sz="2200" noProof="0">
                        <a:latin typeface="+mn-lt"/>
                      </a:endParaRPr>
                    </a:p>
                  </a:txBody>
                  <a:tcPr anchor="ctr">
                    <a:solidFill>
                      <a:srgbClr val="008F4C">
                        <a:alpha val="1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2200" noProof="0" smtClean="0">
                          <a:latin typeface="+mn-lt"/>
                        </a:rPr>
                        <a:t>Aturdimiento </a:t>
                      </a:r>
                    </a:p>
                    <a:p>
                      <a:pPr marL="0" marR="0" indent="0" algn="ctr" defTabSz="914400" rtl="0" eaLnBrk="1" fontAlgn="auto" latinLnBrk="0" hangingPunct="1">
                        <a:lnSpc>
                          <a:spcPct val="100000"/>
                        </a:lnSpc>
                        <a:spcBef>
                          <a:spcPts val="0"/>
                        </a:spcBef>
                        <a:spcAft>
                          <a:spcPts val="0"/>
                        </a:spcAft>
                        <a:buClrTx/>
                        <a:buSzTx/>
                        <a:buFontTx/>
                        <a:buNone/>
                        <a:tabLst/>
                        <a:defRPr/>
                      </a:pPr>
                      <a:r>
                        <a:rPr lang="es-US" sz="2200" noProof="0" smtClean="0">
                          <a:latin typeface="+mn-lt"/>
                        </a:rPr>
                        <a:t>(en especial cuando se encuentra de pie)</a:t>
                      </a:r>
                    </a:p>
                  </a:txBody>
                  <a:tcPr anchor="ctr">
                    <a:solidFill>
                      <a:srgbClr val="008F4C">
                        <a:alpha val="10000"/>
                      </a:srgbClr>
                    </a:solidFill>
                  </a:tcPr>
                </a:tc>
              </a:tr>
              <a:tr h="594500">
                <a:tc>
                  <a:txBody>
                    <a:bodyPr/>
                    <a:lstStyle/>
                    <a:p>
                      <a:pPr algn="ctr"/>
                      <a:r>
                        <a:rPr lang="es-US" sz="2200" noProof="0" smtClean="0">
                          <a:latin typeface="+mn-lt"/>
                        </a:rPr>
                        <a:t>Irritabilidad o mal humor</a:t>
                      </a:r>
                      <a:endParaRPr lang="es-US" sz="2200" noProof="0">
                        <a:latin typeface="+mn-lt"/>
                      </a:endParaRPr>
                    </a:p>
                  </a:txBody>
                  <a:tcPr anchor="ctr">
                    <a:solidFill>
                      <a:srgbClr val="008F4C">
                        <a:alpha val="35000"/>
                      </a:srgbClr>
                    </a:solidFill>
                  </a:tcPr>
                </a:tc>
                <a:tc>
                  <a:txBody>
                    <a:bodyPr/>
                    <a:lstStyle/>
                    <a:p>
                      <a:pPr algn="ctr"/>
                      <a:r>
                        <a:rPr lang="es-US" sz="2200" noProof="0" smtClean="0">
                          <a:latin typeface="+mn-lt"/>
                        </a:rPr>
                        <a:t>Debilidad</a:t>
                      </a:r>
                      <a:endParaRPr lang="es-US" sz="2200" noProof="0">
                        <a:latin typeface="+mn-lt"/>
                      </a:endParaRPr>
                    </a:p>
                  </a:txBody>
                  <a:tcPr anchor="ctr">
                    <a:solidFill>
                      <a:srgbClr val="008F4C">
                        <a:alpha val="35000"/>
                      </a:srgbClr>
                    </a:solidFill>
                  </a:tcPr>
                </a:tc>
              </a:tr>
              <a:tr h="594500">
                <a:tc>
                  <a:txBody>
                    <a:bodyPr/>
                    <a:lstStyle/>
                    <a:p>
                      <a:pPr algn="ctr"/>
                      <a:r>
                        <a:rPr lang="es-US" sz="2200" noProof="0" smtClean="0">
                          <a:latin typeface="+mn-lt"/>
                        </a:rPr>
                        <a:t>Dolor de cabeza</a:t>
                      </a:r>
                      <a:endParaRPr lang="es-US" sz="2200" noProof="0">
                        <a:latin typeface="+mn-lt"/>
                      </a:endParaRPr>
                    </a:p>
                  </a:txBody>
                  <a:tcPr anchor="ctr">
                    <a:solidFill>
                      <a:srgbClr val="008F4C">
                        <a:alpha val="10000"/>
                      </a:srgbClr>
                    </a:solidFill>
                  </a:tcPr>
                </a:tc>
                <a:tc>
                  <a:txBody>
                    <a:bodyPr/>
                    <a:lstStyle/>
                    <a:p>
                      <a:pPr algn="ctr"/>
                      <a:r>
                        <a:rPr lang="es-US" sz="2200" noProof="0" dirty="0" smtClean="0">
                          <a:latin typeface="+mn-lt"/>
                        </a:rPr>
                        <a:t>Reducción en la</a:t>
                      </a:r>
                      <a:r>
                        <a:rPr lang="es-US" sz="2200" baseline="0" noProof="0" dirty="0" smtClean="0">
                          <a:latin typeface="+mn-lt"/>
                        </a:rPr>
                        <a:t> </a:t>
                      </a:r>
                      <a:r>
                        <a:rPr lang="es-US" sz="2200" noProof="0" dirty="0" smtClean="0">
                          <a:latin typeface="+mn-lt"/>
                        </a:rPr>
                        <a:t>producción de orina</a:t>
                      </a:r>
                      <a:endParaRPr lang="es-US" sz="2200" noProof="0" dirty="0">
                        <a:latin typeface="+mn-lt"/>
                      </a:endParaRPr>
                    </a:p>
                  </a:txBody>
                  <a:tcPr anchor="ctr">
                    <a:solidFill>
                      <a:srgbClr val="008F4C">
                        <a:alpha val="10000"/>
                      </a:srgbClr>
                    </a:solidFill>
                  </a:tcPr>
                </a:tc>
              </a:tr>
              <a:tr h="594500">
                <a:tc>
                  <a:txBody>
                    <a:bodyPr/>
                    <a:lstStyle/>
                    <a:p>
                      <a:pPr algn="ctr"/>
                      <a:r>
                        <a:rPr lang="es-US" sz="2200" noProof="0" smtClean="0">
                          <a:latin typeface="+mn-lt"/>
                        </a:rPr>
                        <a:t>Mareos</a:t>
                      </a:r>
                      <a:endParaRPr lang="es-US" sz="2200" noProof="0">
                        <a:latin typeface="+mn-lt"/>
                      </a:endParaRPr>
                    </a:p>
                  </a:txBody>
                  <a:tcPr anchor="ctr">
                    <a:solidFill>
                      <a:srgbClr val="008F4C">
                        <a:alpha val="35000"/>
                      </a:srgbClr>
                    </a:solidFill>
                  </a:tcPr>
                </a:tc>
                <a:tc>
                  <a:txBody>
                    <a:bodyPr/>
                    <a:lstStyle/>
                    <a:p>
                      <a:pPr algn="ctr"/>
                      <a:r>
                        <a:rPr lang="es-US" sz="2200" noProof="0" smtClean="0">
                          <a:latin typeface="+mn-lt"/>
                        </a:rPr>
                        <a:t>Orina de color oscuro</a:t>
                      </a:r>
                      <a:endParaRPr lang="es-US" sz="2200" noProof="0">
                        <a:latin typeface="+mn-lt"/>
                      </a:endParaRPr>
                    </a:p>
                  </a:txBody>
                  <a:tcPr anchor="ctr">
                    <a:solidFill>
                      <a:srgbClr val="008F4C">
                        <a:alpha val="35000"/>
                      </a:srgbClr>
                    </a:solidFill>
                  </a:tcPr>
                </a:tc>
              </a:tr>
              <a:tr h="5945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sz="2200" noProof="0" smtClean="0">
                          <a:latin typeface="+mn-lt"/>
                        </a:rPr>
                        <a:t>Náuseas y vómitos</a:t>
                      </a:r>
                      <a:endParaRPr lang="es-US" sz="2200" noProof="0">
                        <a:latin typeface="+mn-lt"/>
                      </a:endParaRPr>
                    </a:p>
                  </a:txBody>
                  <a:tcPr anchor="ctr">
                    <a:solidFill>
                      <a:srgbClr val="008F4C">
                        <a:alpha val="10000"/>
                      </a:srgbClr>
                    </a:solidFill>
                  </a:tcPr>
                </a:tc>
                <a:tc>
                  <a:txBody>
                    <a:bodyPr/>
                    <a:lstStyle/>
                    <a:p>
                      <a:pPr algn="ctr"/>
                      <a:r>
                        <a:rPr lang="es-US" sz="2200" noProof="0" dirty="0" smtClean="0">
                          <a:latin typeface="+mn-lt"/>
                        </a:rPr>
                        <a:t>Pérdida de peso &gt;2% en una sesión </a:t>
                      </a:r>
                      <a:br>
                        <a:rPr lang="es-US" sz="2200" noProof="0" dirty="0" smtClean="0">
                          <a:latin typeface="+mn-lt"/>
                        </a:rPr>
                      </a:br>
                      <a:r>
                        <a:rPr lang="es-US" sz="2200" noProof="0" dirty="0" smtClean="0">
                          <a:latin typeface="+mn-lt"/>
                        </a:rPr>
                        <a:t>de ejercicio</a:t>
                      </a:r>
                      <a:endParaRPr lang="es-US" sz="2200" noProof="0" dirty="0">
                        <a:latin typeface="+mn-lt"/>
                      </a:endParaRPr>
                    </a:p>
                  </a:txBody>
                  <a:tcPr anchor="ctr">
                    <a:solidFill>
                      <a:srgbClr val="008F4C">
                        <a:alpha val="10000"/>
                      </a:srgbClr>
                    </a:solidFill>
                  </a:tcPr>
                </a:tc>
              </a:tr>
            </a:tbl>
          </a:graphicData>
        </a:graphic>
      </p:graphicFrame>
    </p:spTree>
    <p:extLst>
      <p:ext uri="{BB962C8B-B14F-4D97-AF65-F5344CB8AC3E}">
        <p14:creationId xmlns:p14="http://schemas.microsoft.com/office/powerpoint/2010/main" val="7955430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71639" y="365125"/>
            <a:ext cx="9451498" cy="762000"/>
          </a:xfrm>
        </p:spPr>
        <p:txBody>
          <a:bodyPr/>
          <a:lstStyle/>
          <a:p>
            <a:r>
              <a:rPr lang="es-US" dirty="0" smtClean="0"/>
              <a:t>¿Cómo se puede monitorear la hidratación? </a:t>
            </a:r>
            <a:endParaRPr lang="es-US" dirty="0"/>
          </a:p>
        </p:txBody>
      </p:sp>
      <p:sp>
        <p:nvSpPr>
          <p:cNvPr id="3" name="Content Placeholder 2"/>
          <p:cNvSpPr>
            <a:spLocks noGrp="1"/>
          </p:cNvSpPr>
          <p:nvPr>
            <p:ph sz="quarter" idx="11"/>
          </p:nvPr>
        </p:nvSpPr>
        <p:spPr>
          <a:xfrm>
            <a:off x="838200" y="1430316"/>
            <a:ext cx="8899358" cy="4932218"/>
          </a:xfrm>
          <a:noFill/>
        </p:spPr>
        <p:txBody>
          <a:bodyPr/>
          <a:lstStyle/>
          <a:p>
            <a:pPr>
              <a:spcBef>
                <a:spcPts val="500"/>
              </a:spcBef>
              <a:spcAft>
                <a:spcPts val="600"/>
              </a:spcAft>
            </a:pPr>
            <a:r>
              <a:rPr lang="es-US" sz="1800" b="1" dirty="0" smtClean="0"/>
              <a:t>Notar los cambios del peso corporal</a:t>
            </a:r>
            <a:r>
              <a:rPr lang="es-US" sz="2800" dirty="0" smtClean="0"/>
              <a:t> </a:t>
            </a:r>
            <a:r>
              <a:rPr lang="es-US" sz="1800" dirty="0" smtClean="0"/>
              <a:t>antes y después de la práctica</a:t>
            </a:r>
          </a:p>
          <a:p>
            <a:pPr lvl="1">
              <a:spcAft>
                <a:spcPts val="600"/>
              </a:spcAft>
            </a:pPr>
            <a:r>
              <a:rPr lang="es-US" sz="1800" dirty="0" smtClean="0"/>
              <a:t>La mayor parte del peso que se pierde durante la actividad se debe a la pérdida </a:t>
            </a:r>
            <a:br>
              <a:rPr lang="es-US" sz="1800" dirty="0" smtClean="0"/>
            </a:br>
            <a:r>
              <a:rPr lang="es-US" sz="1800" dirty="0" smtClean="0"/>
              <a:t>de agua.</a:t>
            </a:r>
          </a:p>
          <a:p>
            <a:pPr lvl="1">
              <a:spcAft>
                <a:spcPts val="600"/>
              </a:spcAft>
            </a:pPr>
            <a:r>
              <a:rPr lang="es-US" sz="1800" dirty="0" smtClean="0"/>
              <a:t>Un </a:t>
            </a:r>
            <a:r>
              <a:rPr lang="es-US" sz="1800" dirty="0"/>
              <a:t>deportista debe beber 16 onzas de </a:t>
            </a:r>
            <a:r>
              <a:rPr lang="es-US" sz="1800" dirty="0" smtClean="0"/>
              <a:t>líquido por cada libra de peso corporal perdido. Eso equivale a aproximadamente una botella de bebida por libra de peso perdido.</a:t>
            </a:r>
          </a:p>
          <a:p>
            <a:pPr>
              <a:spcBef>
                <a:spcPts val="500"/>
              </a:spcBef>
              <a:spcAft>
                <a:spcPts val="600"/>
              </a:spcAft>
            </a:pPr>
            <a:r>
              <a:rPr lang="es-US" sz="1800" b="1" dirty="0" smtClean="0"/>
              <a:t>Revisar el color de la orina</a:t>
            </a:r>
          </a:p>
          <a:p>
            <a:pPr lvl="1">
              <a:spcAft>
                <a:spcPts val="600"/>
              </a:spcAft>
            </a:pPr>
            <a:r>
              <a:rPr lang="es-US" sz="1800" dirty="0" smtClean="0"/>
              <a:t>Revisar el color antes y después del entrenamiento. </a:t>
            </a:r>
          </a:p>
          <a:p>
            <a:pPr lvl="1">
              <a:spcAft>
                <a:spcPts val="600"/>
              </a:spcAft>
            </a:pPr>
            <a:r>
              <a:rPr lang="es-US" sz="1800" dirty="0" smtClean="0"/>
              <a:t>La orina de color claro similar al color de la limonada indica una correcta hidratación. La orina de color oscuro similar al color del jugo de manzana indicaría deshidratación.</a:t>
            </a:r>
          </a:p>
          <a:p>
            <a:pPr lvl="1">
              <a:spcAft>
                <a:spcPts val="600"/>
              </a:spcAft>
            </a:pPr>
            <a:r>
              <a:rPr lang="es-US" sz="1800" dirty="0" smtClean="0"/>
              <a:t>Alienta a tu hijo a mantener un color de orina similar al color de la “limonada”.</a:t>
            </a:r>
          </a:p>
          <a:p>
            <a:pPr lvl="1">
              <a:spcAft>
                <a:spcPts val="600"/>
              </a:spcAft>
            </a:pPr>
            <a:r>
              <a:rPr lang="es-US" sz="1800" dirty="0" smtClean="0"/>
              <a:t>Nota: los suplementos o medicamentos pueden modificar el color de la orina. </a:t>
            </a:r>
          </a:p>
          <a:p>
            <a:pPr marL="0" indent="0" algn="ctr">
              <a:spcBef>
                <a:spcPts val="500"/>
              </a:spcBef>
              <a:spcAft>
                <a:spcPts val="600"/>
              </a:spcAft>
              <a:buNone/>
            </a:pPr>
            <a:endParaRPr lang="es-US" sz="300" b="1" i="1" dirty="0" smtClean="0"/>
          </a:p>
          <a:p>
            <a:pPr marL="0" indent="0" algn="ctr">
              <a:spcBef>
                <a:spcPts val="500"/>
              </a:spcBef>
              <a:spcAft>
                <a:spcPts val="600"/>
              </a:spcAft>
              <a:buNone/>
            </a:pPr>
            <a:r>
              <a:rPr lang="es-US" sz="2000" b="1" i="1" dirty="0" smtClean="0"/>
              <a:t>Lo mejor es tratar de rehidratarse en un plazo de 2 horas después del ejercicio.</a:t>
            </a:r>
          </a:p>
          <a:p>
            <a:pPr>
              <a:spcBef>
                <a:spcPts val="500"/>
              </a:spcBef>
              <a:spcAft>
                <a:spcPts val="600"/>
              </a:spcAft>
            </a:pPr>
            <a:endParaRPr lang="es-US" sz="1800" dirty="0"/>
          </a:p>
        </p:txBody>
      </p:sp>
      <p:pic>
        <p:nvPicPr>
          <p:cNvPr id="1026" name="Picture 1" descr="Cuadro de color de la ori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33709" y="1991016"/>
            <a:ext cx="1828800" cy="369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327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Función de las bebidas deportivas</a:t>
            </a:r>
            <a:endParaRPr lang="es-US"/>
          </a:p>
        </p:txBody>
      </p:sp>
      <p:sp>
        <p:nvSpPr>
          <p:cNvPr id="3" name="Content Placeholder 2"/>
          <p:cNvSpPr>
            <a:spLocks noGrp="1"/>
          </p:cNvSpPr>
          <p:nvPr>
            <p:ph sz="quarter" idx="11"/>
          </p:nvPr>
        </p:nvSpPr>
        <p:spPr>
          <a:xfrm>
            <a:off x="838199" y="1495011"/>
            <a:ext cx="10700657" cy="4572000"/>
          </a:xfrm>
        </p:spPr>
        <p:txBody>
          <a:bodyPr/>
          <a:lstStyle/>
          <a:p>
            <a:pPr>
              <a:spcBef>
                <a:spcPts val="600"/>
              </a:spcBef>
              <a:spcAft>
                <a:spcPts val="600"/>
              </a:spcAft>
            </a:pPr>
            <a:r>
              <a:rPr lang="es-US" sz="3200" dirty="0" smtClean="0"/>
              <a:t>Generalmente, las bebidas deportivas se utilizan para reemplazar los electrolitos y brindar energía a aquellos deportistas que: </a:t>
            </a:r>
          </a:p>
          <a:p>
            <a:pPr lvl="1">
              <a:spcBef>
                <a:spcPts val="600"/>
              </a:spcBef>
              <a:spcAft>
                <a:spcPts val="600"/>
              </a:spcAft>
            </a:pPr>
            <a:r>
              <a:rPr lang="es-US" dirty="0" smtClean="0"/>
              <a:t>Desempeñen actividades intensas durante más de 60 minutos.</a:t>
            </a:r>
          </a:p>
          <a:p>
            <a:pPr lvl="1">
              <a:spcBef>
                <a:spcPts val="600"/>
              </a:spcBef>
              <a:spcAft>
                <a:spcPts val="600"/>
              </a:spcAft>
            </a:pPr>
            <a:r>
              <a:rPr lang="es-US" dirty="0" smtClean="0"/>
              <a:t>Practiquen más de una vez al día, sobre todo en condiciones de calor y humedad. </a:t>
            </a:r>
          </a:p>
          <a:p>
            <a:pPr lvl="1">
              <a:spcBef>
                <a:spcPts val="600"/>
              </a:spcBef>
              <a:spcAft>
                <a:spcPts val="600"/>
              </a:spcAft>
            </a:pPr>
            <a:r>
              <a:rPr lang="es-US" dirty="0" smtClean="0"/>
              <a:t>Transpiren mucho, en particular los deportistas que usan mucho equipo. </a:t>
            </a:r>
          </a:p>
          <a:p>
            <a:pPr>
              <a:spcBef>
                <a:spcPts val="600"/>
              </a:spcBef>
              <a:spcAft>
                <a:spcPts val="600"/>
              </a:spcAft>
            </a:pPr>
            <a:r>
              <a:rPr lang="es-US" dirty="0" smtClean="0"/>
              <a:t>En entrenamientos breves, las bebidas deportivas no aportan un beneficio adicional en comparación con el agua común. </a:t>
            </a:r>
          </a:p>
          <a:p>
            <a:pPr>
              <a:spcBef>
                <a:spcPts val="600"/>
              </a:spcBef>
              <a:spcAft>
                <a:spcPts val="600"/>
              </a:spcAft>
            </a:pPr>
            <a:endParaRPr lang="es-US" dirty="0"/>
          </a:p>
        </p:txBody>
      </p:sp>
    </p:spTree>
    <p:extLst>
      <p:ext uri="{BB962C8B-B14F-4D97-AF65-F5344CB8AC3E}">
        <p14:creationId xmlns:p14="http://schemas.microsoft.com/office/powerpoint/2010/main" val="945850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200" y="365125"/>
            <a:ext cx="8721436" cy="762000"/>
          </a:xfrm>
        </p:spPr>
        <p:txBody>
          <a:bodyPr/>
          <a:lstStyle/>
          <a:p>
            <a:r>
              <a:rPr lang="es-US" sz="3600" dirty="0" smtClean="0"/>
              <a:t>Cómo prevenir enfermedades relacionadas con el calor y la deshidratación</a:t>
            </a:r>
            <a:endParaRPr lang="es-US" sz="3600" dirty="0"/>
          </a:p>
        </p:txBody>
      </p:sp>
      <p:sp>
        <p:nvSpPr>
          <p:cNvPr id="3" name="Content Placeholder 2"/>
          <p:cNvSpPr>
            <a:spLocks noGrp="1"/>
          </p:cNvSpPr>
          <p:nvPr>
            <p:ph sz="quarter" idx="11"/>
          </p:nvPr>
        </p:nvSpPr>
        <p:spPr>
          <a:xfrm>
            <a:off x="838200" y="1719618"/>
            <a:ext cx="7315200" cy="4503052"/>
          </a:xfrm>
        </p:spPr>
        <p:txBody>
          <a:bodyPr>
            <a:noAutofit/>
          </a:bodyPr>
          <a:lstStyle/>
          <a:p>
            <a:pPr>
              <a:lnSpc>
                <a:spcPct val="100000"/>
              </a:lnSpc>
              <a:spcBef>
                <a:spcPts val="500"/>
              </a:spcBef>
              <a:spcAft>
                <a:spcPts val="500"/>
              </a:spcAft>
            </a:pPr>
            <a:r>
              <a:rPr lang="es-US" sz="2200" dirty="0" smtClean="0">
                <a:latin typeface="+mn-lt"/>
              </a:rPr>
              <a:t>Aclimatarse al calor.</a:t>
            </a:r>
          </a:p>
          <a:p>
            <a:pPr>
              <a:lnSpc>
                <a:spcPct val="100000"/>
              </a:lnSpc>
              <a:spcBef>
                <a:spcPts val="500"/>
              </a:spcBef>
              <a:spcAft>
                <a:spcPts val="500"/>
              </a:spcAft>
            </a:pPr>
            <a:r>
              <a:rPr lang="es-US" sz="2200" dirty="0" smtClean="0">
                <a:latin typeface="+mn-lt"/>
              </a:rPr>
              <a:t>Hidratarse adecuadamente antes, durante y después </a:t>
            </a:r>
            <a:br>
              <a:rPr lang="es-US" sz="2200" dirty="0" smtClean="0">
                <a:latin typeface="+mn-lt"/>
              </a:rPr>
            </a:br>
            <a:r>
              <a:rPr lang="es-US" sz="2200" dirty="0" smtClean="0">
                <a:latin typeface="+mn-lt"/>
              </a:rPr>
              <a:t>de la actividad.</a:t>
            </a:r>
          </a:p>
          <a:p>
            <a:pPr>
              <a:lnSpc>
                <a:spcPct val="100000"/>
              </a:lnSpc>
              <a:spcBef>
                <a:spcPts val="500"/>
              </a:spcBef>
              <a:spcAft>
                <a:spcPts val="500"/>
              </a:spcAft>
            </a:pPr>
            <a:r>
              <a:rPr lang="es-US" sz="2200" dirty="0" smtClean="0">
                <a:latin typeface="+mn-lt"/>
              </a:rPr>
              <a:t>Tomar descansos regulares durante las sesiones </a:t>
            </a:r>
            <a:br>
              <a:rPr lang="es-US" sz="2200" dirty="0" smtClean="0">
                <a:latin typeface="+mn-lt"/>
              </a:rPr>
            </a:br>
            <a:r>
              <a:rPr lang="es-US" sz="2200" dirty="0" smtClean="0">
                <a:latin typeface="+mn-lt"/>
              </a:rPr>
              <a:t>de ejercicios.</a:t>
            </a:r>
          </a:p>
          <a:p>
            <a:pPr>
              <a:lnSpc>
                <a:spcPct val="100000"/>
              </a:lnSpc>
              <a:spcBef>
                <a:spcPts val="500"/>
              </a:spcBef>
              <a:spcAft>
                <a:spcPts val="500"/>
              </a:spcAft>
            </a:pPr>
            <a:r>
              <a:rPr lang="es-US" sz="2200" dirty="0" smtClean="0">
                <a:latin typeface="+mn-lt"/>
              </a:rPr>
              <a:t>Ajustar el entrenamiento para compensar las condiciones climáticas.</a:t>
            </a:r>
          </a:p>
          <a:p>
            <a:pPr>
              <a:lnSpc>
                <a:spcPct val="100000"/>
              </a:lnSpc>
              <a:spcBef>
                <a:spcPts val="500"/>
              </a:spcBef>
              <a:spcAft>
                <a:spcPts val="500"/>
              </a:spcAft>
            </a:pPr>
            <a:r>
              <a:rPr lang="es-US" sz="2200" dirty="0" smtClean="0">
                <a:latin typeface="+mn-lt"/>
              </a:rPr>
              <a:t>Vestirse para el calor.</a:t>
            </a:r>
          </a:p>
          <a:p>
            <a:pPr>
              <a:lnSpc>
                <a:spcPct val="100000"/>
              </a:lnSpc>
              <a:spcBef>
                <a:spcPts val="500"/>
              </a:spcBef>
              <a:spcAft>
                <a:spcPts val="500"/>
              </a:spcAft>
            </a:pPr>
            <a:r>
              <a:rPr lang="es-US" sz="2200" dirty="0" smtClean="0">
                <a:latin typeface="+mn-lt"/>
              </a:rPr>
              <a:t>Indicarle al deportista que observe el color de su orina. </a:t>
            </a:r>
          </a:p>
          <a:p>
            <a:pPr>
              <a:lnSpc>
                <a:spcPct val="100000"/>
              </a:lnSpc>
              <a:spcBef>
                <a:spcPts val="500"/>
              </a:spcBef>
              <a:spcAft>
                <a:spcPts val="500"/>
              </a:spcAft>
            </a:pPr>
            <a:r>
              <a:rPr lang="es-US" sz="2200" dirty="0" smtClean="0">
                <a:latin typeface="+mn-lt"/>
              </a:rPr>
              <a:t>No impedir, negar o desalentar que el deportista beba agua.</a:t>
            </a:r>
            <a:endParaRPr lang="es-US" sz="2200" dirty="0">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1747" y="1582431"/>
            <a:ext cx="3037355" cy="4572000"/>
          </a:xfrm>
          <a:prstGeom prst="rect">
            <a:avLst/>
          </a:prstGeom>
        </p:spPr>
      </p:pic>
    </p:spTree>
    <p:extLst>
      <p:ext uri="{BB962C8B-B14F-4D97-AF65-F5344CB8AC3E}">
        <p14:creationId xmlns:p14="http://schemas.microsoft.com/office/powerpoint/2010/main" val="1939471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smtClean="0"/>
              <a:t>Paro cardíaco</a:t>
            </a:r>
            <a:endParaRPr lang="es-US"/>
          </a:p>
        </p:txBody>
      </p:sp>
      <p:sp>
        <p:nvSpPr>
          <p:cNvPr id="3" name="Rectangle 2"/>
          <p:cNvSpPr/>
          <p:nvPr/>
        </p:nvSpPr>
        <p:spPr>
          <a:xfrm>
            <a:off x="7020912" y="0"/>
            <a:ext cx="5032722" cy="1846659"/>
          </a:xfrm>
          <a:prstGeom prst="rect">
            <a:avLst/>
          </a:prstGeom>
        </p:spPr>
        <p:txBody>
          <a:bodyPr wrap="square">
            <a:spAutoFit/>
          </a:bodyPr>
          <a:lstStyle/>
          <a:p>
            <a:pPr algn="ctr"/>
            <a:r>
              <a:rPr lang="es-US" sz="1800" b="0" i="0" u="none" strike="noStrike" baseline="0" dirty="0" smtClean="0">
                <a:solidFill>
                  <a:srgbClr val="FFFFFF"/>
                </a:solidFill>
              </a:rPr>
              <a:t>Contenido brindado por</a:t>
            </a:r>
          </a:p>
          <a:p>
            <a:endParaRPr lang="es-US" sz="1800" b="0" i="0" u="none" strike="noStrike" baseline="0" dirty="0" smtClean="0">
              <a:solidFill>
                <a:srgbClr val="FFFFFF"/>
              </a:solidFill>
            </a:endParaRPr>
          </a:p>
          <a:p>
            <a:endParaRPr lang="es-US" sz="1800" b="0" i="0" u="none" strike="noStrike" baseline="0" dirty="0" smtClean="0">
              <a:solidFill>
                <a:srgbClr val="FFFFFF"/>
              </a:solidFill>
            </a:endParaRPr>
          </a:p>
          <a:p>
            <a:endParaRPr lang="es-US" sz="2400" b="0" i="0" u="none" strike="noStrike" baseline="0" dirty="0" smtClean="0">
              <a:solidFill>
                <a:srgbClr val="FFFFFF"/>
              </a:solidFill>
            </a:endParaRPr>
          </a:p>
          <a:p>
            <a:endParaRPr lang="es-US" sz="1800" b="0" i="0" u="none" strike="noStrike" baseline="0" dirty="0" smtClean="0">
              <a:solidFill>
                <a:srgbClr val="FFFFFF"/>
              </a:solidFill>
            </a:endParaRPr>
          </a:p>
          <a:p>
            <a:endParaRPr lang="es-US" dirty="0" smtClean="0">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050" y="464195"/>
            <a:ext cx="2540823" cy="1406528"/>
          </a:xfrm>
          <a:prstGeom prst="rect">
            <a:avLst/>
          </a:prstGeom>
        </p:spPr>
      </p:pic>
    </p:spTree>
    <p:extLst>
      <p:ext uri="{BB962C8B-B14F-4D97-AF65-F5344CB8AC3E}">
        <p14:creationId xmlns:p14="http://schemas.microsoft.com/office/powerpoint/2010/main" val="2252800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Paro cardíaco</a:t>
            </a:r>
            <a:endParaRPr lang="es-US"/>
          </a:p>
        </p:txBody>
      </p:sp>
      <p:sp>
        <p:nvSpPr>
          <p:cNvPr id="3" name="Content Placeholder 2"/>
          <p:cNvSpPr>
            <a:spLocks noGrp="1"/>
          </p:cNvSpPr>
          <p:nvPr>
            <p:ph sz="quarter" idx="11"/>
          </p:nvPr>
        </p:nvSpPr>
        <p:spPr>
          <a:xfrm>
            <a:off x="838199" y="1553067"/>
            <a:ext cx="10515600" cy="4572000"/>
          </a:xfrm>
          <a:prstGeom prst="rect">
            <a:avLst/>
          </a:prstGeom>
        </p:spPr>
        <p:txBody>
          <a:bodyPr>
            <a:normAutofit fontScale="77500" lnSpcReduction="20000"/>
          </a:bodyPr>
          <a:lstStyle/>
          <a:p>
            <a:pPr>
              <a:lnSpc>
                <a:spcPct val="110000"/>
              </a:lnSpc>
              <a:spcBef>
                <a:spcPts val="600"/>
              </a:spcBef>
              <a:spcAft>
                <a:spcPts val="600"/>
              </a:spcAft>
            </a:pPr>
            <a:r>
              <a:rPr lang="es-US" dirty="0" smtClean="0"/>
              <a:t>El paro cardíaco sucede cuando el corazón deja de latir inesperadamente. </a:t>
            </a:r>
          </a:p>
          <a:p>
            <a:pPr lvl="1">
              <a:lnSpc>
                <a:spcPct val="110000"/>
              </a:lnSpc>
              <a:spcBef>
                <a:spcPts val="600"/>
              </a:spcBef>
              <a:spcAft>
                <a:spcPts val="600"/>
              </a:spcAft>
            </a:pPr>
            <a:r>
              <a:rPr lang="es-US" dirty="0" smtClean="0"/>
              <a:t>Se dispara por un mal funcionamiento eléctrico en el corazón que genera un latido cardíaco irregular (arritmia) e impide que este bombee sangre al cerebro y a los pulmones y órganos vitales.</a:t>
            </a:r>
          </a:p>
          <a:p>
            <a:pPr>
              <a:lnSpc>
                <a:spcPct val="110000"/>
              </a:lnSpc>
              <a:spcBef>
                <a:spcPts val="600"/>
              </a:spcBef>
              <a:spcAft>
                <a:spcPts val="600"/>
              </a:spcAft>
            </a:pPr>
            <a:r>
              <a:rPr lang="es-US" dirty="0" smtClean="0"/>
              <a:t>Se produce la muerte en un plazo de minutos si la víctima no recibe tratamiento. </a:t>
            </a:r>
            <a:endParaRPr lang="es-US" b="1" i="1" dirty="0" smtClean="0"/>
          </a:p>
          <a:p>
            <a:pPr>
              <a:lnSpc>
                <a:spcPct val="110000"/>
              </a:lnSpc>
              <a:spcBef>
                <a:spcPts val="600"/>
              </a:spcBef>
              <a:spcAft>
                <a:spcPts val="600"/>
              </a:spcAft>
            </a:pPr>
            <a:r>
              <a:rPr lang="es-US" b="1" i="1" dirty="0" smtClean="0"/>
              <a:t>No es un ataque cardíaco. </a:t>
            </a:r>
          </a:p>
          <a:p>
            <a:pPr lvl="1">
              <a:lnSpc>
                <a:spcPct val="110000"/>
              </a:lnSpc>
              <a:spcBef>
                <a:spcPts val="600"/>
              </a:spcBef>
              <a:spcAft>
                <a:spcPts val="600"/>
              </a:spcAft>
            </a:pPr>
            <a:r>
              <a:rPr lang="es-US" dirty="0" smtClean="0"/>
              <a:t>El ataque cardíaco es ocasionado por uno o más bloqueos de los vasos sanguíneos del corazón, lo cual bloquea el flujo adecuado y hace que el músculo del corazón deje de funcionar.</a:t>
            </a:r>
          </a:p>
          <a:p>
            <a:pPr>
              <a:lnSpc>
                <a:spcPct val="110000"/>
              </a:lnSpc>
              <a:spcBef>
                <a:spcPts val="600"/>
              </a:spcBef>
              <a:spcAft>
                <a:spcPts val="600"/>
              </a:spcAft>
            </a:pPr>
            <a:r>
              <a:rPr lang="es-US" dirty="0" smtClean="0"/>
              <a:t>Una persona tiene más probabilidad de sobrevivir si se utilizan inmediatamente la RCP (resucitación cardiopulmonar) y un DEA (desfibrilador externo automático).</a:t>
            </a:r>
          </a:p>
        </p:txBody>
      </p:sp>
    </p:spTree>
    <p:extLst>
      <p:ext uri="{BB962C8B-B14F-4D97-AF65-F5344CB8AC3E}">
        <p14:creationId xmlns:p14="http://schemas.microsoft.com/office/powerpoint/2010/main" val="1400439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¿Quién está en riesgo? </a:t>
            </a:r>
            <a:endParaRPr lang="es-US"/>
          </a:p>
        </p:txBody>
      </p:sp>
      <p:sp>
        <p:nvSpPr>
          <p:cNvPr id="3" name="Content Placeholder 2"/>
          <p:cNvSpPr>
            <a:spLocks noGrp="1"/>
          </p:cNvSpPr>
          <p:nvPr>
            <p:ph sz="quarter" idx="11"/>
          </p:nvPr>
        </p:nvSpPr>
        <p:spPr>
          <a:xfrm>
            <a:off x="838200" y="1133161"/>
            <a:ext cx="10999573" cy="4572000"/>
          </a:xfrm>
          <a:prstGeom prst="rect">
            <a:avLst/>
          </a:prstGeom>
        </p:spPr>
        <p:txBody>
          <a:bodyPr>
            <a:normAutofit fontScale="77500" lnSpcReduction="20000"/>
          </a:bodyPr>
          <a:lstStyle/>
          <a:p>
            <a:pPr>
              <a:lnSpc>
                <a:spcPct val="120000"/>
              </a:lnSpc>
              <a:spcBef>
                <a:spcPts val="600"/>
              </a:spcBef>
              <a:spcAft>
                <a:spcPts val="600"/>
              </a:spcAft>
            </a:pPr>
            <a:r>
              <a:rPr lang="es-US" sz="2600" dirty="0" smtClean="0"/>
              <a:t>El paro cardíaco puede afectar a </a:t>
            </a:r>
            <a:r>
              <a:rPr lang="es-US" sz="2600" b="1" i="1" dirty="0" smtClean="0"/>
              <a:t>cualquiera,</a:t>
            </a:r>
            <a:r>
              <a:rPr lang="es-US" sz="2600" dirty="0" smtClean="0"/>
              <a:t> en cualquier edad o en cualquier momento. </a:t>
            </a:r>
          </a:p>
          <a:p>
            <a:pPr lvl="1">
              <a:lnSpc>
                <a:spcPct val="120000"/>
              </a:lnSpc>
              <a:spcBef>
                <a:spcPts val="600"/>
              </a:spcBef>
              <a:spcAft>
                <a:spcPts val="600"/>
              </a:spcAft>
            </a:pPr>
            <a:r>
              <a:rPr lang="es-US" sz="2600" dirty="0" smtClean="0"/>
              <a:t>No existe evidencia que indique que el paro cardíaco sea más común en deportistas que en la población general de personas jóvenes (de 12 a 25 años).</a:t>
            </a:r>
          </a:p>
          <a:p>
            <a:pPr>
              <a:lnSpc>
                <a:spcPct val="120000"/>
              </a:lnSpc>
              <a:spcBef>
                <a:spcPts val="600"/>
              </a:spcBef>
              <a:spcAft>
                <a:spcPts val="600"/>
              </a:spcAft>
            </a:pPr>
            <a:r>
              <a:rPr lang="es-US" sz="2600" dirty="0" smtClean="0"/>
              <a:t>Según los datos no publicados del Consorcio de Resultados de Resucitación (ROC) de noviembre de 2015, anualmente en los Estados Unidos, 7037 niños menores de 18 años sufren un paro cardíaco  fuera del hospital, y evaluado por servicios médicos de emergencia (EMS, </a:t>
            </a:r>
            <a:r>
              <a:rPr lang="es-US" sz="2600" dirty="0" err="1" smtClean="0"/>
              <a:t>Emergency</a:t>
            </a:r>
            <a:r>
              <a:rPr lang="es-US" sz="2600" dirty="0" smtClean="0"/>
              <a:t> Medical </a:t>
            </a:r>
            <a:r>
              <a:rPr lang="es-US" sz="2600" dirty="0" err="1" smtClean="0"/>
              <a:t>Services</a:t>
            </a:r>
            <a:r>
              <a:rPr lang="es-US" sz="2600" dirty="0" smtClean="0"/>
              <a:t>).</a:t>
            </a:r>
            <a:r>
              <a:rPr lang="es-US" sz="2600" baseline="30000" dirty="0" smtClean="0"/>
              <a:t>1</a:t>
            </a:r>
          </a:p>
          <a:p>
            <a:pPr>
              <a:lnSpc>
                <a:spcPct val="120000"/>
              </a:lnSpc>
              <a:spcBef>
                <a:spcPts val="600"/>
              </a:spcBef>
              <a:spcAft>
                <a:spcPts val="600"/>
              </a:spcAft>
            </a:pPr>
            <a:r>
              <a:rPr lang="es-US" sz="2600" dirty="0" smtClean="0"/>
              <a:t>Se desconoce la incidencia del paro cardíaco en los deportistas.</a:t>
            </a:r>
          </a:p>
          <a:p>
            <a:pPr>
              <a:lnSpc>
                <a:spcPct val="120000"/>
              </a:lnSpc>
              <a:spcBef>
                <a:spcPts val="600"/>
              </a:spcBef>
              <a:spcAft>
                <a:spcPts val="600"/>
              </a:spcAft>
            </a:pPr>
            <a:r>
              <a:rPr lang="es-US" sz="2600" spc="-10" dirty="0" smtClean="0"/>
              <a:t>Según un estudio, generalmente los paros cardíacos repentinos en alumnos-deportistas son eventos que puede sobrevivir el paciente (&gt;85%) si hay alguna persona presente al ocurrir dicho evento</a:t>
            </a:r>
            <a:r>
              <a:rPr lang="es-US" sz="2600" spc="-10" dirty="0"/>
              <a:t>;</a:t>
            </a:r>
            <a:r>
              <a:rPr lang="es-US" sz="2600" spc="-10" dirty="0" smtClean="0"/>
              <a:t> o, si la escuela estableció un plan de acción de emergencia y la víctima recibe resucitación cardiopulmonar inmediata y desfibrilación temprana por medio de un desfibrilador externo automático (DEA).</a:t>
            </a:r>
            <a:r>
              <a:rPr lang="es-US" sz="2600" spc="-10" baseline="30000" dirty="0" smtClean="0"/>
              <a:t>2</a:t>
            </a:r>
          </a:p>
        </p:txBody>
      </p:sp>
      <p:sp>
        <p:nvSpPr>
          <p:cNvPr id="4" name="TextBox 3"/>
          <p:cNvSpPr txBox="1"/>
          <p:nvPr/>
        </p:nvSpPr>
        <p:spPr>
          <a:xfrm>
            <a:off x="3305909" y="5535125"/>
            <a:ext cx="8531864" cy="748923"/>
          </a:xfrm>
          <a:prstGeom prst="rect">
            <a:avLst/>
          </a:prstGeom>
          <a:noFill/>
        </p:spPr>
        <p:txBody>
          <a:bodyPr wrap="square" rtlCol="0">
            <a:spAutoFit/>
          </a:bodyPr>
          <a:lstStyle/>
          <a:p>
            <a:pPr algn="r">
              <a:spcBef>
                <a:spcPts val="600"/>
              </a:spcBef>
              <a:spcAft>
                <a:spcPts val="600"/>
              </a:spcAft>
            </a:pPr>
            <a:r>
              <a:rPr lang="es-US" sz="900" i="1" baseline="30000" dirty="0" smtClean="0"/>
              <a:t>1</a:t>
            </a:r>
            <a:r>
              <a:rPr lang="es-US" sz="900" i="1" dirty="0" smtClean="0"/>
              <a:t>Actualización de la estadística de 2015 de la Asociación Americana del Corazón</a:t>
            </a:r>
          </a:p>
          <a:p>
            <a:pPr algn="r"/>
            <a:r>
              <a:rPr lang="es-US" sz="900" baseline="30000" dirty="0" smtClean="0"/>
              <a:t>2</a:t>
            </a:r>
            <a:r>
              <a:rPr lang="es-US" sz="900" dirty="0" smtClean="0"/>
              <a:t>Drezner, Jonathan A., et al. “</a:t>
            </a:r>
            <a:r>
              <a:rPr lang="es-US" sz="900" dirty="0" err="1" smtClean="0"/>
              <a:t>Outcomes</a:t>
            </a:r>
            <a:r>
              <a:rPr lang="es-US" sz="900" dirty="0" smtClean="0"/>
              <a:t> </a:t>
            </a:r>
            <a:r>
              <a:rPr lang="es-US" sz="900" dirty="0" err="1" smtClean="0"/>
              <a:t>from</a:t>
            </a:r>
            <a:r>
              <a:rPr lang="es-US" sz="900" dirty="0" smtClean="0"/>
              <a:t> </a:t>
            </a:r>
            <a:r>
              <a:rPr lang="es-US" sz="900" dirty="0" err="1" smtClean="0"/>
              <a:t>sudden</a:t>
            </a:r>
            <a:r>
              <a:rPr lang="es-US" sz="900" dirty="0" smtClean="0"/>
              <a:t> </a:t>
            </a:r>
            <a:r>
              <a:rPr lang="es-US" sz="900" dirty="0" err="1" smtClean="0"/>
              <a:t>cardiac</a:t>
            </a:r>
            <a:r>
              <a:rPr lang="es-US" sz="900" dirty="0" smtClean="0"/>
              <a:t> </a:t>
            </a:r>
            <a:r>
              <a:rPr lang="es-US" sz="900" dirty="0" err="1" smtClean="0"/>
              <a:t>arrest</a:t>
            </a:r>
            <a:r>
              <a:rPr lang="es-US" sz="900" dirty="0" smtClean="0"/>
              <a:t> in US </a:t>
            </a:r>
            <a:r>
              <a:rPr lang="es-US" sz="900" dirty="0" err="1" smtClean="0"/>
              <a:t>high</a:t>
            </a:r>
            <a:r>
              <a:rPr lang="es-US" sz="900" dirty="0" smtClean="0"/>
              <a:t> </a:t>
            </a:r>
            <a:r>
              <a:rPr lang="es-US" sz="900" dirty="0" err="1" smtClean="0"/>
              <a:t>schools</a:t>
            </a:r>
            <a:r>
              <a:rPr lang="es-US" sz="900" dirty="0" smtClean="0"/>
              <a:t>: a 2-year </a:t>
            </a:r>
            <a:r>
              <a:rPr lang="es-US" sz="900" dirty="0" err="1" smtClean="0"/>
              <a:t>prospective</a:t>
            </a:r>
            <a:r>
              <a:rPr lang="es-US" sz="900" dirty="0" smtClean="0"/>
              <a:t> </a:t>
            </a:r>
            <a:r>
              <a:rPr lang="es-US" sz="900" dirty="0" err="1" smtClean="0"/>
              <a:t>from</a:t>
            </a:r>
            <a:r>
              <a:rPr lang="es-US" sz="900" dirty="0" smtClean="0"/>
              <a:t> </a:t>
            </a:r>
            <a:r>
              <a:rPr lang="es-US" sz="900" dirty="0" err="1" smtClean="0"/>
              <a:t>the</a:t>
            </a:r>
            <a:r>
              <a:rPr lang="es-US" sz="900" dirty="0" smtClean="0"/>
              <a:t> </a:t>
            </a:r>
            <a:r>
              <a:rPr lang="es-US" sz="900" dirty="0" err="1" smtClean="0"/>
              <a:t>National</a:t>
            </a:r>
            <a:r>
              <a:rPr lang="es-US" sz="900" dirty="0" smtClean="0"/>
              <a:t> </a:t>
            </a:r>
            <a:r>
              <a:rPr lang="es-US" sz="900" dirty="0" err="1" smtClean="0"/>
              <a:t>Registry</a:t>
            </a:r>
            <a:r>
              <a:rPr lang="es-US" sz="900" dirty="0" smtClean="0"/>
              <a:t> </a:t>
            </a:r>
            <a:r>
              <a:rPr lang="es-US" sz="900" dirty="0" err="1" smtClean="0"/>
              <a:t>for</a:t>
            </a:r>
            <a:r>
              <a:rPr lang="es-US" sz="900" dirty="0" smtClean="0"/>
              <a:t> AED Use in </a:t>
            </a:r>
            <a:r>
              <a:rPr lang="es-US" sz="900" dirty="0" err="1" smtClean="0"/>
              <a:t>Sports</a:t>
            </a:r>
            <a:r>
              <a:rPr lang="es-US" sz="900" dirty="0" smtClean="0"/>
              <a:t>” (Resultados del paro cardíaco repentino en escuelas secundarias de los Estados Unidos: perspectiva a 2 años del Registro Nacional para uso de DEA en deportes).</a:t>
            </a:r>
          </a:p>
          <a:p>
            <a:pPr algn="r">
              <a:spcBef>
                <a:spcPts val="200"/>
              </a:spcBef>
            </a:pPr>
            <a:r>
              <a:rPr lang="es-US" sz="900" i="1" dirty="0" smtClean="0"/>
              <a:t>British </a:t>
            </a:r>
            <a:r>
              <a:rPr lang="es-US" sz="900" i="1" dirty="0" err="1" smtClean="0"/>
              <a:t>journal</a:t>
            </a:r>
            <a:r>
              <a:rPr lang="es-US" sz="900" i="1" dirty="0" smtClean="0"/>
              <a:t> of </a:t>
            </a:r>
            <a:r>
              <a:rPr lang="es-US" sz="900" i="1" dirty="0" err="1" smtClean="0"/>
              <a:t>sports</a:t>
            </a:r>
            <a:r>
              <a:rPr lang="es-US" sz="900" i="1" dirty="0" smtClean="0"/>
              <a:t> medicine</a:t>
            </a:r>
            <a:r>
              <a:rPr lang="es-US" sz="900" dirty="0" smtClean="0"/>
              <a:t> (2013): bjsports-2013. Obtenido de </a:t>
            </a:r>
            <a:r>
              <a:rPr lang="es-US" sz="900" i="1" dirty="0" smtClean="0"/>
              <a:t>https://www.nata.org/sites/default/files/outcomessuddencardiacarrest.pdf</a:t>
            </a:r>
            <a:endParaRPr lang="es-US" sz="900" dirty="0"/>
          </a:p>
        </p:txBody>
      </p:sp>
    </p:spTree>
    <p:extLst>
      <p:ext uri="{BB962C8B-B14F-4D97-AF65-F5344CB8AC3E}">
        <p14:creationId xmlns:p14="http://schemas.microsoft.com/office/powerpoint/2010/main" val="1975568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274791" cy="762000"/>
          </a:xfrm>
        </p:spPr>
        <p:txBody>
          <a:bodyPr/>
          <a:lstStyle/>
          <a:p>
            <a:r>
              <a:rPr lang="es-US" sz="4000" dirty="0" smtClean="0"/>
              <a:t>Signos y síntomas de paro cardíaco</a:t>
            </a:r>
            <a:endParaRPr lang="es-US" sz="4000" dirty="0"/>
          </a:p>
        </p:txBody>
      </p:sp>
      <p:sp>
        <p:nvSpPr>
          <p:cNvPr id="3" name="Content Placeholder 2"/>
          <p:cNvSpPr>
            <a:spLocks noGrp="1"/>
          </p:cNvSpPr>
          <p:nvPr>
            <p:ph sz="quarter" idx="4294967295"/>
          </p:nvPr>
        </p:nvSpPr>
        <p:spPr>
          <a:xfrm>
            <a:off x="2230522" y="1732528"/>
            <a:ext cx="7730956" cy="367780"/>
          </a:xfrm>
          <a:prstGeom prst="rect">
            <a:avLst/>
          </a:prstGeom>
        </p:spPr>
        <p:txBody>
          <a:bodyPr/>
          <a:lstStyle/>
          <a:p>
            <a:pPr marL="0" indent="0" algn="ctr">
              <a:buNone/>
            </a:pPr>
            <a:r>
              <a:rPr lang="es-ES" b="1" dirty="0" smtClean="0"/>
              <a:t>Muchos jóvenes no presentan ningún síntoma antes de sufrir un paro cardíaco</a:t>
            </a:r>
            <a:endParaRPr lang="es-US" b="1" dirty="0" smtClean="0"/>
          </a:p>
          <a:p>
            <a:pPr marL="0" indent="0" algn="ctr">
              <a:buNone/>
            </a:pPr>
            <a:endParaRPr lang="es-US" sz="2200" b="1" dirty="0"/>
          </a:p>
        </p:txBody>
      </p:sp>
      <p:graphicFrame>
        <p:nvGraphicFramePr>
          <p:cNvPr id="4" name="Content Placeholder 3"/>
          <p:cNvGraphicFramePr>
            <a:graphicFrameLocks/>
          </p:cNvGraphicFramePr>
          <p:nvPr>
            <p:extLst>
              <p:ext uri="{D42A27DB-BD31-4B8C-83A1-F6EECF244321}">
                <p14:modId xmlns:p14="http://schemas.microsoft.com/office/powerpoint/2010/main" val="360170340"/>
              </p:ext>
            </p:extLst>
          </p:nvPr>
        </p:nvGraphicFramePr>
        <p:xfrm>
          <a:off x="2989386" y="2912244"/>
          <a:ext cx="6471138" cy="2961018"/>
        </p:xfrm>
        <a:graphic>
          <a:graphicData uri="http://schemas.openxmlformats.org/drawingml/2006/table">
            <a:tbl>
              <a:tblPr firstRow="1" bandRow="1">
                <a:tableStyleId>{21E4AEA4-8DFA-4A89-87EB-49C32662AFE0}</a:tableStyleId>
              </a:tblPr>
              <a:tblGrid>
                <a:gridCol w="6471138"/>
              </a:tblGrid>
              <a:tr h="990298">
                <a:tc>
                  <a:txBody>
                    <a:bodyPr/>
                    <a:lstStyle/>
                    <a:p>
                      <a:pPr algn="ctr"/>
                      <a:r>
                        <a:rPr lang="es-US" sz="2600" noProof="0" dirty="0" smtClean="0">
                          <a:latin typeface="+mn-lt"/>
                        </a:rPr>
                        <a:t>Signos y síntomas del paro cardíaco</a:t>
                      </a:r>
                      <a:endParaRPr lang="es-US" sz="2600" noProof="0" dirty="0">
                        <a:latin typeface="+mn-lt"/>
                      </a:endParaRPr>
                    </a:p>
                  </a:txBody>
                  <a:tcPr anchor="ctr">
                    <a:solidFill>
                      <a:srgbClr val="C00000"/>
                    </a:solidFill>
                  </a:tcPr>
                </a:tc>
              </a:tr>
              <a:tr h="980422">
                <a:tc>
                  <a:txBody>
                    <a:bodyPr/>
                    <a:lstStyle/>
                    <a:p>
                      <a:pPr algn="ctr"/>
                      <a:r>
                        <a:rPr lang="es-US" sz="2200" noProof="0" dirty="0" smtClean="0">
                          <a:latin typeface="+mn-lt"/>
                        </a:rPr>
                        <a:t>No reacciona</a:t>
                      </a:r>
                    </a:p>
                  </a:txBody>
                  <a:tcPr anchor="ctr">
                    <a:solidFill>
                      <a:srgbClr val="C00000">
                        <a:alpha val="35000"/>
                      </a:srgbClr>
                    </a:solidFill>
                  </a:tcPr>
                </a:tc>
              </a:tr>
              <a:tr h="990298">
                <a:tc>
                  <a:txBody>
                    <a:bodyPr/>
                    <a:lstStyle/>
                    <a:p>
                      <a:pPr algn="ctr"/>
                      <a:r>
                        <a:rPr lang="es-US" sz="2200" noProof="0" dirty="0" smtClean="0">
                          <a:latin typeface="+mn-lt"/>
                        </a:rPr>
                        <a:t>No respira o solo lo hace con dificultad</a:t>
                      </a:r>
                      <a:endParaRPr lang="es-US" sz="2200" noProof="0" dirty="0">
                        <a:latin typeface="+mn-lt"/>
                      </a:endParaRPr>
                    </a:p>
                  </a:txBody>
                  <a:tcPr anchor="ctr">
                    <a:solidFill>
                      <a:srgbClr val="C00000">
                        <a:alpha val="10000"/>
                      </a:srgbClr>
                    </a:solidFill>
                  </a:tcPr>
                </a:tc>
              </a:tr>
            </a:tbl>
          </a:graphicData>
        </a:graphic>
      </p:graphicFrame>
    </p:spTree>
    <p:extLst>
      <p:ext uri="{BB962C8B-B14F-4D97-AF65-F5344CB8AC3E}">
        <p14:creationId xmlns:p14="http://schemas.microsoft.com/office/powerpoint/2010/main" val="4072939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dirty="0" smtClean="0"/>
              <a:t>¿Quiénes son los entrenadores deportivos?</a:t>
            </a:r>
            <a:endParaRPr lang="es-US" dirty="0"/>
          </a:p>
        </p:txBody>
      </p:sp>
      <p:sp>
        <p:nvSpPr>
          <p:cNvPr id="3" name="Rectangle 2"/>
          <p:cNvSpPr/>
          <p:nvPr/>
        </p:nvSpPr>
        <p:spPr>
          <a:xfrm>
            <a:off x="7020912" y="147466"/>
            <a:ext cx="5032722" cy="1846659"/>
          </a:xfrm>
          <a:prstGeom prst="rect">
            <a:avLst/>
          </a:prstGeom>
        </p:spPr>
        <p:txBody>
          <a:bodyPr wrap="square">
            <a:spAutoFit/>
          </a:bodyPr>
          <a:lstStyle/>
          <a:p>
            <a:pPr algn="ctr"/>
            <a:r>
              <a:rPr lang="es-US" sz="1800" b="0" i="0" u="none" strike="noStrike" baseline="0" dirty="0" smtClean="0">
                <a:solidFill>
                  <a:srgbClr val="FFFFFF"/>
                </a:solidFill>
                <a:latin typeface="Montserrat Light" charset="0"/>
              </a:rPr>
              <a:t>Contenido brindado por</a:t>
            </a:r>
          </a:p>
          <a:p>
            <a:endParaRPr lang="es-US" sz="1800" b="0" i="0" u="none" strike="noStrike" baseline="0" dirty="0" smtClean="0">
              <a:solidFill>
                <a:srgbClr val="FFFFFF"/>
              </a:solidFill>
              <a:latin typeface="Montserrat Light" charset="0"/>
            </a:endParaRPr>
          </a:p>
          <a:p>
            <a:endParaRPr lang="es-US" sz="1800" b="0" i="0" u="none" strike="noStrike" baseline="0" dirty="0" smtClean="0">
              <a:solidFill>
                <a:srgbClr val="FFFFFF"/>
              </a:solidFill>
              <a:latin typeface="Montserrat Light" charset="0"/>
            </a:endParaRPr>
          </a:p>
          <a:p>
            <a:endParaRPr lang="es-US" sz="2400" b="0" i="0" u="none" strike="noStrike" baseline="0" dirty="0" smtClean="0">
              <a:solidFill>
                <a:srgbClr val="FFFFFF"/>
              </a:solidFill>
              <a:latin typeface="Montserrat Light" charset="0"/>
            </a:endParaRPr>
          </a:p>
          <a:p>
            <a:endParaRPr lang="es-US" sz="1800" b="0" i="0" u="none" strike="noStrike" baseline="0" dirty="0" smtClean="0">
              <a:solidFill>
                <a:srgbClr val="FFFFFF"/>
              </a:solidFill>
              <a:latin typeface="Montserrat Light" charset="0"/>
            </a:endParaRPr>
          </a:p>
          <a:p>
            <a:endParaRPr lang="es-US" dirty="0" smtClean="0">
              <a:solidFill>
                <a:srgbClr val="FFFFFF"/>
              </a:solidFill>
              <a:latin typeface="Montserrat Light"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898840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¿Qué debo hacer si sospecho estar frente a un paro cardíaco?</a:t>
            </a:r>
          </a:p>
        </p:txBody>
      </p:sp>
      <p:sp>
        <p:nvSpPr>
          <p:cNvPr id="3" name="Content Placeholder 2"/>
          <p:cNvSpPr>
            <a:spLocks noGrp="1"/>
          </p:cNvSpPr>
          <p:nvPr>
            <p:ph sz="quarter" idx="11"/>
          </p:nvPr>
        </p:nvSpPr>
        <p:spPr>
          <a:xfrm>
            <a:off x="838201" y="1889951"/>
            <a:ext cx="5465064" cy="4572000"/>
          </a:xfrm>
          <a:prstGeom prst="rect">
            <a:avLst/>
          </a:prstGeom>
        </p:spPr>
        <p:txBody>
          <a:bodyPr>
            <a:normAutofit/>
          </a:bodyPr>
          <a:lstStyle/>
          <a:p>
            <a:pPr>
              <a:spcBef>
                <a:spcPts val="600"/>
              </a:spcBef>
              <a:spcAft>
                <a:spcPts val="600"/>
              </a:spcAft>
            </a:pPr>
            <a:r>
              <a:rPr lang="es-US" dirty="0" smtClean="0"/>
              <a:t>Llamar al 911, dar RCP y usar un DEA si hay uno disponible.</a:t>
            </a:r>
          </a:p>
          <a:p>
            <a:pPr>
              <a:spcBef>
                <a:spcPts val="600"/>
              </a:spcBef>
              <a:spcAft>
                <a:spcPts val="600"/>
              </a:spcAft>
            </a:pPr>
            <a:r>
              <a:rPr lang="es-US" dirty="0" smtClean="0"/>
              <a:t>La supervivencia depende de que el paciente reciba RCP de alguna persona cerca y, si fuera necesario, también un choque del DEA.</a:t>
            </a:r>
            <a:endParaRPr lang="es-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96714" y="1652063"/>
            <a:ext cx="3429000" cy="3429000"/>
          </a:xfrm>
          <a:prstGeom prst="rect">
            <a:avLst/>
          </a:prstGeom>
        </p:spPr>
      </p:pic>
      <p:sp>
        <p:nvSpPr>
          <p:cNvPr id="5" name="Content Placeholder 2"/>
          <p:cNvSpPr txBox="1">
            <a:spLocks/>
          </p:cNvSpPr>
          <p:nvPr/>
        </p:nvSpPr>
        <p:spPr>
          <a:xfrm>
            <a:off x="980574" y="5166407"/>
            <a:ext cx="10338590" cy="1026576"/>
          </a:xfrm>
          <a:prstGeom prst="rect">
            <a:avLst/>
          </a:prstGeom>
        </p:spPr>
        <p:txBody>
          <a:bodyPr>
            <a:normAutofit fontScale="92500"/>
          </a:bodyPr>
          <a:lstStyle>
            <a:lvl1pPr marL="228600" indent="-228600" algn="l" defTabSz="914400" rtl="0" eaLnBrk="1" latinLnBrk="0" hangingPunct="1">
              <a:lnSpc>
                <a:spcPct val="90000"/>
              </a:lnSpc>
              <a:spcBef>
                <a:spcPts val="1000"/>
              </a:spcBef>
              <a:buClr>
                <a:schemeClr val="tx1">
                  <a:lumMod val="50000"/>
                  <a:lumOff val="50000"/>
                </a:schemeClr>
              </a:buClr>
              <a:buSzPct val="120000"/>
              <a:buFont typeface="Arial"/>
              <a:buChar char="•"/>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a:buChar char="•"/>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US" dirty="0" smtClean="0">
                <a:latin typeface="+mn-lt"/>
              </a:rPr>
              <a:t>La RCP, junto con la desfibrilación del DEA, puede </a:t>
            </a:r>
            <a:r>
              <a:rPr lang="es-US" b="1" i="1" dirty="0" smtClean="0">
                <a:solidFill>
                  <a:srgbClr val="D1041E"/>
                </a:solidFill>
                <a:latin typeface="+mn-lt"/>
              </a:rPr>
              <a:t>duplicar o triplicar</a:t>
            </a:r>
            <a:r>
              <a:rPr lang="es-US" dirty="0" smtClean="0">
                <a:latin typeface="+mn-lt"/>
              </a:rPr>
              <a:t> la posibilidad de supervivencia de la víctima de un paro cardíaco.</a:t>
            </a:r>
            <a:endParaRPr lang="es-US" dirty="0">
              <a:latin typeface="+mn-lt"/>
            </a:endParaRPr>
          </a:p>
        </p:txBody>
      </p:sp>
    </p:spTree>
    <p:extLst>
      <p:ext uri="{BB962C8B-B14F-4D97-AF65-F5344CB8AC3E}">
        <p14:creationId xmlns:p14="http://schemas.microsoft.com/office/powerpoint/2010/main" val="2079145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RCP infantil</a:t>
            </a:r>
            <a:endParaRPr lang="es-US"/>
          </a:p>
        </p:txBody>
      </p:sp>
      <p:sp>
        <p:nvSpPr>
          <p:cNvPr id="3" name="Content Placeholder 2"/>
          <p:cNvSpPr>
            <a:spLocks noGrp="1"/>
          </p:cNvSpPr>
          <p:nvPr>
            <p:ph sz="quarter" idx="11"/>
          </p:nvPr>
        </p:nvSpPr>
        <p:spPr>
          <a:xfrm>
            <a:off x="838199" y="1553067"/>
            <a:ext cx="10716491" cy="4572000"/>
          </a:xfrm>
          <a:prstGeom prst="rect">
            <a:avLst/>
          </a:prstGeom>
        </p:spPr>
        <p:txBody>
          <a:bodyPr/>
          <a:lstStyle/>
          <a:p>
            <a:pPr>
              <a:spcBef>
                <a:spcPts val="600"/>
              </a:spcBef>
              <a:spcAft>
                <a:spcPts val="600"/>
              </a:spcAft>
            </a:pPr>
            <a:r>
              <a:rPr lang="es-US" b="1" dirty="0" smtClean="0"/>
              <a:t>Video de RCP infantil</a:t>
            </a:r>
          </a:p>
          <a:p>
            <a:pPr>
              <a:spcBef>
                <a:spcPts val="600"/>
              </a:spcBef>
              <a:spcAft>
                <a:spcPts val="600"/>
              </a:spcAft>
            </a:pPr>
            <a:r>
              <a:rPr lang="es-US" b="1" dirty="0" smtClean="0"/>
              <a:t>RCP infantil </a:t>
            </a:r>
          </a:p>
          <a:p>
            <a:pPr>
              <a:spcBef>
                <a:spcPts val="600"/>
              </a:spcBef>
              <a:spcAft>
                <a:spcPts val="600"/>
              </a:spcAft>
            </a:pPr>
            <a:r>
              <a:rPr lang="es-US" dirty="0" smtClean="0"/>
              <a:t>La técnica de RCP con respiración solo se debe dar en niños que no han llegado a la pubertad. </a:t>
            </a:r>
          </a:p>
          <a:p>
            <a:pPr lvl="1">
              <a:spcBef>
                <a:spcPts val="600"/>
              </a:spcBef>
              <a:spcAft>
                <a:spcPts val="600"/>
              </a:spcAft>
            </a:pPr>
            <a:r>
              <a:rPr lang="es-US" dirty="0" smtClean="0"/>
              <a:t>Determinar si se debe dar RCP con respiración: </a:t>
            </a:r>
          </a:p>
          <a:p>
            <a:pPr marL="1371600" lvl="2" indent="-457200">
              <a:spcBef>
                <a:spcPts val="600"/>
              </a:spcBef>
              <a:spcAft>
                <a:spcPts val="600"/>
              </a:spcAft>
              <a:buFont typeface="+mj-lt"/>
              <a:buAutoNum type="arabicPeriod"/>
            </a:pPr>
            <a:r>
              <a:rPr lang="es-US" sz="2400" dirty="0" smtClean="0"/>
              <a:t>Toca al niño y grita: “¿Estás bien?” “¿Estás bien?”</a:t>
            </a:r>
          </a:p>
          <a:p>
            <a:pPr marL="1371600" lvl="2" indent="-457200">
              <a:spcBef>
                <a:spcPts val="600"/>
              </a:spcBef>
              <a:spcAft>
                <a:spcPts val="600"/>
              </a:spcAft>
              <a:buFont typeface="+mj-lt"/>
              <a:buAutoNum type="arabicPeriod"/>
            </a:pPr>
            <a:r>
              <a:rPr lang="es-US" sz="2400" dirty="0" smtClean="0"/>
              <a:t>Consigue ayuda: “Oye tú, ¡llama al 911 y consigue un DEA de inmediato!”</a:t>
            </a:r>
          </a:p>
          <a:p>
            <a:pPr marL="1371600" lvl="2" indent="-457200">
              <a:spcBef>
                <a:spcPts val="600"/>
              </a:spcBef>
              <a:spcAft>
                <a:spcPts val="600"/>
              </a:spcAft>
              <a:buFont typeface="+mj-lt"/>
              <a:buAutoNum type="arabicPeriod"/>
            </a:pPr>
            <a:r>
              <a:rPr lang="es-US" sz="2400" dirty="0" smtClean="0"/>
              <a:t>Revisa la respiración del niño. Si no respira o solo lo hace con dificultad, inicia la RCP.</a:t>
            </a:r>
            <a:endParaRPr lang="es-US" sz="2400" dirty="0"/>
          </a:p>
        </p:txBody>
      </p:sp>
    </p:spTree>
    <p:extLst>
      <p:ext uri="{BB962C8B-B14F-4D97-AF65-F5344CB8AC3E}">
        <p14:creationId xmlns:p14="http://schemas.microsoft.com/office/powerpoint/2010/main" val="2056562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RCP infantil</a:t>
            </a:r>
            <a:endParaRPr lang="es-US"/>
          </a:p>
        </p:txBody>
      </p:sp>
      <p:sp>
        <p:nvSpPr>
          <p:cNvPr id="4" name="Content Placeholder 3"/>
          <p:cNvSpPr>
            <a:spLocks noGrp="1"/>
          </p:cNvSpPr>
          <p:nvPr>
            <p:ph sz="quarter" idx="11"/>
          </p:nvPr>
        </p:nvSpPr>
        <p:spPr>
          <a:xfrm>
            <a:off x="838200" y="1553067"/>
            <a:ext cx="10515600" cy="4709188"/>
          </a:xfrm>
          <a:prstGeom prst="rect">
            <a:avLst/>
          </a:prstGeom>
        </p:spPr>
        <p:txBody>
          <a:bodyPr/>
          <a:lstStyle/>
          <a:p>
            <a:pPr>
              <a:spcBef>
                <a:spcPts val="600"/>
              </a:spcBef>
              <a:spcAft>
                <a:spcPts val="600"/>
              </a:spcAft>
            </a:pPr>
            <a:r>
              <a:rPr lang="es-US" sz="2800" dirty="0" smtClean="0"/>
              <a:t>Coloca al niño cerca de tu cuerpo.</a:t>
            </a:r>
          </a:p>
          <a:p>
            <a:pPr>
              <a:spcBef>
                <a:spcPts val="600"/>
              </a:spcBef>
              <a:spcAft>
                <a:spcPts val="600"/>
              </a:spcAft>
            </a:pPr>
            <a:r>
              <a:rPr lang="es-US" sz="2800" dirty="0" smtClean="0"/>
              <a:t>Coloca el talón de la mano en el centro del pecho.</a:t>
            </a:r>
          </a:p>
          <a:p>
            <a:pPr lvl="0">
              <a:spcBef>
                <a:spcPts val="600"/>
              </a:spcBef>
              <a:spcAft>
                <a:spcPts val="600"/>
              </a:spcAft>
            </a:pPr>
            <a:r>
              <a:rPr lang="es-US" sz="2800" dirty="0" smtClean="0"/>
              <a:t>Aplica presiones fuertes y rápidas en el centro del tórax a un ritmo de 100 a 120 compresiones por minuto.</a:t>
            </a:r>
          </a:p>
          <a:p>
            <a:pPr lvl="1"/>
            <a:r>
              <a:rPr lang="es-US" sz="2600" dirty="0" smtClean="0"/>
              <a:t>Empuja con una profundidad de aproximadamente dos pulgadas, permite que el tórax vuelva a elevarse completamente.</a:t>
            </a:r>
          </a:p>
          <a:p>
            <a:pPr lvl="1"/>
            <a:r>
              <a:rPr lang="es-US" sz="2600" dirty="0" smtClean="0"/>
              <a:t>Aplica 30 compresiones; cuenta en voz alta.</a:t>
            </a:r>
          </a:p>
          <a:p>
            <a:pPr lvl="1"/>
            <a:r>
              <a:rPr lang="es-US" sz="2600" dirty="0" smtClean="0"/>
              <a:t>Mantén los brazos extendidos y permanece directamente sobre el tórax al aplicar las presiones.</a:t>
            </a:r>
            <a:endParaRPr lang="es-US" dirty="0" smtClean="0"/>
          </a:p>
          <a:p>
            <a:pPr marL="457200" lvl="1" indent="0">
              <a:buNone/>
            </a:pPr>
            <a:endParaRPr lang="es-US" sz="1200" dirty="0" smtClean="0"/>
          </a:p>
          <a:p>
            <a:pPr marL="457200" lvl="1" indent="0">
              <a:buNone/>
            </a:pPr>
            <a:r>
              <a:rPr lang="es-US" sz="2600" i="1" dirty="0" smtClean="0"/>
              <a:t>Continúa con la siguiente diapositiva.</a:t>
            </a:r>
          </a:p>
        </p:txBody>
      </p:sp>
    </p:spTree>
    <p:extLst>
      <p:ext uri="{BB962C8B-B14F-4D97-AF65-F5344CB8AC3E}">
        <p14:creationId xmlns:p14="http://schemas.microsoft.com/office/powerpoint/2010/main" val="731151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Continuación de RCP infantil</a:t>
            </a:r>
            <a:endParaRPr lang="es-US"/>
          </a:p>
        </p:txBody>
      </p:sp>
      <p:sp>
        <p:nvSpPr>
          <p:cNvPr id="3" name="Content Placeholder 2"/>
          <p:cNvSpPr>
            <a:spLocks noGrp="1"/>
          </p:cNvSpPr>
          <p:nvPr>
            <p:ph sz="quarter" idx="11"/>
          </p:nvPr>
        </p:nvSpPr>
        <p:spPr>
          <a:xfrm>
            <a:off x="838200" y="1392646"/>
            <a:ext cx="10515600" cy="4936795"/>
          </a:xfrm>
        </p:spPr>
        <p:txBody>
          <a:bodyPr/>
          <a:lstStyle/>
          <a:p>
            <a:pPr>
              <a:spcBef>
                <a:spcPts val="600"/>
              </a:spcBef>
              <a:spcAft>
                <a:spcPts val="600"/>
              </a:spcAft>
              <a:buFont typeface="+mj-lt"/>
              <a:buAutoNum type="arabicPeriod" startAt="4"/>
            </a:pPr>
            <a:r>
              <a:rPr lang="es-US" sz="3200" dirty="0" smtClean="0"/>
              <a:t>Aplica 2 respiraciones.</a:t>
            </a:r>
          </a:p>
          <a:p>
            <a:pPr lvl="1"/>
            <a:r>
              <a:rPr lang="es-US" sz="1800" dirty="0" smtClean="0"/>
              <a:t>Coloca una mano sobre la frente y los dedos de la otra mano en el hueso del mentón del deportista.</a:t>
            </a:r>
          </a:p>
          <a:p>
            <a:pPr lvl="1"/>
            <a:r>
              <a:rPr lang="es-US" sz="1800" dirty="0" smtClean="0"/>
              <a:t>Inclina la cabeza del deportista hacia atrás y eleva el mentón.</a:t>
            </a:r>
          </a:p>
          <a:p>
            <a:pPr lvl="1"/>
            <a:r>
              <a:rPr lang="es-US" sz="1800" dirty="0" smtClean="0"/>
              <a:t>Manteniendo abierta la vía respiratoria, cierra la nariz del deportista entre pulgar y dedo índice.</a:t>
            </a:r>
          </a:p>
          <a:p>
            <a:pPr lvl="1"/>
            <a:r>
              <a:rPr lang="es-US" sz="1800" dirty="0" smtClean="0"/>
              <a:t>Inspira normalmente. Cubre la boca del niño con tu boca.</a:t>
            </a:r>
          </a:p>
          <a:p>
            <a:pPr lvl="1"/>
            <a:r>
              <a:rPr lang="es-US" sz="1800" dirty="0" smtClean="0"/>
              <a:t>Aplica 2 respiraciones: Sopla durante 1 segundo cada vez. Observa si se empieza a elevar el tórax al aplicar cada respiración.</a:t>
            </a:r>
          </a:p>
          <a:p>
            <a:pPr lvl="1">
              <a:spcAft>
                <a:spcPts val="600"/>
              </a:spcAft>
            </a:pPr>
            <a:r>
              <a:rPr lang="es-US" sz="1800" dirty="0" smtClean="0"/>
              <a:t>Procura no interrumpir las compresiones durante más de 10 segundos.</a:t>
            </a:r>
          </a:p>
          <a:p>
            <a:pPr lvl="0">
              <a:spcBef>
                <a:spcPts val="600"/>
              </a:spcBef>
              <a:spcAft>
                <a:spcPts val="600"/>
              </a:spcAft>
              <a:buFont typeface="+mj-lt"/>
              <a:buAutoNum type="arabicPeriod" startAt="4"/>
            </a:pPr>
            <a:r>
              <a:rPr lang="es-US" sz="3200" dirty="0" smtClean="0"/>
              <a:t>Repite ciclos de 30 compresiones y 2 respiraciones durante cinco ciclos o hasta que llegue ayuda.</a:t>
            </a:r>
          </a:p>
          <a:p>
            <a:pPr lvl="0">
              <a:spcBef>
                <a:spcPts val="600"/>
              </a:spcBef>
              <a:spcAft>
                <a:spcPts val="600"/>
              </a:spcAft>
              <a:buFont typeface="+mj-lt"/>
              <a:buAutoNum type="arabicPeriod" startAt="4"/>
            </a:pPr>
            <a:r>
              <a:rPr lang="es-US" sz="3200" dirty="0" smtClean="0"/>
              <a:t>Si nadie lo ha hecho aún, detente y llama al 911 para obtener el DEA (si está disponible).</a:t>
            </a:r>
          </a:p>
          <a:p>
            <a:pPr>
              <a:buAutoNum type="arabicPeriod" startAt="4"/>
            </a:pPr>
            <a:endParaRPr lang="es-US" dirty="0"/>
          </a:p>
        </p:txBody>
      </p:sp>
    </p:spTree>
    <p:extLst>
      <p:ext uri="{BB962C8B-B14F-4D97-AF65-F5344CB8AC3E}">
        <p14:creationId xmlns:p14="http://schemas.microsoft.com/office/powerpoint/2010/main" val="3086020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RCP con las manos</a:t>
            </a:r>
            <a:endParaRPr lang="es-US"/>
          </a:p>
        </p:txBody>
      </p:sp>
      <p:sp>
        <p:nvSpPr>
          <p:cNvPr id="3" name="Content Placeholder 2"/>
          <p:cNvSpPr>
            <a:spLocks noGrp="1"/>
          </p:cNvSpPr>
          <p:nvPr>
            <p:ph sz="quarter" idx="11"/>
          </p:nvPr>
        </p:nvSpPr>
        <p:spPr>
          <a:xfrm>
            <a:off x="1122218" y="2466110"/>
            <a:ext cx="5749637" cy="3907712"/>
          </a:xfrm>
          <a:prstGeom prst="rect">
            <a:avLst/>
          </a:prstGeom>
        </p:spPr>
        <p:txBody>
          <a:bodyPr>
            <a:normAutofit fontScale="92500"/>
          </a:bodyPr>
          <a:lstStyle/>
          <a:p>
            <a:pPr marL="171450" lvl="1" indent="0">
              <a:spcBef>
                <a:spcPts val="600"/>
              </a:spcBef>
              <a:spcAft>
                <a:spcPts val="600"/>
              </a:spcAft>
              <a:buNone/>
            </a:pPr>
            <a:r>
              <a:rPr lang="es-US" sz="2600" dirty="0" smtClean="0"/>
              <a:t>Se recomienda para personas que vean a un adolescente o adulto colapsarse repentinamente. Consta de dos pasos simples:</a:t>
            </a:r>
          </a:p>
          <a:p>
            <a:pPr lvl="2">
              <a:spcBef>
                <a:spcPts val="600"/>
              </a:spcBef>
              <a:spcAft>
                <a:spcPts val="600"/>
              </a:spcAft>
              <a:buAutoNum type="arabicPeriod"/>
            </a:pPr>
            <a:r>
              <a:rPr lang="es-US" sz="2400" dirty="0" smtClean="0"/>
              <a:t>Llama al 911 o indica a alguien que lo haga.</a:t>
            </a:r>
          </a:p>
          <a:p>
            <a:pPr lvl="2">
              <a:spcBef>
                <a:spcPts val="600"/>
              </a:spcBef>
              <a:spcAft>
                <a:spcPts val="600"/>
              </a:spcAft>
              <a:buAutoNum type="arabicPeriod"/>
            </a:pPr>
            <a:r>
              <a:rPr lang="es-US" sz="2400" spc="-10" dirty="0" smtClean="0"/>
              <a:t>Aplica presiones en el centro del pecho con fuerza y a un ritmo rápido de </a:t>
            </a:r>
            <a:br>
              <a:rPr lang="es-US" sz="2400" spc="-10" dirty="0" smtClean="0"/>
            </a:br>
            <a:r>
              <a:rPr lang="es-US" sz="2400" spc="-10" dirty="0" smtClean="0"/>
              <a:t>100 a 120 compresiones por minuto, </a:t>
            </a:r>
            <a:br>
              <a:rPr lang="es-US" sz="2400" spc="-10" dirty="0" smtClean="0"/>
            </a:br>
            <a:r>
              <a:rPr lang="es-US" sz="2400" spc="-10" dirty="0" smtClean="0"/>
              <a:t>o al ritmo de la canción disco “</a:t>
            </a:r>
            <a:r>
              <a:rPr lang="es-US" sz="2400" spc="-10" dirty="0" err="1" smtClean="0"/>
              <a:t>Stayin</a:t>
            </a:r>
            <a:r>
              <a:rPr lang="es-US" sz="2400" spc="-10" dirty="0" smtClean="0"/>
              <a:t>’ </a:t>
            </a:r>
            <a:r>
              <a:rPr lang="es-US" sz="2400" spc="-10" dirty="0" err="1" smtClean="0"/>
              <a:t>Alive</a:t>
            </a:r>
            <a:r>
              <a:rPr lang="es-US" sz="2400" spc="-10" dirty="0" smtClean="0"/>
              <a:t>” hasta que llegue la ayuda.</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06025" y="2854397"/>
            <a:ext cx="4572000" cy="3036627"/>
          </a:xfrm>
          <a:prstGeom prst="rect">
            <a:avLst/>
          </a:prstGeom>
        </p:spPr>
      </p:pic>
      <p:sp>
        <p:nvSpPr>
          <p:cNvPr id="5" name="Content Placeholder 2"/>
          <p:cNvSpPr txBox="1">
            <a:spLocks/>
          </p:cNvSpPr>
          <p:nvPr/>
        </p:nvSpPr>
        <p:spPr>
          <a:xfrm>
            <a:off x="838200" y="1529267"/>
            <a:ext cx="10515600" cy="922988"/>
          </a:xfrm>
          <a:prstGeom prst="rect">
            <a:avLst/>
          </a:prstGeom>
        </p:spPr>
        <p:txBody>
          <a:bodyPr>
            <a:noAutofit/>
          </a:bodyPr>
          <a:lstStyle>
            <a:lvl1pPr marL="514350" indent="-514350" algn="l" defTabSz="914400" rtl="0" eaLnBrk="1" latinLnBrk="0" hangingPunct="1">
              <a:lnSpc>
                <a:spcPct val="90000"/>
              </a:lnSpc>
              <a:spcBef>
                <a:spcPts val="1000"/>
              </a:spcBef>
              <a:buClr>
                <a:schemeClr val="tx1">
                  <a:lumMod val="50000"/>
                  <a:lumOff val="50000"/>
                </a:schemeClr>
              </a:buClr>
              <a:buSzPct val="120000"/>
              <a:buFont typeface="+mj-lt"/>
              <a:buAutoNum type="arabicPeriod"/>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8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600"/>
              </a:spcBef>
              <a:spcAft>
                <a:spcPts val="600"/>
              </a:spcAft>
              <a:buFont typeface="Arial" panose="020B0604020202020204" pitchFamily="34" charset="0"/>
              <a:buChar char="•"/>
            </a:pPr>
            <a:r>
              <a:rPr lang="es-US" sz="2400" dirty="0" smtClean="0">
                <a:latin typeface="+mn-lt"/>
              </a:rPr>
              <a:t>RCP con las manos </a:t>
            </a:r>
            <a:r>
              <a:rPr lang="es-US" sz="2400" dirty="0" smtClean="0">
                <a:latin typeface="+mn-lt"/>
                <a:hlinkClick r:id="rId4"/>
              </a:rPr>
              <a:t>Video de </a:t>
            </a:r>
            <a:r>
              <a:rPr lang="es-US" sz="2400" dirty="0" err="1" smtClean="0">
                <a:latin typeface="+mn-lt"/>
                <a:hlinkClick r:id="rId4"/>
              </a:rPr>
              <a:t>Heckling</a:t>
            </a:r>
            <a:r>
              <a:rPr lang="es-US" sz="2400" dirty="0" smtClean="0">
                <a:latin typeface="+mn-lt"/>
                <a:hlinkClick r:id="rId4"/>
              </a:rPr>
              <a:t> Fan</a:t>
            </a:r>
          </a:p>
          <a:p>
            <a:pPr marL="457200" indent="-457200">
              <a:spcBef>
                <a:spcPts val="600"/>
              </a:spcBef>
              <a:spcAft>
                <a:spcPts val="600"/>
              </a:spcAft>
              <a:buFont typeface="Arial" panose="020B0604020202020204" pitchFamily="34" charset="0"/>
              <a:buChar char="•"/>
            </a:pPr>
            <a:r>
              <a:rPr lang="es-US" sz="2400" dirty="0" smtClean="0">
                <a:latin typeface="+mn-lt"/>
              </a:rPr>
              <a:t>RCP solo con las manos es RCP sin respiración. </a:t>
            </a:r>
            <a:endParaRPr lang="es-US" sz="2600" dirty="0">
              <a:latin typeface="+mn-lt"/>
            </a:endParaRPr>
          </a:p>
        </p:txBody>
      </p:sp>
    </p:spTree>
    <p:extLst>
      <p:ext uri="{BB962C8B-B14F-4D97-AF65-F5344CB8AC3E}">
        <p14:creationId xmlns:p14="http://schemas.microsoft.com/office/powerpoint/2010/main" val="3236651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Desfibrilador externo automático</a:t>
            </a:r>
          </a:p>
        </p:txBody>
      </p:sp>
      <p:sp>
        <p:nvSpPr>
          <p:cNvPr id="3" name="Content Placeholder 2"/>
          <p:cNvSpPr>
            <a:spLocks noGrp="1"/>
          </p:cNvSpPr>
          <p:nvPr>
            <p:ph sz="quarter" idx="11"/>
          </p:nvPr>
        </p:nvSpPr>
        <p:spPr>
          <a:xfrm>
            <a:off x="838200" y="1376948"/>
            <a:ext cx="7502236" cy="4879817"/>
          </a:xfrm>
          <a:prstGeom prst="rect">
            <a:avLst/>
          </a:prstGeom>
        </p:spPr>
        <p:txBody>
          <a:bodyPr>
            <a:normAutofit fontScale="85000" lnSpcReduction="20000"/>
          </a:bodyPr>
          <a:lstStyle/>
          <a:p>
            <a:pPr marL="0" indent="0" algn="ctr">
              <a:lnSpc>
                <a:spcPct val="100000"/>
              </a:lnSpc>
              <a:spcBef>
                <a:spcPts val="600"/>
              </a:spcBef>
              <a:spcAft>
                <a:spcPts val="600"/>
              </a:spcAft>
              <a:buNone/>
            </a:pPr>
            <a:r>
              <a:rPr lang="es-US" sz="3200" b="1" dirty="0" smtClean="0"/>
              <a:t>El desfibrilador externo automático (DEA) es más eficaz cuando se utiliza dentro de los primeros </a:t>
            </a:r>
            <a:br>
              <a:rPr lang="es-US" sz="3200" b="1" dirty="0" smtClean="0"/>
            </a:br>
            <a:r>
              <a:rPr lang="es-US" sz="3200" b="1" dirty="0" smtClean="0"/>
              <a:t>3 a 5 minutos.</a:t>
            </a:r>
          </a:p>
          <a:p>
            <a:pPr>
              <a:lnSpc>
                <a:spcPct val="100000"/>
              </a:lnSpc>
              <a:spcBef>
                <a:spcPts val="600"/>
              </a:spcBef>
              <a:spcAft>
                <a:spcPts val="600"/>
              </a:spcAft>
            </a:pPr>
            <a:r>
              <a:rPr lang="es-US" dirty="0" smtClean="0"/>
              <a:t>Primero llama al 911. </a:t>
            </a:r>
          </a:p>
          <a:p>
            <a:pPr>
              <a:lnSpc>
                <a:spcPct val="100000"/>
              </a:lnSpc>
              <a:spcBef>
                <a:spcPts val="600"/>
              </a:spcBef>
              <a:spcAft>
                <a:spcPts val="600"/>
              </a:spcAft>
            </a:pPr>
            <a:r>
              <a:rPr lang="es-US" dirty="0" smtClean="0"/>
              <a:t>Comienza con la RCP. Si hay un DEA disponible, pide a alguien </a:t>
            </a:r>
            <a:r>
              <a:rPr lang="es-ES" dirty="0" smtClean="0"/>
              <a:t>que lo traiga.</a:t>
            </a:r>
            <a:endParaRPr lang="es-US" dirty="0" smtClean="0"/>
          </a:p>
          <a:p>
            <a:pPr marL="971550" lvl="1" indent="-514350">
              <a:lnSpc>
                <a:spcPct val="100000"/>
              </a:lnSpc>
              <a:spcBef>
                <a:spcPts val="600"/>
              </a:spcBef>
              <a:spcAft>
                <a:spcPts val="600"/>
              </a:spcAft>
              <a:buFont typeface="+mj-lt"/>
              <a:buAutoNum type="arabicPeriod"/>
            </a:pPr>
            <a:r>
              <a:rPr lang="es-US" dirty="0" smtClean="0"/>
              <a:t>Enciende el DEA.</a:t>
            </a:r>
          </a:p>
          <a:p>
            <a:pPr marL="971550" lvl="1" indent="-514350">
              <a:lnSpc>
                <a:spcPct val="100000"/>
              </a:lnSpc>
              <a:spcBef>
                <a:spcPts val="600"/>
              </a:spcBef>
              <a:spcAft>
                <a:spcPts val="600"/>
              </a:spcAft>
              <a:buFont typeface="+mj-lt"/>
              <a:buAutoNum type="arabicPeriod"/>
            </a:pPr>
            <a:r>
              <a:rPr lang="es-US" dirty="0" smtClean="0"/>
              <a:t>Coloca las almohadillas sobre el pecho en las posiciones que se muestran en las almohadillas.</a:t>
            </a:r>
          </a:p>
          <a:p>
            <a:pPr lvl="3">
              <a:lnSpc>
                <a:spcPct val="100000"/>
              </a:lnSpc>
              <a:spcBef>
                <a:spcPts val="600"/>
              </a:spcBef>
              <a:spcAft>
                <a:spcPts val="600"/>
              </a:spcAft>
            </a:pPr>
            <a:r>
              <a:rPr lang="es-US" sz="2600" dirty="0" smtClean="0"/>
              <a:t>Si no hay opciones para niños (tecla, interruptor </a:t>
            </a:r>
            <a:br>
              <a:rPr lang="es-US" sz="2600" dirty="0" smtClean="0"/>
            </a:br>
            <a:r>
              <a:rPr lang="es-US" sz="2600" dirty="0" smtClean="0"/>
              <a:t>o almohadillas), utiliza almohadillas para adultos.</a:t>
            </a:r>
          </a:p>
          <a:p>
            <a:pPr marL="971550" lvl="1" indent="-514350">
              <a:lnSpc>
                <a:spcPct val="100000"/>
              </a:lnSpc>
              <a:spcBef>
                <a:spcPts val="600"/>
              </a:spcBef>
              <a:spcAft>
                <a:spcPts val="600"/>
              </a:spcAft>
              <a:buFont typeface="+mj-lt"/>
              <a:buAutoNum type="arabicPeriod"/>
            </a:pPr>
            <a:r>
              <a:rPr lang="es-US" dirty="0" smtClean="0"/>
              <a:t>Sigue las indicaciones del DEA que veas y escuches.</a:t>
            </a:r>
          </a:p>
          <a:p>
            <a:pPr>
              <a:lnSpc>
                <a:spcPct val="100000"/>
              </a:lnSpc>
            </a:pPr>
            <a:endParaRPr lang="es-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34903" y="1636295"/>
            <a:ext cx="2986439" cy="4479658"/>
          </a:xfrm>
          <a:prstGeom prst="rect">
            <a:avLst/>
          </a:prstGeom>
        </p:spPr>
      </p:pic>
    </p:spTree>
    <p:extLst>
      <p:ext uri="{BB962C8B-B14F-4D97-AF65-F5344CB8AC3E}">
        <p14:creationId xmlns:p14="http://schemas.microsoft.com/office/powerpoint/2010/main" val="1118224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¿Cómo prepararse para reaccionar ante un paro cardíaco?</a:t>
            </a:r>
          </a:p>
        </p:txBody>
      </p:sp>
      <p:sp>
        <p:nvSpPr>
          <p:cNvPr id="3" name="Content Placeholder 2"/>
          <p:cNvSpPr>
            <a:spLocks noGrp="1"/>
          </p:cNvSpPr>
          <p:nvPr>
            <p:ph sz="quarter" idx="11"/>
          </p:nvPr>
        </p:nvSpPr>
        <p:spPr>
          <a:xfrm>
            <a:off x="966535" y="1624431"/>
            <a:ext cx="10746493" cy="4696158"/>
          </a:xfrm>
          <a:prstGeom prst="rect">
            <a:avLst/>
          </a:prstGeom>
        </p:spPr>
        <p:txBody>
          <a:bodyPr/>
          <a:lstStyle/>
          <a:p>
            <a:pPr lvl="0">
              <a:spcAft>
                <a:spcPts val="1200"/>
              </a:spcAft>
            </a:pPr>
            <a:r>
              <a:rPr lang="es-US" sz="2400" b="1" dirty="0" smtClean="0"/>
              <a:t>Capacítate en RCP</a:t>
            </a:r>
            <a:r>
              <a:rPr lang="es-US" sz="2800" dirty="0" smtClean="0"/>
              <a:t> </a:t>
            </a:r>
            <a:r>
              <a:rPr lang="es-US" sz="1800" dirty="0" smtClean="0"/>
              <a:t>y asegura que los entrenadores y el personal estén capacitados. Visita </a:t>
            </a:r>
            <a:r>
              <a:rPr lang="es-US" sz="1800" u="sng" dirty="0" smtClean="0">
                <a:hlinkClick r:id="rId3"/>
              </a:rPr>
              <a:t>www.cpr.heart.org</a:t>
            </a:r>
            <a:r>
              <a:rPr lang="es-US" sz="1800" dirty="0" smtClean="0"/>
              <a:t> para encontrar un curso de capacitación de RCP cerca tuyo. La mejor manera de prepararse para un paro cardíaco es aprender RCP y compartir esta habilidad para salvar vidas con familiares y amigos.</a:t>
            </a:r>
          </a:p>
          <a:p>
            <a:pPr lvl="0">
              <a:spcAft>
                <a:spcPts val="1200"/>
              </a:spcAft>
            </a:pPr>
            <a:r>
              <a:rPr lang="es-US" sz="2400" b="1" dirty="0" smtClean="0"/>
              <a:t>Apoya programas de educación de RCP</a:t>
            </a:r>
            <a:r>
              <a:rPr lang="es-US" sz="1800" dirty="0" smtClean="0"/>
              <a:t> que impartan instrucción eficaz para testigos circunstanciales y el uso apropiado del DEA. También apoya los programas de acceso público de la desfibrilación (o PAD). Los programas de PAD ayudan a colocar DEA en las comunidades. Los DEA benefician la supervivencia cuando se colocan en lugares donde podrían ocurrir paros cardíacos, como, por ejemplo, en áreas donde se reúne mucha gente.</a:t>
            </a:r>
          </a:p>
          <a:p>
            <a:pPr lvl="0">
              <a:spcAft>
                <a:spcPts val="1200"/>
              </a:spcAft>
            </a:pPr>
            <a:r>
              <a:rPr lang="es-US" sz="2400" b="1" dirty="0" smtClean="0"/>
              <a:t>Asegúrate de que se estén implementando planes de emergencia </a:t>
            </a:r>
            <a:r>
              <a:rPr lang="es-US" sz="1800" dirty="0" smtClean="0"/>
              <a:t>en tu escuela o liga juvenil. Entra a </a:t>
            </a:r>
            <a:r>
              <a:rPr lang="es-US" sz="1800" u="sng" dirty="0" smtClean="0">
                <a:hlinkClick r:id="rId4"/>
              </a:rPr>
              <a:t>www.heart.org/cerp</a:t>
            </a:r>
            <a:r>
              <a:rPr lang="es-US" sz="1800" dirty="0" smtClean="0"/>
              <a:t> para obtener herramientas gratuitas para desarrollar un Protocolo Certificado de Respuesta ante Emergencias.</a:t>
            </a:r>
          </a:p>
          <a:p>
            <a:pPr lvl="0">
              <a:spcAft>
                <a:spcPts val="1200"/>
              </a:spcAft>
            </a:pPr>
            <a:r>
              <a:rPr lang="es-US" sz="2400" b="1" dirty="0" smtClean="0"/>
              <a:t>Asegúrate de que los deportistas se hagan un examen físico </a:t>
            </a:r>
            <a:r>
              <a:rPr lang="es-US" sz="1800" dirty="0" smtClean="0"/>
              <a:t>antes de practicar algún deporte. Habla con el médico de tu hijo si te preocupa la salud de tu hijo.</a:t>
            </a:r>
            <a:endParaRPr lang="es-US" sz="1800" dirty="0"/>
          </a:p>
        </p:txBody>
      </p:sp>
    </p:spTree>
    <p:extLst>
      <p:ext uri="{BB962C8B-B14F-4D97-AF65-F5344CB8AC3E}">
        <p14:creationId xmlns:p14="http://schemas.microsoft.com/office/powerpoint/2010/main" val="434433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US" smtClean="0"/>
              <a:t>Práctica de RCP</a:t>
            </a:r>
            <a:endParaRPr lang="es-US"/>
          </a:p>
        </p:txBody>
      </p:sp>
    </p:spTree>
    <p:extLst>
      <p:ext uri="{BB962C8B-B14F-4D97-AF65-F5344CB8AC3E}">
        <p14:creationId xmlns:p14="http://schemas.microsoft.com/office/powerpoint/2010/main" val="4102277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smtClean="0"/>
              <a:t>Prevención de lesiones pediátricas ocasionadas por sobreexigencia</a:t>
            </a:r>
            <a:endParaRPr lang="es-US"/>
          </a:p>
        </p:txBody>
      </p:sp>
      <p:sp>
        <p:nvSpPr>
          <p:cNvPr id="3" name="Rectangle 2"/>
          <p:cNvSpPr/>
          <p:nvPr/>
        </p:nvSpPr>
        <p:spPr>
          <a:xfrm>
            <a:off x="7020912" y="147466"/>
            <a:ext cx="5032722" cy="1846659"/>
          </a:xfrm>
          <a:prstGeom prst="rect">
            <a:avLst/>
          </a:prstGeom>
        </p:spPr>
        <p:txBody>
          <a:bodyPr wrap="square">
            <a:spAutoFit/>
          </a:bodyPr>
          <a:lstStyle/>
          <a:p>
            <a:pPr algn="ctr"/>
            <a:r>
              <a:rPr lang="es-US" sz="1800" b="0" i="0" u="none" strike="noStrike" baseline="0" smtClean="0">
                <a:solidFill>
                  <a:srgbClr val="FFFFFF"/>
                </a:solidFill>
                <a:latin typeface="Montserrat Light" charset="0"/>
              </a:rPr>
              <a:t>Contenido brindado por</a:t>
            </a:r>
          </a:p>
          <a:p>
            <a:endParaRPr lang="es-US" sz="1800" b="0" i="0" u="none" strike="noStrike" baseline="0" smtClean="0">
              <a:solidFill>
                <a:srgbClr val="FFFFFF"/>
              </a:solidFill>
              <a:latin typeface="Montserrat Light" charset="0"/>
            </a:endParaRPr>
          </a:p>
          <a:p>
            <a:endParaRPr lang="es-US" sz="1800" b="0" i="0" u="none" strike="noStrike" baseline="0" smtClean="0">
              <a:solidFill>
                <a:srgbClr val="FFFFFF"/>
              </a:solidFill>
              <a:latin typeface="Montserrat Light" charset="0"/>
            </a:endParaRPr>
          </a:p>
          <a:p>
            <a:endParaRPr lang="es-US" sz="2400" b="0" i="0" u="none" strike="noStrike" baseline="0" smtClean="0">
              <a:solidFill>
                <a:srgbClr val="FFFFFF"/>
              </a:solidFill>
              <a:latin typeface="Montserrat Light" charset="0"/>
            </a:endParaRPr>
          </a:p>
          <a:p>
            <a:endParaRPr lang="es-US" sz="1800" b="0" i="0" u="none" strike="noStrike" baseline="0" smtClean="0">
              <a:solidFill>
                <a:srgbClr val="FFFFFF"/>
              </a:solidFill>
              <a:latin typeface="Montserrat Light" charset="0"/>
            </a:endParaRPr>
          </a:p>
          <a:p>
            <a:endParaRPr lang="es-US" smtClean="0">
              <a:solidFill>
                <a:srgbClr val="FFFFFF"/>
              </a:solidFill>
              <a:latin typeface="Montserrat Light"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1011" y="622525"/>
            <a:ext cx="3142232" cy="1371600"/>
          </a:xfrm>
          <a:prstGeom prst="rect">
            <a:avLst/>
          </a:prstGeom>
        </p:spPr>
      </p:pic>
    </p:spTree>
    <p:extLst>
      <p:ext uri="{BB962C8B-B14F-4D97-AF65-F5344CB8AC3E}">
        <p14:creationId xmlns:p14="http://schemas.microsoft.com/office/powerpoint/2010/main" val="3295676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8797119" cy="762000"/>
          </a:xfrm>
        </p:spPr>
        <p:txBody>
          <a:bodyPr/>
          <a:lstStyle/>
          <a:p>
            <a:r>
              <a:rPr lang="es-US" smtClean="0"/>
              <a:t>Tipos de lesiones pediátricas</a:t>
            </a:r>
            <a:endParaRPr lang="es-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58438888"/>
              </p:ext>
            </p:extLst>
          </p:nvPr>
        </p:nvGraphicFramePr>
        <p:xfrm>
          <a:off x="838199" y="1690688"/>
          <a:ext cx="7267833" cy="4130334"/>
        </p:xfrm>
        <a:graphic>
          <a:graphicData uri="http://schemas.openxmlformats.org/drawingml/2006/table">
            <a:tbl>
              <a:tblPr firstRow="1" bandRow="1">
                <a:tableStyleId>{5C22544A-7EE6-4342-B048-85BDC9FD1C3A}</a:tableStyleId>
              </a:tblPr>
              <a:tblGrid>
                <a:gridCol w="1344757"/>
                <a:gridCol w="2421880"/>
                <a:gridCol w="3501196"/>
              </a:tblGrid>
              <a:tr h="849937">
                <a:tc>
                  <a:txBody>
                    <a:bodyPr/>
                    <a:lstStyle/>
                    <a:p>
                      <a:pPr algn="ctr"/>
                      <a:endParaRPr lang="es-US" noProof="0" dirty="0">
                        <a:latin typeface="+mn-lt"/>
                      </a:endParaRPr>
                    </a:p>
                  </a:txBody>
                  <a:tcPr anchor="ctr">
                    <a:solidFill>
                      <a:srgbClr val="19457F"/>
                    </a:solidFill>
                  </a:tcPr>
                </a:tc>
                <a:tc>
                  <a:txBody>
                    <a:bodyPr/>
                    <a:lstStyle/>
                    <a:p>
                      <a:pPr algn="ctr"/>
                      <a:r>
                        <a:rPr lang="es-US" sz="3600" noProof="0" smtClean="0">
                          <a:latin typeface="+mn-lt"/>
                        </a:rPr>
                        <a:t>Aguda</a:t>
                      </a:r>
                      <a:endParaRPr lang="es-US" sz="3600" noProof="0">
                        <a:latin typeface="+mn-lt"/>
                      </a:endParaRPr>
                    </a:p>
                  </a:txBody>
                  <a:tcPr anchor="ctr">
                    <a:solidFill>
                      <a:srgbClr val="19457F"/>
                    </a:solidFill>
                  </a:tcPr>
                </a:tc>
                <a:tc>
                  <a:txBody>
                    <a:bodyPr/>
                    <a:lstStyle/>
                    <a:p>
                      <a:pPr algn="ctr"/>
                      <a:r>
                        <a:rPr lang="es-US" sz="3600" noProof="0" smtClean="0">
                          <a:latin typeface="+mn-lt"/>
                        </a:rPr>
                        <a:t>Sobreexigencia</a:t>
                      </a:r>
                      <a:endParaRPr lang="es-US" sz="3600" noProof="0">
                        <a:latin typeface="+mn-lt"/>
                      </a:endParaRPr>
                    </a:p>
                  </a:txBody>
                  <a:tcPr anchor="ctr">
                    <a:solidFill>
                      <a:srgbClr val="19457F"/>
                    </a:solidFill>
                  </a:tcPr>
                </a:tc>
              </a:tr>
              <a:tr h="1420161">
                <a:tc>
                  <a:txBody>
                    <a:bodyPr/>
                    <a:lstStyle/>
                    <a:p>
                      <a:pPr algn="ctr"/>
                      <a:r>
                        <a:rPr lang="es-US" b="1" noProof="0" smtClean="0">
                          <a:latin typeface="+mn-lt"/>
                        </a:rPr>
                        <a:t>Causa</a:t>
                      </a:r>
                      <a:endParaRPr lang="es-US" b="1" noProof="0">
                        <a:latin typeface="+mn-lt"/>
                      </a:endParaRPr>
                    </a:p>
                  </a:txBody>
                  <a:tcPr anchor="ctr">
                    <a:solidFill>
                      <a:srgbClr val="19457F">
                        <a:alpha val="20000"/>
                      </a:srgbClr>
                    </a:solidFill>
                  </a:tcPr>
                </a:tc>
                <a:tc>
                  <a:txBody>
                    <a:bodyPr/>
                    <a:lstStyle/>
                    <a:p>
                      <a:pPr algn="ctr"/>
                      <a:r>
                        <a:rPr lang="es-US" noProof="0" smtClean="0">
                          <a:latin typeface="+mn-lt"/>
                        </a:rPr>
                        <a:t>Resultado de un único evento traumático</a:t>
                      </a:r>
                      <a:endParaRPr lang="es-US" noProof="0">
                        <a:latin typeface="+mn-lt"/>
                      </a:endParaRPr>
                    </a:p>
                  </a:txBody>
                  <a:tcPr anchor="ctr">
                    <a:solidFill>
                      <a:srgbClr val="19457F">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noProof="0" smtClean="0">
                          <a:latin typeface="+mn-lt"/>
                        </a:rPr>
                        <a:t>Resultado de eventos traumáticos en tendones, huesos y articulaciones</a:t>
                      </a:r>
                      <a:endParaRPr lang="es-US" noProof="0">
                        <a:latin typeface="+mn-lt"/>
                      </a:endParaRPr>
                    </a:p>
                  </a:txBody>
                  <a:tcPr anchor="ctr">
                    <a:solidFill>
                      <a:srgbClr val="19457F">
                        <a:alpha val="20000"/>
                      </a:srgbClr>
                    </a:solidFill>
                  </a:tcPr>
                </a:tc>
              </a:tr>
              <a:tr h="1860236">
                <a:tc>
                  <a:txBody>
                    <a:bodyPr/>
                    <a:lstStyle/>
                    <a:p>
                      <a:pPr algn="ctr"/>
                      <a:r>
                        <a:rPr lang="es-US" b="1" noProof="0" smtClean="0">
                          <a:latin typeface="+mn-lt"/>
                        </a:rPr>
                        <a:t>Ejemplos</a:t>
                      </a:r>
                      <a:endParaRPr lang="es-US" b="1" noProof="0">
                        <a:latin typeface="+mn-lt"/>
                      </a:endParaRPr>
                    </a:p>
                  </a:txBody>
                  <a:tcPr anchor="ctr">
                    <a:solidFill>
                      <a:srgbClr val="19457F">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US" noProof="0" dirty="0" smtClean="0">
                          <a:latin typeface="+mn-lt"/>
                        </a:rPr>
                        <a:t>Esguince, dislocación del hombro, fractura de muñeca</a:t>
                      </a:r>
                      <a:endParaRPr lang="es-US" noProof="0" dirty="0">
                        <a:latin typeface="+mn-lt"/>
                      </a:endParaRPr>
                    </a:p>
                  </a:txBody>
                  <a:tcPr anchor="ctr">
                    <a:solidFill>
                      <a:srgbClr val="19457F">
                        <a:alpha val="20000"/>
                      </a:srgb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noProof="0" dirty="0" smtClean="0">
                          <a:latin typeface="+mn-lt"/>
                        </a:rPr>
                        <a:t>Codo de tenista, rodilla de corredor, periostitis, hombro de nadador, rotación de codo en jóvenes,</a:t>
                      </a:r>
                      <a:r>
                        <a:rPr lang="es-US" noProof="0" dirty="0" smtClean="0"/>
                        <a:t> </a:t>
                      </a:r>
                      <a:r>
                        <a:rPr lang="es-US" noProof="0" dirty="0" smtClean="0">
                          <a:latin typeface="+mn-lt"/>
                        </a:rPr>
                        <a:t>rodilla de saltador</a:t>
                      </a:r>
                      <a:endParaRPr lang="es-US" noProof="0" dirty="0">
                        <a:latin typeface="+mn-lt"/>
                      </a:endParaRPr>
                    </a:p>
                  </a:txBody>
                  <a:tcPr anchor="ctr">
                    <a:solidFill>
                      <a:srgbClr val="19457F">
                        <a:alpha val="20000"/>
                      </a:srgbClr>
                    </a:solidFill>
                  </a:tcPr>
                </a:tc>
              </a:tr>
            </a:tbl>
          </a:graphicData>
        </a:graphic>
      </p:graphicFrame>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8467" y="2197768"/>
            <a:ext cx="3200400" cy="3200400"/>
          </a:xfrm>
          <a:prstGeom prst="rect">
            <a:avLst/>
          </a:prstGeom>
        </p:spPr>
      </p:pic>
    </p:spTree>
    <p:extLst>
      <p:ext uri="{BB962C8B-B14F-4D97-AF65-F5344CB8AC3E}">
        <p14:creationId xmlns:p14="http://schemas.microsoft.com/office/powerpoint/2010/main" val="1539036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¿Quiénes son los entrenadores deportivos?</a:t>
            </a:r>
            <a:endParaRPr lang="es-US" dirty="0"/>
          </a:p>
        </p:txBody>
      </p:sp>
      <p:sp>
        <p:nvSpPr>
          <p:cNvPr id="3" name="Content Placeholder 2"/>
          <p:cNvSpPr>
            <a:spLocks noGrp="1"/>
          </p:cNvSpPr>
          <p:nvPr>
            <p:ph sz="quarter" idx="11"/>
          </p:nvPr>
        </p:nvSpPr>
        <p:spPr>
          <a:xfrm>
            <a:off x="838200" y="1285875"/>
            <a:ext cx="10609162" cy="4936795"/>
          </a:xfrm>
        </p:spPr>
        <p:txBody>
          <a:bodyPr/>
          <a:lstStyle/>
          <a:p>
            <a:pPr marL="457200" lvl="0">
              <a:spcBef>
                <a:spcPts val="0"/>
              </a:spcBef>
              <a:buClrTx/>
              <a:tabLst>
                <a:tab pos="2289175" algn="l"/>
              </a:tabLst>
            </a:pPr>
            <a:r>
              <a:rPr lang="es-US" sz="2600" dirty="0" smtClean="0"/>
              <a:t>Los entrenadores deportivos (ED) son profesionales de la salud altamente calificados y con múltiples habilidades que colaboran con los médicos para brindar:</a:t>
            </a:r>
          </a:p>
          <a:p>
            <a:pPr marL="803275" lvl="1" indent="-342900">
              <a:lnSpc>
                <a:spcPct val="80000"/>
              </a:lnSpc>
            </a:pPr>
            <a:r>
              <a:rPr lang="es-US" sz="2200" dirty="0" smtClean="0"/>
              <a:t>Servicios preventivos </a:t>
            </a:r>
          </a:p>
          <a:p>
            <a:pPr marL="803275" lvl="1" indent="-342900">
              <a:lnSpc>
                <a:spcPct val="80000"/>
              </a:lnSpc>
            </a:pPr>
            <a:r>
              <a:rPr lang="es-US" sz="2200" dirty="0" smtClean="0"/>
              <a:t>Atención de emergencias </a:t>
            </a:r>
          </a:p>
          <a:p>
            <a:pPr marL="803275" lvl="1" indent="-342900">
              <a:lnSpc>
                <a:spcPct val="80000"/>
              </a:lnSpc>
            </a:pPr>
            <a:r>
              <a:rPr lang="es-US" sz="2200" dirty="0" smtClean="0"/>
              <a:t>Diagnóstico clínico</a:t>
            </a:r>
          </a:p>
          <a:p>
            <a:pPr marL="803275" lvl="1" indent="-342900">
              <a:lnSpc>
                <a:spcPct val="80000"/>
              </a:lnSpc>
            </a:pPr>
            <a:r>
              <a:rPr lang="es-US" sz="2200" dirty="0" smtClean="0"/>
              <a:t>Intervención terapéutica</a:t>
            </a:r>
          </a:p>
          <a:p>
            <a:pPr marL="803275" lvl="1" indent="-342900">
              <a:lnSpc>
                <a:spcPct val="80000"/>
              </a:lnSpc>
            </a:pPr>
            <a:r>
              <a:rPr lang="es-US" sz="2200" dirty="0" smtClean="0"/>
              <a:t>Rehabilitación de lesiones y afecciones médicas</a:t>
            </a:r>
          </a:p>
          <a:p>
            <a:r>
              <a:rPr lang="es-US" sz="2600" dirty="0" smtClean="0"/>
              <a:t>Educación de los ED</a:t>
            </a:r>
          </a:p>
          <a:p>
            <a:pPr marL="800100" lvl="1" indent="-342900">
              <a:lnSpc>
                <a:spcPct val="80000"/>
              </a:lnSpc>
              <a:buClrTx/>
            </a:pPr>
            <a:r>
              <a:rPr lang="es-US" sz="2200" dirty="0" smtClean="0"/>
              <a:t>Todos los entrenadores deportivos deben haberse graduado de un programa acreditado de licenciatura universitaria. </a:t>
            </a:r>
          </a:p>
          <a:p>
            <a:pPr marL="800100" lvl="1" indent="-342900">
              <a:lnSpc>
                <a:spcPct val="80000"/>
              </a:lnSpc>
              <a:buClrTx/>
            </a:pPr>
            <a:r>
              <a:rPr lang="es-US" sz="2200" dirty="0" smtClean="0"/>
              <a:t>La capacitación deportiva es un modelo educativo basado en un programa </a:t>
            </a:r>
            <a:br>
              <a:rPr lang="es-US" sz="2200" dirty="0" smtClean="0"/>
            </a:br>
            <a:r>
              <a:rPr lang="es-US" sz="2200" dirty="0" smtClean="0"/>
              <a:t>de medicina, tales como la terapia física y la enfermería. </a:t>
            </a:r>
          </a:p>
          <a:p>
            <a:pPr marL="800100" lvl="1" indent="-342900">
              <a:lnSpc>
                <a:spcPct val="80000"/>
              </a:lnSpc>
              <a:buClrTx/>
            </a:pPr>
            <a:r>
              <a:rPr lang="es-US" sz="2200" dirty="0" smtClean="0"/>
              <a:t>Muchos ED tienen una maestría o un postgrado superior. </a:t>
            </a:r>
          </a:p>
          <a:p>
            <a:endParaRPr lang="es-US" dirty="0"/>
          </a:p>
        </p:txBody>
      </p:sp>
      <p:sp>
        <p:nvSpPr>
          <p:cNvPr id="6" name="TextBox 5"/>
          <p:cNvSpPr txBox="1"/>
          <p:nvPr/>
        </p:nvSpPr>
        <p:spPr>
          <a:xfrm>
            <a:off x="9490842" y="83052"/>
            <a:ext cx="2543503" cy="369332"/>
          </a:xfrm>
          <a:prstGeom prst="rect">
            <a:avLst/>
          </a:prstGeom>
          <a:noFill/>
        </p:spPr>
        <p:txBody>
          <a:bodyPr wrap="square" rtlCol="0">
            <a:spAutoFit/>
          </a:bodyPr>
          <a:lstStyle/>
          <a:p>
            <a:pPr algn="ctr"/>
            <a:r>
              <a:rPr lang="es-US" dirty="0" smtClean="0">
                <a:latin typeface="+mn-lt"/>
              </a:rPr>
              <a:t>Contenido brindado por</a:t>
            </a:r>
            <a:endParaRPr lang="es-US" dirty="0">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Tree>
    <p:extLst>
      <p:ext uri="{BB962C8B-B14F-4D97-AF65-F5344CB8AC3E}">
        <p14:creationId xmlns:p14="http://schemas.microsoft.com/office/powerpoint/2010/main" val="2529680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¿Quién está en riesgo? </a:t>
            </a:r>
            <a:endParaRPr lang="es-US"/>
          </a:p>
        </p:txBody>
      </p:sp>
      <p:sp>
        <p:nvSpPr>
          <p:cNvPr id="3" name="Content Placeholder 2"/>
          <p:cNvSpPr>
            <a:spLocks noGrp="1"/>
          </p:cNvSpPr>
          <p:nvPr>
            <p:ph sz="quarter" idx="4294967295"/>
          </p:nvPr>
        </p:nvSpPr>
        <p:spPr>
          <a:xfrm>
            <a:off x="838200" y="2142819"/>
            <a:ext cx="6421582" cy="3597598"/>
          </a:xfrm>
          <a:prstGeom prst="rect">
            <a:avLst/>
          </a:prstGeom>
        </p:spPr>
        <p:txBody>
          <a:bodyPr>
            <a:normAutofit lnSpcReduction="10000"/>
          </a:bodyPr>
          <a:lstStyle/>
          <a:p>
            <a:pPr marL="0" indent="0" algn="ctr">
              <a:lnSpc>
                <a:spcPct val="100000"/>
              </a:lnSpc>
              <a:spcBef>
                <a:spcPts val="600"/>
              </a:spcBef>
              <a:spcAft>
                <a:spcPts val="600"/>
              </a:spcAft>
              <a:buNone/>
            </a:pPr>
            <a:r>
              <a:rPr lang="es-US" sz="2750" dirty="0" smtClean="0">
                <a:latin typeface="Calibri" panose="020F0502020204030204" pitchFamily="34" charset="0"/>
              </a:rPr>
              <a:t>La </a:t>
            </a:r>
            <a:r>
              <a:rPr lang="es-US" sz="2750" dirty="0" err="1" smtClean="0">
                <a:latin typeface="Calibri" panose="020F0502020204030204" pitchFamily="34" charset="0"/>
              </a:rPr>
              <a:t>sobreexigencia</a:t>
            </a:r>
            <a:r>
              <a:rPr lang="es-US" sz="2750" dirty="0" smtClean="0">
                <a:latin typeface="Calibri" panose="020F0502020204030204" pitchFamily="34" charset="0"/>
              </a:rPr>
              <a:t>, o las lesiones traumáticas reiteradas, representan aproximadamente la mitad de la totalidad de las lesiones deportivas juveniles (entre 6 y 18 años). </a:t>
            </a:r>
            <a:r>
              <a:rPr lang="es-US" sz="2750" dirty="0">
                <a:latin typeface="Calibri" panose="020F0502020204030204" pitchFamily="34" charset="0"/>
              </a:rPr>
              <a:t>S</a:t>
            </a:r>
            <a:r>
              <a:rPr lang="es-US" sz="2750" dirty="0" smtClean="0">
                <a:latin typeface="Calibri" panose="020F0502020204030204" pitchFamily="34" charset="0"/>
              </a:rPr>
              <a:t>e cree que es posible prevenir más de la mitad del total de las lesiones por </a:t>
            </a:r>
            <a:r>
              <a:rPr lang="es-US" sz="2750" dirty="0" err="1" smtClean="0">
                <a:latin typeface="Calibri" panose="020F0502020204030204" pitchFamily="34" charset="0"/>
              </a:rPr>
              <a:t>sobreexigencia</a:t>
            </a:r>
            <a:r>
              <a:rPr lang="es-US" sz="2750" dirty="0" smtClean="0">
                <a:latin typeface="Calibri" panose="020F0502020204030204" pitchFamily="34" charset="0"/>
              </a:rPr>
              <a:t> informadas. </a:t>
            </a:r>
            <a:endParaRPr lang="es-US" sz="2750" dirty="0" smtClean="0">
              <a:latin typeface="Calibri" panose="020F0502020204030204" pitchFamily="34" charset="0"/>
              <a:cs typeface="Calibri" panose="020F0502020204030204" pitchFamily="34" charset="0"/>
            </a:endParaRPr>
          </a:p>
          <a:p>
            <a:pPr marL="0" indent="0">
              <a:lnSpc>
                <a:spcPct val="100000"/>
              </a:lnSpc>
              <a:spcBef>
                <a:spcPts val="600"/>
              </a:spcBef>
              <a:spcAft>
                <a:spcPts val="600"/>
              </a:spcAft>
              <a:buNone/>
            </a:pPr>
            <a:r>
              <a:rPr lang="es-US" sz="1600" dirty="0" smtClean="0">
                <a:latin typeface="Calibri" panose="020F0502020204030204" pitchFamily="34" charset="0"/>
              </a:rPr>
              <a:t>-</a:t>
            </a:r>
            <a:r>
              <a:rPr lang="es-US" sz="1600" i="1" dirty="0" smtClean="0">
                <a:latin typeface="Calibri" panose="020F0502020204030204" pitchFamily="34" charset="0"/>
              </a:rPr>
              <a:t>Declaración de posición de NATA: Prevención de lesiones pediátricas por </a:t>
            </a:r>
            <a:r>
              <a:rPr lang="es-US" sz="1600" i="1" dirty="0" err="1" smtClean="0">
                <a:latin typeface="Calibri" panose="020F0502020204030204" pitchFamily="34" charset="0"/>
              </a:rPr>
              <a:t>sobreexigencia</a:t>
            </a:r>
            <a:r>
              <a:rPr lang="es-US" sz="1600" i="1" dirty="0" smtClean="0">
                <a:latin typeface="Calibri" panose="020F0502020204030204" pitchFamily="34" charset="0"/>
              </a:rPr>
              <a:t> (2011)</a:t>
            </a:r>
            <a:endParaRPr lang="es-US" i="1" dirty="0">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1644187"/>
              </p:ext>
            </p:extLst>
          </p:nvPr>
        </p:nvGraphicFramePr>
        <p:xfrm>
          <a:off x="7430247" y="1748589"/>
          <a:ext cx="4116353" cy="4119456"/>
        </p:xfrm>
        <a:graphic>
          <a:graphicData uri="http://schemas.openxmlformats.org/drawingml/2006/table">
            <a:tbl>
              <a:tblPr firstRow="1" bandRow="1">
                <a:tableStyleId>{21E4AEA4-8DFA-4A89-87EB-49C32662AFE0}</a:tableStyleId>
              </a:tblPr>
              <a:tblGrid>
                <a:gridCol w="4116353"/>
              </a:tblGrid>
              <a:tr h="412062">
                <a:tc>
                  <a:txBody>
                    <a:bodyPr/>
                    <a:lstStyle/>
                    <a:p>
                      <a:pPr algn="ctr"/>
                      <a:r>
                        <a:rPr lang="es-US" sz="2400" noProof="0" dirty="0" smtClean="0">
                          <a:latin typeface="+mn-lt"/>
                        </a:rPr>
                        <a:t>Posibles causas o factores </a:t>
                      </a:r>
                      <a:br>
                        <a:rPr lang="es-US" sz="2400" noProof="0" dirty="0" smtClean="0">
                          <a:latin typeface="+mn-lt"/>
                        </a:rPr>
                      </a:br>
                      <a:r>
                        <a:rPr lang="es-US" sz="2400" noProof="0" dirty="0" smtClean="0">
                          <a:latin typeface="+mn-lt"/>
                        </a:rPr>
                        <a:t>de riesgo:</a:t>
                      </a:r>
                      <a:endParaRPr lang="es-US" sz="2400" noProof="0" dirty="0">
                        <a:latin typeface="+mn-lt"/>
                      </a:endParaRPr>
                    </a:p>
                  </a:txBody>
                  <a:tcPr>
                    <a:solidFill>
                      <a:srgbClr val="19457F"/>
                    </a:solidFill>
                  </a:tcPr>
                </a:tc>
              </a:tr>
              <a:tr h="412062">
                <a:tc>
                  <a:txBody>
                    <a:bodyPr/>
                    <a:lstStyle/>
                    <a:p>
                      <a:pPr algn="ctr"/>
                      <a:r>
                        <a:rPr lang="es-US" noProof="0" smtClean="0">
                          <a:latin typeface="+mn-lt"/>
                        </a:rPr>
                        <a:t>Errores de entrenamiento</a:t>
                      </a:r>
                      <a:endParaRPr lang="es-US" noProof="0">
                        <a:latin typeface="+mn-lt"/>
                      </a:endParaRPr>
                    </a:p>
                  </a:txBody>
                  <a:tcPr>
                    <a:solidFill>
                      <a:srgbClr val="19457F">
                        <a:alpha val="35000"/>
                      </a:srgbClr>
                    </a:solidFill>
                  </a:tcPr>
                </a:tc>
              </a:tr>
              <a:tr h="412062">
                <a:tc>
                  <a:txBody>
                    <a:bodyPr/>
                    <a:lstStyle/>
                    <a:p>
                      <a:pPr algn="ctr"/>
                      <a:r>
                        <a:rPr lang="es-US" noProof="0" smtClean="0">
                          <a:latin typeface="+mn-lt"/>
                        </a:rPr>
                        <a:t>Técnica inadecuada</a:t>
                      </a:r>
                      <a:endParaRPr lang="es-US" noProof="0">
                        <a:latin typeface="+mn-lt"/>
                      </a:endParaRPr>
                    </a:p>
                  </a:txBody>
                  <a:tcPr>
                    <a:solidFill>
                      <a:srgbClr val="19457F">
                        <a:alpha val="10000"/>
                      </a:srgbClr>
                    </a:solidFill>
                  </a:tcPr>
                </a:tc>
              </a:tr>
              <a:tr h="412062">
                <a:tc>
                  <a:txBody>
                    <a:bodyPr/>
                    <a:lstStyle/>
                    <a:p>
                      <a:pPr algn="ctr"/>
                      <a:r>
                        <a:rPr lang="es-US" noProof="0" smtClean="0">
                          <a:latin typeface="+mn-lt"/>
                        </a:rPr>
                        <a:t>Entrenamiento deportivo excesivo</a:t>
                      </a:r>
                      <a:endParaRPr lang="es-US" noProof="0">
                        <a:latin typeface="+mn-lt"/>
                      </a:endParaRPr>
                    </a:p>
                  </a:txBody>
                  <a:tcPr>
                    <a:solidFill>
                      <a:srgbClr val="19457F">
                        <a:alpha val="35000"/>
                      </a:srgbClr>
                    </a:solidFill>
                  </a:tcPr>
                </a:tc>
              </a:tr>
              <a:tr h="412062">
                <a:tc>
                  <a:txBody>
                    <a:bodyPr/>
                    <a:lstStyle/>
                    <a:p>
                      <a:pPr algn="ctr"/>
                      <a:r>
                        <a:rPr lang="es-US" noProof="0" smtClean="0">
                          <a:latin typeface="+mn-lt"/>
                        </a:rPr>
                        <a:t>Descanso inadecuado</a:t>
                      </a:r>
                      <a:endParaRPr lang="es-US" noProof="0">
                        <a:latin typeface="+mn-lt"/>
                      </a:endParaRPr>
                    </a:p>
                  </a:txBody>
                  <a:tcPr>
                    <a:solidFill>
                      <a:srgbClr val="19457F">
                        <a:alpha val="10000"/>
                      </a:srgbClr>
                    </a:solidFill>
                  </a:tcPr>
                </a:tc>
              </a:tr>
              <a:tr h="412062">
                <a:tc>
                  <a:txBody>
                    <a:bodyPr/>
                    <a:lstStyle/>
                    <a:p>
                      <a:pPr algn="ctr"/>
                      <a:r>
                        <a:rPr lang="es-US" noProof="0" smtClean="0">
                          <a:latin typeface="+mn-lt"/>
                        </a:rPr>
                        <a:t>Debilidad muscular y desequilibrio</a:t>
                      </a:r>
                      <a:endParaRPr lang="es-US" noProof="0">
                        <a:latin typeface="+mn-lt"/>
                      </a:endParaRPr>
                    </a:p>
                  </a:txBody>
                  <a:tcPr>
                    <a:solidFill>
                      <a:srgbClr val="19457F">
                        <a:alpha val="35000"/>
                      </a:srgbClr>
                    </a:solidFill>
                  </a:tcPr>
                </a:tc>
              </a:tr>
              <a:tr h="412062">
                <a:tc>
                  <a:txBody>
                    <a:bodyPr/>
                    <a:lstStyle/>
                    <a:p>
                      <a:pPr algn="ctr"/>
                      <a:r>
                        <a:rPr lang="es-US" noProof="0" smtClean="0">
                          <a:latin typeface="+mn-lt"/>
                        </a:rPr>
                        <a:t>Especialización temprana</a:t>
                      </a:r>
                      <a:endParaRPr lang="es-US" noProof="0">
                        <a:latin typeface="+mn-lt"/>
                      </a:endParaRPr>
                    </a:p>
                  </a:txBody>
                  <a:tcPr>
                    <a:solidFill>
                      <a:srgbClr val="19457F">
                        <a:alpha val="10000"/>
                      </a:srgbClr>
                    </a:solidFill>
                  </a:tcPr>
                </a:tc>
              </a:tr>
              <a:tr h="412062">
                <a:tc>
                  <a:txBody>
                    <a:bodyPr/>
                    <a:lstStyle/>
                    <a:p>
                      <a:pPr algn="ctr"/>
                      <a:r>
                        <a:rPr lang="es-US" noProof="0" smtClean="0">
                          <a:latin typeface="+mn-lt"/>
                        </a:rPr>
                        <a:t>Falla del equipo</a:t>
                      </a:r>
                      <a:endParaRPr lang="es-US" noProof="0">
                        <a:latin typeface="+mn-lt"/>
                      </a:endParaRPr>
                    </a:p>
                  </a:txBody>
                  <a:tcPr>
                    <a:solidFill>
                      <a:srgbClr val="19457F">
                        <a:alpha val="35000"/>
                      </a:srgbClr>
                    </a:solidFill>
                  </a:tcPr>
                </a:tc>
              </a:tr>
              <a:tr h="412062">
                <a:tc>
                  <a:txBody>
                    <a:bodyPr/>
                    <a:lstStyle/>
                    <a:p>
                      <a:pPr algn="ctr"/>
                      <a:r>
                        <a:rPr lang="es-US" noProof="0" dirty="0" smtClean="0">
                          <a:latin typeface="+mn-lt"/>
                        </a:rPr>
                        <a:t>Estado físico deficiente</a:t>
                      </a:r>
                      <a:endParaRPr lang="es-US" noProof="0" dirty="0">
                        <a:latin typeface="+mn-lt"/>
                      </a:endParaRPr>
                    </a:p>
                  </a:txBody>
                  <a:tcPr>
                    <a:solidFill>
                      <a:srgbClr val="19457F">
                        <a:alpha val="10000"/>
                      </a:srgbClr>
                    </a:solidFill>
                  </a:tcPr>
                </a:tc>
              </a:tr>
            </a:tbl>
          </a:graphicData>
        </a:graphic>
      </p:graphicFrame>
    </p:spTree>
    <p:extLst>
      <p:ext uri="{BB962C8B-B14F-4D97-AF65-F5344CB8AC3E}">
        <p14:creationId xmlns:p14="http://schemas.microsoft.com/office/powerpoint/2010/main" val="1831341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38199" y="365125"/>
            <a:ext cx="9043737" cy="762000"/>
          </a:xfrm>
        </p:spPr>
        <p:txBody>
          <a:bodyPr/>
          <a:lstStyle/>
          <a:p>
            <a:r>
              <a:rPr lang="es-US" smtClean="0"/>
              <a:t>Signos y síntomas de lesiones por sobreexigencia</a:t>
            </a:r>
            <a:endParaRPr lang="es-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64575511"/>
              </p:ext>
            </p:extLst>
          </p:nvPr>
        </p:nvGraphicFramePr>
        <p:xfrm>
          <a:off x="2691367" y="1635070"/>
          <a:ext cx="6809266" cy="4520572"/>
        </p:xfrm>
        <a:graphic>
          <a:graphicData uri="http://schemas.openxmlformats.org/drawingml/2006/table">
            <a:tbl>
              <a:tblPr firstRow="1" bandRow="1">
                <a:tableStyleId>{21E4AEA4-8DFA-4A89-87EB-49C32662AFE0}</a:tableStyleId>
              </a:tblPr>
              <a:tblGrid>
                <a:gridCol w="6809266"/>
              </a:tblGrid>
              <a:tr h="528094">
                <a:tc>
                  <a:txBody>
                    <a:bodyPr/>
                    <a:lstStyle/>
                    <a:p>
                      <a:pPr algn="ctr"/>
                      <a:r>
                        <a:rPr lang="es-US" sz="2400" noProof="0" dirty="0" smtClean="0">
                          <a:latin typeface="+mn-lt"/>
                        </a:rPr>
                        <a:t>Signos y síntomas</a:t>
                      </a:r>
                      <a:r>
                        <a:rPr lang="es-US" noProof="0" dirty="0" smtClean="0"/>
                        <a:t> </a:t>
                      </a:r>
                      <a:endParaRPr lang="es-US" sz="2400" noProof="0" dirty="0">
                        <a:latin typeface="+mn-lt"/>
                      </a:endParaRPr>
                    </a:p>
                  </a:txBody>
                  <a:tcPr anchor="ctr">
                    <a:solidFill>
                      <a:srgbClr val="19457F"/>
                    </a:solidFill>
                  </a:tcPr>
                </a:tc>
              </a:tr>
              <a:tr h="478914">
                <a:tc>
                  <a:txBody>
                    <a:bodyPr/>
                    <a:lstStyle/>
                    <a:p>
                      <a:pPr algn="ctr"/>
                      <a:r>
                        <a:rPr lang="es-US" noProof="0" dirty="0" smtClean="0">
                          <a:latin typeface="+mn-lt"/>
                        </a:rPr>
                        <a:t>Rendimiento disminuido</a:t>
                      </a:r>
                    </a:p>
                  </a:txBody>
                  <a:tcPr anchor="ctr">
                    <a:solidFill>
                      <a:srgbClr val="19457F">
                        <a:alpha val="35000"/>
                      </a:srgbClr>
                    </a:solidFill>
                  </a:tcPr>
                </a:tc>
              </a:tr>
              <a:tr h="478914">
                <a:tc>
                  <a:txBody>
                    <a:bodyPr/>
                    <a:lstStyle/>
                    <a:p>
                      <a:pPr algn="ctr"/>
                      <a:r>
                        <a:rPr lang="es-US" noProof="0" dirty="0" smtClean="0">
                          <a:latin typeface="+mn-lt"/>
                        </a:rPr>
                        <a:t>Aparición gradual de dolor</a:t>
                      </a:r>
                      <a:endParaRPr lang="es-US" noProof="0" dirty="0">
                        <a:latin typeface="+mn-lt"/>
                      </a:endParaRPr>
                    </a:p>
                  </a:txBody>
                  <a:tcPr anchor="ctr">
                    <a:solidFill>
                      <a:srgbClr val="19457F">
                        <a:alpha val="10000"/>
                      </a:srgbClr>
                    </a:solidFill>
                  </a:tcPr>
                </a:tc>
              </a:tr>
              <a:tr h="478914">
                <a:tc>
                  <a:txBody>
                    <a:bodyPr/>
                    <a:lstStyle/>
                    <a:p>
                      <a:pPr algn="ctr"/>
                      <a:r>
                        <a:rPr lang="es-US" noProof="0" dirty="0" smtClean="0">
                          <a:latin typeface="+mn-lt"/>
                        </a:rPr>
                        <a:t>Dolor que se presenta como una molestia</a:t>
                      </a:r>
                      <a:endParaRPr lang="es-US" noProof="0" dirty="0">
                        <a:latin typeface="+mn-lt"/>
                      </a:endParaRPr>
                    </a:p>
                  </a:txBody>
                  <a:tcPr anchor="ctr">
                    <a:solidFill>
                      <a:srgbClr val="19457F">
                        <a:alpha val="35000"/>
                      </a:srgbClr>
                    </a:solidFill>
                  </a:tcPr>
                </a:tc>
              </a:tr>
              <a:tr h="478914">
                <a:tc>
                  <a:txBody>
                    <a:bodyPr/>
                    <a:lstStyle/>
                    <a:p>
                      <a:pPr algn="ctr"/>
                      <a:r>
                        <a:rPr lang="es-US" noProof="0" dirty="0" smtClean="0">
                          <a:latin typeface="+mn-lt"/>
                        </a:rPr>
                        <a:t>Sin antecedente de lesión directa</a:t>
                      </a:r>
                      <a:endParaRPr lang="es-US" noProof="0" dirty="0">
                        <a:latin typeface="+mn-lt"/>
                      </a:endParaRPr>
                    </a:p>
                  </a:txBody>
                  <a:tcPr anchor="ctr">
                    <a:solidFill>
                      <a:srgbClr val="19457F">
                        <a:alpha val="10000"/>
                      </a:srgbClr>
                    </a:solidFill>
                  </a:tcPr>
                </a:tc>
              </a:tr>
              <a:tr h="478914">
                <a:tc>
                  <a:txBody>
                    <a:bodyPr/>
                    <a:lstStyle/>
                    <a:p>
                      <a:pPr algn="ctr"/>
                      <a:r>
                        <a:rPr lang="es-US" noProof="0" dirty="0" smtClean="0">
                          <a:latin typeface="+mn-lt"/>
                        </a:rPr>
                        <a:t>Fatiga, rigidez o dolor continuo no agudo después o durante entrenamiento y competencia</a:t>
                      </a:r>
                      <a:endParaRPr lang="es-US" noProof="0" dirty="0">
                        <a:latin typeface="+mn-lt"/>
                      </a:endParaRPr>
                    </a:p>
                  </a:txBody>
                  <a:tcPr anchor="ctr">
                    <a:solidFill>
                      <a:srgbClr val="19457F">
                        <a:alpha val="35000"/>
                      </a:srgbClr>
                    </a:solidFill>
                  </a:tcPr>
                </a:tc>
              </a:tr>
              <a:tr h="478914">
                <a:tc>
                  <a:txBody>
                    <a:bodyPr/>
                    <a:lstStyle/>
                    <a:p>
                      <a:pPr algn="ctr"/>
                      <a:r>
                        <a:rPr lang="es-US" noProof="0" dirty="0" smtClean="0">
                          <a:latin typeface="+mn-lt"/>
                        </a:rPr>
                        <a:t>Punto de sensibilidad</a:t>
                      </a:r>
                      <a:endParaRPr lang="es-US" noProof="0" dirty="0">
                        <a:latin typeface="+mn-lt"/>
                      </a:endParaRPr>
                    </a:p>
                  </a:txBody>
                  <a:tcPr anchor="ctr">
                    <a:solidFill>
                      <a:srgbClr val="19457F">
                        <a:alpha val="10000"/>
                      </a:srgbClr>
                    </a:solidFill>
                  </a:tcPr>
                </a:tc>
              </a:tr>
              <a:tr h="478914">
                <a:tc>
                  <a:txBody>
                    <a:bodyPr/>
                    <a:lstStyle/>
                    <a:p>
                      <a:pPr algn="ctr"/>
                      <a:r>
                        <a:rPr lang="es-US" noProof="0" dirty="0" smtClean="0">
                          <a:latin typeface="+mn-lt"/>
                        </a:rPr>
                        <a:t>Hinchazón visible</a:t>
                      </a:r>
                      <a:endParaRPr lang="es-US" noProof="0" dirty="0">
                        <a:latin typeface="+mn-lt"/>
                      </a:endParaRPr>
                    </a:p>
                  </a:txBody>
                  <a:tcPr anchor="ctr">
                    <a:solidFill>
                      <a:srgbClr val="19457F">
                        <a:alpha val="35000"/>
                      </a:srgbClr>
                    </a:solidFill>
                  </a:tcPr>
                </a:tc>
              </a:tr>
              <a:tr h="478914">
                <a:tc>
                  <a:txBody>
                    <a:bodyPr/>
                    <a:lstStyle/>
                    <a:p>
                      <a:pPr algn="ctr"/>
                      <a:r>
                        <a:rPr lang="es-US" noProof="0" dirty="0" smtClean="0">
                          <a:latin typeface="+mn-lt"/>
                        </a:rPr>
                        <a:t>Faltar a entrenamientos debido al dolor</a:t>
                      </a:r>
                      <a:endParaRPr lang="es-US" noProof="0" dirty="0">
                        <a:latin typeface="+mn-lt"/>
                      </a:endParaRPr>
                    </a:p>
                  </a:txBody>
                  <a:tcPr anchor="ctr">
                    <a:solidFill>
                      <a:srgbClr val="19457F">
                        <a:alpha val="10000"/>
                      </a:srgbClr>
                    </a:solidFill>
                  </a:tcPr>
                </a:tc>
              </a:tr>
            </a:tbl>
          </a:graphicData>
        </a:graphic>
      </p:graphicFrame>
    </p:spTree>
    <p:extLst>
      <p:ext uri="{BB962C8B-B14F-4D97-AF65-F5344CB8AC3E}">
        <p14:creationId xmlns:p14="http://schemas.microsoft.com/office/powerpoint/2010/main" val="32437241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¿Qué se puede hacer para tratar las lesiones por sobreexigencia?</a:t>
            </a:r>
          </a:p>
        </p:txBody>
      </p:sp>
      <p:sp>
        <p:nvSpPr>
          <p:cNvPr id="3" name="Content Placeholder 2"/>
          <p:cNvSpPr>
            <a:spLocks noGrp="1"/>
          </p:cNvSpPr>
          <p:nvPr>
            <p:ph sz="quarter" idx="11"/>
          </p:nvPr>
        </p:nvSpPr>
        <p:spPr>
          <a:xfrm>
            <a:off x="838199" y="1665102"/>
            <a:ext cx="6974305" cy="4572000"/>
          </a:xfrm>
          <a:prstGeom prst="rect">
            <a:avLst/>
          </a:prstGeom>
        </p:spPr>
        <p:txBody>
          <a:bodyPr>
            <a:normAutofit fontScale="70000" lnSpcReduction="20000"/>
          </a:bodyPr>
          <a:lstStyle/>
          <a:p>
            <a:pPr>
              <a:lnSpc>
                <a:spcPct val="110000"/>
              </a:lnSpc>
              <a:spcBef>
                <a:spcPts val="600"/>
              </a:spcBef>
              <a:spcAft>
                <a:spcPts val="600"/>
              </a:spcAft>
            </a:pPr>
            <a:r>
              <a:rPr lang="es-US" dirty="0" smtClean="0"/>
              <a:t>La identificación temprana y un correcto tratamiento son las claves para una recuperación exitosa.</a:t>
            </a:r>
          </a:p>
          <a:p>
            <a:pPr>
              <a:lnSpc>
                <a:spcPct val="110000"/>
              </a:lnSpc>
              <a:spcBef>
                <a:spcPts val="600"/>
              </a:spcBef>
              <a:spcAft>
                <a:spcPts val="600"/>
              </a:spcAft>
            </a:pPr>
            <a:r>
              <a:rPr lang="es-US" dirty="0" smtClean="0"/>
              <a:t>Para diagnosticar una lesión por </a:t>
            </a:r>
            <a:r>
              <a:rPr lang="es-US" dirty="0" err="1" smtClean="0"/>
              <a:t>sobreexigencia</a:t>
            </a:r>
            <a:r>
              <a:rPr lang="es-US" dirty="0" smtClean="0"/>
              <a:t>, </a:t>
            </a:r>
            <a:br>
              <a:rPr lang="es-US" dirty="0" smtClean="0"/>
            </a:br>
            <a:r>
              <a:rPr lang="es-US" dirty="0" smtClean="0"/>
              <a:t>es conveniente analizar los antecedentes y estudios físicos junto con un especialista en medicina deportiva que también tenga un interés específico y conocimientos sobre la actividad o la disciplina que practica el deportista. </a:t>
            </a:r>
          </a:p>
          <a:p>
            <a:pPr>
              <a:lnSpc>
                <a:spcPct val="110000"/>
              </a:lnSpc>
              <a:spcBef>
                <a:spcPts val="600"/>
              </a:spcBef>
              <a:spcAft>
                <a:spcPts val="600"/>
              </a:spcAft>
            </a:pPr>
            <a:r>
              <a:rPr lang="es-US" dirty="0" smtClean="0"/>
              <a:t>Pueden necesitarse estudios adicionales, como radiografías o imágenes por resonancia magnética.</a:t>
            </a:r>
          </a:p>
          <a:p>
            <a:pPr>
              <a:lnSpc>
                <a:spcPct val="110000"/>
              </a:lnSpc>
              <a:spcBef>
                <a:spcPts val="600"/>
              </a:spcBef>
              <a:spcAft>
                <a:spcPts val="600"/>
              </a:spcAft>
            </a:pPr>
            <a:r>
              <a:rPr lang="es-US" dirty="0" smtClean="0"/>
              <a:t>El especialista en medicina deportiva hará recomendaciones basadas en la evaluación de los estudios.</a:t>
            </a:r>
          </a:p>
          <a:p>
            <a:pPr>
              <a:lnSpc>
                <a:spcPct val="110000"/>
              </a:lnSpc>
              <a:spcBef>
                <a:spcPts val="600"/>
              </a:spcBef>
              <a:spcAft>
                <a:spcPts val="600"/>
              </a:spcAft>
            </a:pPr>
            <a:endParaRPr lang="es-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70293" y="1501254"/>
            <a:ext cx="3466531" cy="4572000"/>
          </a:xfrm>
          <a:prstGeom prst="rect">
            <a:avLst/>
          </a:prstGeom>
        </p:spPr>
      </p:pic>
    </p:spTree>
    <p:extLst>
      <p:ext uri="{BB962C8B-B14F-4D97-AF65-F5344CB8AC3E}">
        <p14:creationId xmlns:p14="http://schemas.microsoft.com/office/powerpoint/2010/main" val="64199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Formas de reducir el riesgo de lesiones por </a:t>
            </a:r>
            <a:r>
              <a:rPr lang="es-US" dirty="0" err="1" smtClean="0"/>
              <a:t>sobreexigencia</a:t>
            </a:r>
            <a:endParaRPr lang="es-US" dirty="0" smtClean="0"/>
          </a:p>
        </p:txBody>
      </p:sp>
      <p:sp>
        <p:nvSpPr>
          <p:cNvPr id="3" name="Content Placeholder 2"/>
          <p:cNvSpPr>
            <a:spLocks noGrp="1"/>
          </p:cNvSpPr>
          <p:nvPr>
            <p:ph sz="quarter" idx="11"/>
          </p:nvPr>
        </p:nvSpPr>
        <p:spPr>
          <a:xfrm>
            <a:off x="838200" y="1652784"/>
            <a:ext cx="6263457" cy="4646417"/>
          </a:xfrm>
          <a:prstGeom prst="rect">
            <a:avLst/>
          </a:prstGeom>
        </p:spPr>
        <p:txBody>
          <a:bodyPr>
            <a:noAutofit/>
          </a:bodyPr>
          <a:lstStyle/>
          <a:p>
            <a:pPr marL="0" indent="0">
              <a:lnSpc>
                <a:spcPct val="110000"/>
              </a:lnSpc>
              <a:spcBef>
                <a:spcPts val="500"/>
              </a:spcBef>
              <a:spcAft>
                <a:spcPts val="500"/>
              </a:spcAft>
              <a:buNone/>
            </a:pPr>
            <a:r>
              <a:rPr lang="es-US" sz="1500" b="1" dirty="0" smtClean="0">
                <a:latin typeface="+mn-lt"/>
              </a:rPr>
              <a:t>Preparación</a:t>
            </a:r>
          </a:p>
          <a:p>
            <a:pPr>
              <a:lnSpc>
                <a:spcPct val="110000"/>
              </a:lnSpc>
              <a:spcBef>
                <a:spcPts val="500"/>
              </a:spcBef>
              <a:spcAft>
                <a:spcPts val="500"/>
              </a:spcAft>
            </a:pPr>
            <a:r>
              <a:rPr lang="es-US" sz="1500" dirty="0" smtClean="0">
                <a:latin typeface="+mn-lt"/>
              </a:rPr>
              <a:t>Completar un Examen físico previo a la participación. </a:t>
            </a:r>
          </a:p>
          <a:p>
            <a:pPr>
              <a:lnSpc>
                <a:spcPct val="110000"/>
              </a:lnSpc>
              <a:spcBef>
                <a:spcPts val="500"/>
              </a:spcBef>
              <a:spcAft>
                <a:spcPts val="500"/>
              </a:spcAft>
            </a:pPr>
            <a:r>
              <a:rPr lang="es-US" sz="1500" dirty="0" smtClean="0">
                <a:latin typeface="+mn-lt"/>
              </a:rPr>
              <a:t>Prepararse adecuadamente, por lo menos 2 meses antes de la temporada.</a:t>
            </a:r>
          </a:p>
          <a:p>
            <a:pPr>
              <a:lnSpc>
                <a:spcPct val="110000"/>
              </a:lnSpc>
              <a:spcBef>
                <a:spcPts val="500"/>
              </a:spcBef>
              <a:spcAft>
                <a:spcPts val="500"/>
              </a:spcAft>
            </a:pPr>
            <a:r>
              <a:rPr lang="es-US" sz="1500" dirty="0" smtClean="0">
                <a:latin typeface="+mn-lt"/>
              </a:rPr>
              <a:t>Verificar el equipo con revisiones de rutina para detectar signos de daño, desgaste y ajuste adecuado.</a:t>
            </a:r>
          </a:p>
          <a:p>
            <a:pPr marL="0" indent="0">
              <a:lnSpc>
                <a:spcPct val="110000"/>
              </a:lnSpc>
              <a:spcBef>
                <a:spcPts val="500"/>
              </a:spcBef>
              <a:spcAft>
                <a:spcPts val="500"/>
              </a:spcAft>
              <a:buNone/>
            </a:pPr>
            <a:r>
              <a:rPr lang="es-US" sz="1500" b="1" dirty="0" smtClean="0">
                <a:latin typeface="+mn-lt"/>
              </a:rPr>
              <a:t>Entrenamiento y acondicionamiento</a:t>
            </a:r>
          </a:p>
          <a:p>
            <a:pPr>
              <a:lnSpc>
                <a:spcPct val="110000"/>
              </a:lnSpc>
              <a:spcBef>
                <a:spcPts val="500"/>
              </a:spcBef>
              <a:spcAft>
                <a:spcPts val="500"/>
              </a:spcAft>
            </a:pPr>
            <a:r>
              <a:rPr lang="es-US" sz="1500" dirty="0" smtClean="0">
                <a:latin typeface="+mn-lt"/>
              </a:rPr>
              <a:t>Técnicas correctas de instrucción y entrenamiento. </a:t>
            </a:r>
          </a:p>
          <a:p>
            <a:pPr>
              <a:lnSpc>
                <a:spcPct val="110000"/>
              </a:lnSpc>
              <a:spcBef>
                <a:spcPts val="500"/>
              </a:spcBef>
              <a:spcAft>
                <a:spcPts val="500"/>
              </a:spcAft>
            </a:pPr>
            <a:r>
              <a:rPr lang="es-US" sz="1500" dirty="0" smtClean="0">
                <a:latin typeface="+mn-lt"/>
              </a:rPr>
              <a:t>Desarrollar adecuadamente la secuencia de aptitudes y entrenamiento; ¡no hacer demasiado ni demasiado rápido!</a:t>
            </a:r>
          </a:p>
          <a:p>
            <a:pPr>
              <a:lnSpc>
                <a:spcPct val="110000"/>
              </a:lnSpc>
              <a:spcBef>
                <a:spcPts val="500"/>
              </a:spcBef>
              <a:spcAft>
                <a:spcPts val="500"/>
              </a:spcAft>
            </a:pPr>
            <a:r>
              <a:rPr lang="es-US" sz="1500" dirty="0" smtClean="0">
                <a:latin typeface="+mn-lt"/>
              </a:rPr>
              <a:t>Hacer actividades apropiadas de precalentamiento y enfriamiento.</a:t>
            </a:r>
          </a:p>
          <a:p>
            <a:pPr>
              <a:lnSpc>
                <a:spcPct val="110000"/>
              </a:lnSpc>
              <a:spcBef>
                <a:spcPts val="500"/>
              </a:spcBef>
              <a:spcAft>
                <a:spcPts val="500"/>
              </a:spcAft>
            </a:pPr>
            <a:r>
              <a:rPr lang="es-US" sz="1500" dirty="0" smtClean="0">
                <a:latin typeface="+mn-lt"/>
              </a:rPr>
              <a:t>Programas de entrenamiento antes y durante la temporada.</a:t>
            </a:r>
          </a:p>
          <a:p>
            <a:pPr>
              <a:lnSpc>
                <a:spcPct val="110000"/>
              </a:lnSpc>
              <a:spcBef>
                <a:spcPts val="500"/>
              </a:spcBef>
              <a:spcAft>
                <a:spcPts val="500"/>
              </a:spcAft>
            </a:pPr>
            <a:r>
              <a:rPr lang="es-US" sz="1500" dirty="0" smtClean="0">
                <a:latin typeface="+mn-lt"/>
              </a:rPr>
              <a:t>Aumentar el entrenamiento gradualmente, usando la regla del 10%.</a:t>
            </a:r>
            <a:endParaRPr lang="es-US" sz="1500" dirty="0">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921" y="1665173"/>
            <a:ext cx="4572000" cy="4157290"/>
          </a:xfrm>
          <a:prstGeom prst="rect">
            <a:avLst/>
          </a:prstGeom>
        </p:spPr>
      </p:pic>
    </p:spTree>
    <p:extLst>
      <p:ext uri="{BB962C8B-B14F-4D97-AF65-F5344CB8AC3E}">
        <p14:creationId xmlns:p14="http://schemas.microsoft.com/office/powerpoint/2010/main" val="916878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txBox="1">
            <a:spLocks/>
          </p:cNvSpPr>
          <p:nvPr/>
        </p:nvSpPr>
        <p:spPr>
          <a:xfrm>
            <a:off x="838200" y="5277971"/>
            <a:ext cx="10328564" cy="905116"/>
          </a:xfrm>
          <a:prstGeom prst="rect">
            <a:avLst/>
          </a:prstGeom>
        </p:spPr>
        <p:txBody>
          <a:bodyPr>
            <a:noAutofit/>
          </a:bodyPr>
          <a:lstStyle>
            <a:lvl1pPr marL="457200" indent="-457200" algn="l" defTabSz="914400" rtl="0" eaLnBrk="1" latinLnBrk="0" hangingPunct="1">
              <a:lnSpc>
                <a:spcPct val="90000"/>
              </a:lnSpc>
              <a:spcBef>
                <a:spcPts val="1000"/>
              </a:spcBef>
              <a:buClr>
                <a:schemeClr val="tx1">
                  <a:lumMod val="50000"/>
                  <a:lumOff val="50000"/>
                </a:schemeClr>
              </a:buClr>
              <a:buSzPct val="120000"/>
              <a:buFont typeface="Wingdings" panose="05000000000000000000" pitchFamily="2" charset="2"/>
              <a:buChar char="ü"/>
              <a:defRPr sz="3000" kern="1200">
                <a:solidFill>
                  <a:schemeClr val="tx1"/>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SzPct val="100000"/>
              <a:buFont typeface="Wingdings" panose="05000000000000000000" pitchFamily="2" charset="2"/>
              <a:buChar char="ü"/>
              <a:defRPr sz="3000" kern="1200">
                <a:solidFill>
                  <a:schemeClr val="tx1"/>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SzPct val="82000"/>
              <a:buFont typeface="Courier New" panose="02070309020205020404" pitchFamily="49" charset="0"/>
              <a:buChar char="o"/>
              <a:defRPr sz="2600" kern="1200">
                <a:solidFill>
                  <a:schemeClr val="tx1"/>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SzPct val="100000"/>
              <a:buFont typeface="Arial" panose="020B0604020202020204" pitchFamily="34" charset="0"/>
              <a:buChar char="•"/>
              <a:defRPr sz="2400" kern="1200">
                <a:solidFill>
                  <a:schemeClr val="tx1"/>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s-US" sz="2100" dirty="0" smtClean="0">
                <a:latin typeface="+mn-lt"/>
              </a:rPr>
              <a:t>Educar a los deportistas jóvenes, los entrenadores y los padres sobre los signos y síntomas de lesiones por </a:t>
            </a:r>
            <a:r>
              <a:rPr lang="es-US" sz="2100" dirty="0" err="1" smtClean="0">
                <a:latin typeface="+mn-lt"/>
              </a:rPr>
              <a:t>sobreexigencia</a:t>
            </a:r>
            <a:r>
              <a:rPr lang="es-US" sz="2100" dirty="0" smtClean="0">
                <a:latin typeface="+mn-lt"/>
              </a:rPr>
              <a:t>. Fomentar que los deportistas avisen a un adulto cuando se presenten síntomas. </a:t>
            </a:r>
            <a:endParaRPr lang="es-US" sz="2100" dirty="0">
              <a:latin typeface="+mn-lt"/>
            </a:endParaRPr>
          </a:p>
        </p:txBody>
      </p:sp>
      <p:sp>
        <p:nvSpPr>
          <p:cNvPr id="2" name="Content Placeholder 1"/>
          <p:cNvSpPr>
            <a:spLocks noGrp="1"/>
          </p:cNvSpPr>
          <p:nvPr>
            <p:ph sz="quarter" idx="10"/>
          </p:nvPr>
        </p:nvSpPr>
        <p:spPr/>
        <p:txBody>
          <a:bodyPr/>
          <a:lstStyle/>
          <a:p>
            <a:r>
              <a:rPr lang="es-US" dirty="0" smtClean="0"/>
              <a:t>Formas de reducir el riesgo de lesiones por </a:t>
            </a:r>
            <a:r>
              <a:rPr lang="es-US" dirty="0" err="1" smtClean="0"/>
              <a:t>sobreexigencia</a:t>
            </a:r>
            <a:r>
              <a:rPr lang="es-US" dirty="0" smtClean="0"/>
              <a:t> (continuación)</a:t>
            </a:r>
            <a:endParaRPr lang="es-US" dirty="0"/>
          </a:p>
        </p:txBody>
      </p:sp>
      <p:sp>
        <p:nvSpPr>
          <p:cNvPr id="4" name="Content Placeholder 3"/>
          <p:cNvSpPr>
            <a:spLocks noGrp="1"/>
          </p:cNvSpPr>
          <p:nvPr>
            <p:ph sz="quarter" idx="11"/>
          </p:nvPr>
        </p:nvSpPr>
        <p:spPr>
          <a:xfrm>
            <a:off x="838201" y="1648707"/>
            <a:ext cx="6582508" cy="3548936"/>
          </a:xfrm>
          <a:prstGeom prst="rect">
            <a:avLst/>
          </a:prstGeom>
        </p:spPr>
        <p:txBody>
          <a:bodyPr>
            <a:noAutofit/>
          </a:bodyPr>
          <a:lstStyle/>
          <a:p>
            <a:pPr marL="0" indent="0">
              <a:spcBef>
                <a:spcPts val="500"/>
              </a:spcBef>
              <a:spcAft>
                <a:spcPts val="500"/>
              </a:spcAft>
              <a:buNone/>
            </a:pPr>
            <a:r>
              <a:rPr lang="es-US" sz="2300" b="1" dirty="0" smtClean="0">
                <a:latin typeface="+mn-lt"/>
              </a:rPr>
              <a:t>Participación</a:t>
            </a:r>
          </a:p>
          <a:p>
            <a:pPr>
              <a:spcBef>
                <a:spcPts val="500"/>
              </a:spcBef>
              <a:spcAft>
                <a:spcPts val="500"/>
              </a:spcAft>
            </a:pPr>
            <a:r>
              <a:rPr lang="es-US" sz="2100" dirty="0" smtClean="0">
                <a:latin typeface="+mn-lt"/>
              </a:rPr>
              <a:t>Participar en varias actividades recreativas y deportivas para mejorar la actividad física en general y fomentar el desarrollo motriz. </a:t>
            </a:r>
          </a:p>
          <a:p>
            <a:pPr>
              <a:spcBef>
                <a:spcPts val="500"/>
              </a:spcBef>
              <a:spcAft>
                <a:spcPts val="500"/>
              </a:spcAft>
            </a:pPr>
            <a:r>
              <a:rPr lang="es-US" sz="2100" dirty="0" smtClean="0">
                <a:latin typeface="+mn-lt"/>
              </a:rPr>
              <a:t>Reconocer y limitar la actividad deportiva repetitiva.</a:t>
            </a:r>
          </a:p>
          <a:p>
            <a:pPr>
              <a:spcBef>
                <a:spcPts val="500"/>
              </a:spcBef>
              <a:spcAft>
                <a:spcPts val="500"/>
              </a:spcAft>
            </a:pPr>
            <a:r>
              <a:rPr lang="es-US" sz="2100" dirty="0" smtClean="0">
                <a:latin typeface="+mn-lt"/>
              </a:rPr>
              <a:t>Evitar entrenar demasiado. Algunos datos sugieren como pauta general no más de 16 a 20 horas por semana de actividad física vigorosa para deportistas jóvenes.</a:t>
            </a:r>
          </a:p>
          <a:p>
            <a:pPr marL="0" indent="0">
              <a:spcBef>
                <a:spcPts val="500"/>
              </a:spcBef>
              <a:spcAft>
                <a:spcPts val="500"/>
              </a:spcAft>
              <a:buNone/>
            </a:pPr>
            <a:r>
              <a:rPr lang="es-US" sz="2300" b="1" dirty="0" smtClean="0">
                <a:latin typeface="+mn-lt"/>
              </a:rPr>
              <a:t>Educación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56576" y="1611375"/>
            <a:ext cx="4034723" cy="2689815"/>
          </a:xfrm>
          <a:prstGeom prst="rect">
            <a:avLst/>
          </a:prstGeom>
        </p:spPr>
      </p:pic>
    </p:spTree>
    <p:extLst>
      <p:ext uri="{BB962C8B-B14F-4D97-AF65-F5344CB8AC3E}">
        <p14:creationId xmlns:p14="http://schemas.microsoft.com/office/powerpoint/2010/main" val="14461313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dirty="0" smtClean="0"/>
              <a:t>Cómo asegurar que los deportes sean divertidos y seguros todo el año</a:t>
            </a:r>
            <a:endParaRPr lang="es-US" dirty="0"/>
          </a:p>
        </p:txBody>
      </p:sp>
      <p:sp>
        <p:nvSpPr>
          <p:cNvPr id="3" name="Text Placeholder 2"/>
          <p:cNvSpPr txBox="1">
            <a:spLocks/>
          </p:cNvSpPr>
          <p:nvPr/>
        </p:nvSpPr>
        <p:spPr>
          <a:xfrm>
            <a:off x="831850" y="4766884"/>
            <a:ext cx="10515600" cy="150018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s-US" sz="1800" i="1" smtClean="0"/>
          </a:p>
        </p:txBody>
      </p:sp>
    </p:spTree>
    <p:extLst>
      <p:ext uri="{BB962C8B-B14F-4D97-AF65-F5344CB8AC3E}">
        <p14:creationId xmlns:p14="http://schemas.microsoft.com/office/powerpoint/2010/main" val="24383301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838200" y="365052"/>
            <a:ext cx="11079126" cy="762000"/>
          </a:xfrm>
        </p:spPr>
        <p:txBody>
          <a:bodyPr/>
          <a:lstStyle/>
          <a:p>
            <a:r>
              <a:rPr lang="es-US" sz="3600" dirty="0" smtClean="0"/>
              <a:t>Cómo asegurar que los deportes juveniles sean divertidos</a:t>
            </a:r>
            <a:endParaRPr lang="es-US" sz="3600" dirty="0"/>
          </a:p>
        </p:txBody>
      </p:sp>
      <p:sp>
        <p:nvSpPr>
          <p:cNvPr id="6" name="Content Placeholder 5"/>
          <p:cNvSpPr>
            <a:spLocks noGrp="1"/>
          </p:cNvSpPr>
          <p:nvPr>
            <p:ph sz="quarter" idx="11"/>
          </p:nvPr>
        </p:nvSpPr>
        <p:spPr>
          <a:xfrm>
            <a:off x="838200" y="1285875"/>
            <a:ext cx="10231412" cy="4936795"/>
          </a:xfrm>
        </p:spPr>
        <p:txBody>
          <a:bodyPr/>
          <a:lstStyle/>
          <a:p>
            <a:pPr marL="457200" indent="-457200">
              <a:buFont typeface="Arial" panose="020B0604020202020204" pitchFamily="34" charset="0"/>
              <a:buChar char="•"/>
            </a:pPr>
            <a:r>
              <a:rPr lang="es-US" sz="2600" dirty="0" smtClean="0"/>
              <a:t>Según las investigaciones, uno de los motivos principales por los que los niños abandonan los deportes es que ya no les resultan divertidos.</a:t>
            </a:r>
            <a:r>
              <a:rPr lang="es-US" sz="2600" baseline="30000" dirty="0" smtClean="0"/>
              <a:t>1</a:t>
            </a:r>
            <a:r>
              <a:rPr lang="es-US" sz="2600" dirty="0" smtClean="0"/>
              <a:t> </a:t>
            </a:r>
          </a:p>
          <a:p>
            <a:pPr marL="457200" indent="-457200">
              <a:buFont typeface="Arial" panose="020B0604020202020204" pitchFamily="34" charset="0"/>
              <a:buChar char="•"/>
            </a:pPr>
            <a:r>
              <a:rPr lang="es-US" sz="2600" dirty="0" smtClean="0"/>
              <a:t>Según un estudio reciente, las siguientes son las 5 cosas que los niños más disfrutan de los deportes:</a:t>
            </a:r>
            <a:r>
              <a:rPr lang="es-US" sz="2600" baseline="30000" dirty="0" smtClean="0"/>
              <a:t>2</a:t>
            </a:r>
            <a:r>
              <a:rPr lang="es-US" sz="2600" dirty="0" smtClean="0"/>
              <a:t> </a:t>
            </a:r>
          </a:p>
          <a:p>
            <a:pPr marL="971550" lvl="1" indent="-514350">
              <a:buFont typeface="+mj-lt"/>
              <a:buAutoNum type="arabicPeriod"/>
            </a:pPr>
            <a:r>
              <a:rPr lang="es-US" sz="2600" dirty="0" smtClean="0"/>
              <a:t>Tener una buena actitud deportiva.</a:t>
            </a:r>
          </a:p>
          <a:p>
            <a:pPr marL="971550" lvl="1" indent="-514350">
              <a:buFont typeface="+mj-lt"/>
              <a:buAutoNum type="arabicPeriod"/>
            </a:pPr>
            <a:r>
              <a:rPr lang="es-US" sz="2600" dirty="0" smtClean="0"/>
              <a:t>Esforzarse.</a:t>
            </a:r>
          </a:p>
          <a:p>
            <a:pPr marL="971550" lvl="1" indent="-514350">
              <a:buFont typeface="+mj-lt"/>
              <a:buAutoNum type="arabicPeriod"/>
            </a:pPr>
            <a:r>
              <a:rPr lang="es-US" sz="2600" dirty="0" smtClean="0"/>
              <a:t>Entrenamiento positivo.</a:t>
            </a:r>
          </a:p>
          <a:p>
            <a:pPr marL="971550" lvl="1" indent="-514350">
              <a:buFont typeface="+mj-lt"/>
              <a:buAutoNum type="arabicPeriod"/>
            </a:pPr>
            <a:r>
              <a:rPr lang="es-US" sz="2600" dirty="0" smtClean="0"/>
              <a:t>Aprender y mejorar.</a:t>
            </a:r>
          </a:p>
          <a:p>
            <a:pPr marL="971550" lvl="1" indent="-514350">
              <a:buFont typeface="+mj-lt"/>
              <a:buAutoNum type="arabicPeriod"/>
            </a:pPr>
            <a:r>
              <a:rPr lang="es-US" sz="2600" dirty="0" smtClean="0"/>
              <a:t>Apoyo durante el partido.</a:t>
            </a:r>
            <a:endParaRPr lang="es-US" sz="2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7758" y="2730187"/>
            <a:ext cx="4161854" cy="2774569"/>
          </a:xfrm>
          <a:prstGeom prst="rect">
            <a:avLst/>
          </a:prstGeom>
        </p:spPr>
      </p:pic>
      <p:sp>
        <p:nvSpPr>
          <p:cNvPr id="2" name="TextBox 1"/>
          <p:cNvSpPr txBox="1"/>
          <p:nvPr/>
        </p:nvSpPr>
        <p:spPr>
          <a:xfrm>
            <a:off x="944526" y="5541125"/>
            <a:ext cx="10972800" cy="784830"/>
          </a:xfrm>
          <a:prstGeom prst="rect">
            <a:avLst/>
          </a:prstGeom>
          <a:noFill/>
        </p:spPr>
        <p:txBody>
          <a:bodyPr wrap="square" rtlCol="0">
            <a:spAutoFit/>
          </a:bodyPr>
          <a:lstStyle/>
          <a:p>
            <a:r>
              <a:rPr lang="es-US" sz="900" baseline="30000" dirty="0" smtClean="0"/>
              <a:t>1</a:t>
            </a:r>
            <a:r>
              <a:rPr lang="es-US" sz="900" dirty="0" smtClean="0"/>
              <a:t>Sabo, D., &amp; Veliz, P. (2008). </a:t>
            </a:r>
            <a:r>
              <a:rPr lang="es-US" sz="900" dirty="0" err="1" smtClean="0"/>
              <a:t>Go</a:t>
            </a:r>
            <a:r>
              <a:rPr lang="es-US" sz="900" dirty="0" smtClean="0"/>
              <a:t> </a:t>
            </a:r>
            <a:r>
              <a:rPr lang="es-US" sz="900" dirty="0" err="1" smtClean="0"/>
              <a:t>Out</a:t>
            </a:r>
            <a:r>
              <a:rPr lang="es-US" sz="900" dirty="0" smtClean="0"/>
              <a:t> and Play: </a:t>
            </a:r>
            <a:r>
              <a:rPr lang="es-US" sz="900" dirty="0" err="1" smtClean="0"/>
              <a:t>Youth</a:t>
            </a:r>
            <a:r>
              <a:rPr lang="es-US" sz="900" dirty="0" smtClean="0"/>
              <a:t> </a:t>
            </a:r>
            <a:r>
              <a:rPr lang="es-US" sz="900" dirty="0" err="1" smtClean="0"/>
              <a:t>Sports</a:t>
            </a:r>
            <a:r>
              <a:rPr lang="es-US" sz="900" dirty="0" smtClean="0"/>
              <a:t> in </a:t>
            </a:r>
            <a:r>
              <a:rPr lang="es-US" sz="900" dirty="0" err="1" smtClean="0"/>
              <a:t>America</a:t>
            </a:r>
            <a:r>
              <a:rPr lang="es-US" sz="900" dirty="0" smtClean="0"/>
              <a:t> (Salir a jugar: deportes juveniles en América). </a:t>
            </a:r>
            <a:r>
              <a:rPr lang="es-US" sz="900" dirty="0" err="1" smtClean="0"/>
              <a:t>Women’s</a:t>
            </a:r>
            <a:r>
              <a:rPr lang="es-US" sz="900" dirty="0" smtClean="0"/>
              <a:t> </a:t>
            </a:r>
            <a:r>
              <a:rPr lang="es-US" sz="900" dirty="0" err="1" smtClean="0"/>
              <a:t>Sports</a:t>
            </a:r>
            <a:r>
              <a:rPr lang="es-US" sz="900" dirty="0" smtClean="0"/>
              <a:t> </a:t>
            </a:r>
            <a:r>
              <a:rPr lang="es-US" sz="900" dirty="0" err="1" smtClean="0"/>
              <a:t>Foundation</a:t>
            </a:r>
            <a:r>
              <a:rPr lang="es-US" sz="900" dirty="0" smtClean="0"/>
              <a:t>. Obtenido el 14 de junio de 2016 de https://www.womenssportsfoundation.org/home/research/articles-and-reports/mental-and-physical-health/~/media/PDFs/WSF%20Research%20Reports/Go%20</a:t>
            </a:r>
          </a:p>
          <a:p>
            <a:r>
              <a:rPr lang="es-US" sz="900" dirty="0" smtClean="0"/>
              <a:t>Out%20and%20Play_FULL%20REPORT.pdf.</a:t>
            </a:r>
          </a:p>
          <a:p>
            <a:r>
              <a:rPr lang="es-US" sz="900" baseline="30000" dirty="0" smtClean="0"/>
              <a:t>2</a:t>
            </a:r>
            <a:r>
              <a:rPr lang="es-US" sz="900" dirty="0" smtClean="0"/>
              <a:t>Visek, A. J., </a:t>
            </a:r>
            <a:r>
              <a:rPr lang="es-US" sz="900" dirty="0" err="1" smtClean="0"/>
              <a:t>Achrati</a:t>
            </a:r>
            <a:r>
              <a:rPr lang="es-US" sz="900" dirty="0" smtClean="0"/>
              <a:t>, S. M., </a:t>
            </a:r>
            <a:r>
              <a:rPr lang="es-US" sz="900" dirty="0" err="1" smtClean="0"/>
              <a:t>Manning</a:t>
            </a:r>
            <a:r>
              <a:rPr lang="es-US" sz="900" dirty="0" smtClean="0"/>
              <a:t>, H., McDonnell, K., Harris, B. S., &amp; </a:t>
            </a:r>
            <a:r>
              <a:rPr lang="es-US" sz="900" dirty="0" err="1" smtClean="0"/>
              <a:t>DiPietro</a:t>
            </a:r>
            <a:r>
              <a:rPr lang="es-US" sz="900" dirty="0" smtClean="0"/>
              <a:t>, L. (2015). </a:t>
            </a:r>
            <a:r>
              <a:rPr lang="es-US" sz="900" dirty="0" err="1" smtClean="0"/>
              <a:t>The</a:t>
            </a:r>
            <a:r>
              <a:rPr lang="es-US" sz="900" dirty="0" smtClean="0"/>
              <a:t> </a:t>
            </a:r>
            <a:r>
              <a:rPr lang="es-US" sz="900" dirty="0" err="1" smtClean="0"/>
              <a:t>fun</a:t>
            </a:r>
            <a:r>
              <a:rPr lang="es-US" sz="900" dirty="0" smtClean="0"/>
              <a:t> </a:t>
            </a:r>
            <a:r>
              <a:rPr lang="es-US" sz="900" dirty="0" err="1" smtClean="0"/>
              <a:t>integration</a:t>
            </a:r>
            <a:r>
              <a:rPr lang="es-US" sz="900" dirty="0" smtClean="0"/>
              <a:t> </a:t>
            </a:r>
            <a:r>
              <a:rPr lang="es-US" sz="900" dirty="0" err="1" smtClean="0"/>
              <a:t>theory</a:t>
            </a:r>
            <a:r>
              <a:rPr lang="es-US" sz="900" dirty="0" smtClean="0"/>
              <a:t>: </a:t>
            </a:r>
            <a:r>
              <a:rPr lang="es-US" sz="900" dirty="0" err="1" smtClean="0"/>
              <a:t>towards</a:t>
            </a:r>
            <a:r>
              <a:rPr lang="es-US" sz="900" dirty="0" smtClean="0"/>
              <a:t> </a:t>
            </a:r>
            <a:r>
              <a:rPr lang="es-US" sz="900" dirty="0" err="1" smtClean="0"/>
              <a:t>sustaining</a:t>
            </a:r>
            <a:r>
              <a:rPr lang="es-US" sz="900" dirty="0" smtClean="0"/>
              <a:t> </a:t>
            </a:r>
            <a:r>
              <a:rPr lang="es-US" sz="900" dirty="0" err="1" smtClean="0"/>
              <a:t>children</a:t>
            </a:r>
            <a:r>
              <a:rPr lang="es-US" sz="900" dirty="0" smtClean="0"/>
              <a:t> and </a:t>
            </a:r>
            <a:r>
              <a:rPr lang="es-US" sz="900" dirty="0" err="1" smtClean="0"/>
              <a:t>adolescents</a:t>
            </a:r>
            <a:r>
              <a:rPr lang="es-US" sz="900" dirty="0" smtClean="0"/>
              <a:t> sport </a:t>
            </a:r>
            <a:r>
              <a:rPr lang="es-US" sz="900" dirty="0" err="1" smtClean="0"/>
              <a:t>participation</a:t>
            </a:r>
            <a:r>
              <a:rPr lang="es-US" sz="900" dirty="0" smtClean="0"/>
              <a:t> </a:t>
            </a:r>
            <a:br>
              <a:rPr lang="es-US" sz="900" dirty="0" smtClean="0"/>
            </a:br>
            <a:r>
              <a:rPr lang="es-US" sz="900" dirty="0" smtClean="0"/>
              <a:t>(La teoría de la integración de la diversión: mantener la participación de niños y adolescentes en el deporte). </a:t>
            </a:r>
            <a:r>
              <a:rPr lang="es-US" sz="900" dirty="0" err="1" smtClean="0"/>
              <a:t>Journal</a:t>
            </a:r>
            <a:r>
              <a:rPr lang="es-US" sz="900" dirty="0" smtClean="0"/>
              <a:t> of </a:t>
            </a:r>
            <a:r>
              <a:rPr lang="es-US" sz="900" dirty="0" err="1" smtClean="0"/>
              <a:t>physical</a:t>
            </a:r>
            <a:r>
              <a:rPr lang="es-US" sz="900" dirty="0" smtClean="0"/>
              <a:t> </a:t>
            </a:r>
            <a:r>
              <a:rPr lang="es-US" sz="900" dirty="0" err="1" smtClean="0"/>
              <a:t>activity</a:t>
            </a:r>
            <a:r>
              <a:rPr lang="es-US" sz="900" dirty="0" smtClean="0"/>
              <a:t> &amp; </a:t>
            </a:r>
            <a:r>
              <a:rPr lang="es-US" sz="900" dirty="0" err="1" smtClean="0"/>
              <a:t>health</a:t>
            </a:r>
            <a:r>
              <a:rPr lang="es-US" sz="900" dirty="0" smtClean="0"/>
              <a:t>, 12(3), 424.</a:t>
            </a:r>
          </a:p>
        </p:txBody>
      </p:sp>
    </p:spTree>
    <p:extLst>
      <p:ext uri="{BB962C8B-B14F-4D97-AF65-F5344CB8AC3E}">
        <p14:creationId xmlns:p14="http://schemas.microsoft.com/office/powerpoint/2010/main" val="26148379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z="3600" dirty="0" smtClean="0"/>
              <a:t>¿Qué puedes hacer para mantener la diversión </a:t>
            </a:r>
            <a:br>
              <a:rPr lang="es-US" sz="3600" dirty="0" smtClean="0"/>
            </a:br>
            <a:r>
              <a:rPr lang="es-US" sz="3600" dirty="0" smtClean="0"/>
              <a:t>en el deporte?</a:t>
            </a:r>
          </a:p>
        </p:txBody>
      </p:sp>
      <p:sp>
        <p:nvSpPr>
          <p:cNvPr id="3" name="Content Placeholder 2"/>
          <p:cNvSpPr>
            <a:spLocks noGrp="1"/>
          </p:cNvSpPr>
          <p:nvPr>
            <p:ph sz="quarter" idx="11"/>
          </p:nvPr>
        </p:nvSpPr>
        <p:spPr>
          <a:xfrm>
            <a:off x="838200" y="1562975"/>
            <a:ext cx="6488451" cy="4546879"/>
          </a:xfrm>
        </p:spPr>
        <p:txBody>
          <a:bodyPr>
            <a:normAutofit lnSpcReduction="10000"/>
          </a:bodyPr>
          <a:lstStyle/>
          <a:p>
            <a:pPr>
              <a:lnSpc>
                <a:spcPct val="100000"/>
              </a:lnSpc>
              <a:spcBef>
                <a:spcPts val="400"/>
              </a:spcBef>
              <a:spcAft>
                <a:spcPts val="400"/>
              </a:spcAft>
            </a:pPr>
            <a:r>
              <a:rPr lang="es-US" sz="2800" dirty="0" smtClean="0">
                <a:latin typeface="+mn-lt"/>
              </a:rPr>
              <a:t>Demuestra una buena actitud deportiva.</a:t>
            </a:r>
          </a:p>
          <a:p>
            <a:pPr>
              <a:lnSpc>
                <a:spcPct val="100000"/>
              </a:lnSpc>
              <a:spcBef>
                <a:spcPts val="400"/>
              </a:spcBef>
              <a:spcAft>
                <a:spcPts val="400"/>
              </a:spcAft>
            </a:pPr>
            <a:r>
              <a:rPr lang="es-US" sz="2800" dirty="0" smtClean="0">
                <a:latin typeface="+mn-lt"/>
              </a:rPr>
              <a:t>Ofrece comentarios positivos.</a:t>
            </a:r>
          </a:p>
          <a:p>
            <a:pPr>
              <a:lnSpc>
                <a:spcPct val="100000"/>
              </a:lnSpc>
              <a:spcBef>
                <a:spcPts val="400"/>
              </a:spcBef>
              <a:spcAft>
                <a:spcPts val="400"/>
              </a:spcAft>
            </a:pPr>
            <a:r>
              <a:rPr lang="es-US" sz="2800" dirty="0" smtClean="0">
                <a:latin typeface="+mn-lt"/>
              </a:rPr>
              <a:t>Céntrate en la mejora individual.</a:t>
            </a:r>
          </a:p>
          <a:p>
            <a:pPr>
              <a:lnSpc>
                <a:spcPct val="100000"/>
              </a:lnSpc>
              <a:spcBef>
                <a:spcPts val="400"/>
              </a:spcBef>
              <a:spcAft>
                <a:spcPts val="400"/>
              </a:spcAft>
            </a:pPr>
            <a:r>
              <a:rPr lang="es-US" sz="2800" dirty="0" smtClean="0">
                <a:latin typeface="+mn-lt"/>
              </a:rPr>
              <a:t>Mantén el deporte en perspectiva. </a:t>
            </a:r>
            <a:br>
              <a:rPr lang="es-US" sz="2800" dirty="0" smtClean="0">
                <a:latin typeface="+mn-lt"/>
              </a:rPr>
            </a:br>
            <a:r>
              <a:rPr lang="es-US" sz="2800" dirty="0" smtClean="0">
                <a:latin typeface="+mn-lt"/>
              </a:rPr>
              <a:t>No definas el éxito por el resultado.</a:t>
            </a:r>
          </a:p>
          <a:p>
            <a:pPr>
              <a:lnSpc>
                <a:spcPct val="100000"/>
              </a:lnSpc>
              <a:spcBef>
                <a:spcPts val="400"/>
              </a:spcBef>
              <a:spcAft>
                <a:spcPts val="400"/>
              </a:spcAft>
            </a:pPr>
            <a:r>
              <a:rPr lang="es-US" sz="2800" dirty="0" smtClean="0">
                <a:latin typeface="+mn-lt"/>
              </a:rPr>
              <a:t>Permite que participen al nivel apropiado según la edad y la habilidad.</a:t>
            </a:r>
          </a:p>
          <a:p>
            <a:pPr>
              <a:lnSpc>
                <a:spcPct val="100000"/>
              </a:lnSpc>
              <a:spcBef>
                <a:spcPts val="400"/>
              </a:spcBef>
              <a:spcAft>
                <a:spcPts val="400"/>
              </a:spcAft>
            </a:pPr>
            <a:r>
              <a:rPr lang="es-US" sz="2800" dirty="0" smtClean="0">
                <a:latin typeface="+mn-lt"/>
              </a:rPr>
              <a:t>Explora diferentes tipos de deportes.</a:t>
            </a:r>
          </a:p>
          <a:p>
            <a:pPr>
              <a:lnSpc>
                <a:spcPct val="100000"/>
              </a:lnSpc>
              <a:spcBef>
                <a:spcPts val="400"/>
              </a:spcBef>
              <a:spcAft>
                <a:spcPts val="400"/>
              </a:spcAft>
            </a:pPr>
            <a:r>
              <a:rPr lang="es-US" sz="2800" dirty="0" smtClean="0">
                <a:latin typeface="+mn-lt"/>
              </a:rPr>
              <a:t>Define metas con tu hijo.</a:t>
            </a:r>
            <a:endParaRPr lang="es-US" sz="28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6652" y="1857233"/>
            <a:ext cx="4394756" cy="2930667"/>
          </a:xfrm>
          <a:prstGeom prst="rect">
            <a:avLst/>
          </a:prstGeom>
        </p:spPr>
      </p:pic>
    </p:spTree>
    <p:extLst>
      <p:ext uri="{BB962C8B-B14F-4D97-AF65-F5344CB8AC3E}">
        <p14:creationId xmlns:p14="http://schemas.microsoft.com/office/powerpoint/2010/main" val="27838095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z="3600" dirty="0" smtClean="0"/>
              <a:t>Lista de verificación de seguridad del programa </a:t>
            </a:r>
            <a:br>
              <a:rPr lang="es-US" sz="3600" dirty="0" smtClean="0"/>
            </a:br>
            <a:r>
              <a:rPr lang="es-US" sz="3600" dirty="0" smtClean="0"/>
              <a:t>de deporte juvenil</a:t>
            </a:r>
            <a:endParaRPr lang="es-US" sz="3600" dirty="0"/>
          </a:p>
        </p:txBody>
      </p:sp>
      <p:sp>
        <p:nvSpPr>
          <p:cNvPr id="3" name="Content Placeholder 2"/>
          <p:cNvSpPr>
            <a:spLocks noGrp="1"/>
          </p:cNvSpPr>
          <p:nvPr>
            <p:ph sz="quarter" idx="11"/>
          </p:nvPr>
        </p:nvSpPr>
        <p:spPr>
          <a:xfrm>
            <a:off x="838199" y="1479846"/>
            <a:ext cx="10965873" cy="4768554"/>
          </a:xfrm>
        </p:spPr>
        <p:txBody>
          <a:bodyPr/>
          <a:lstStyle/>
          <a:p>
            <a:pPr>
              <a:buFont typeface="Wingdings" panose="05000000000000000000" pitchFamily="2" charset="2"/>
              <a:buChar char="q"/>
            </a:pPr>
            <a:r>
              <a:rPr lang="es-US" sz="2800" dirty="0" smtClean="0">
                <a:latin typeface="+mn-lt"/>
              </a:rPr>
              <a:t>Publicar un plan de acción de emergencia en el lugar.</a:t>
            </a:r>
          </a:p>
          <a:p>
            <a:pPr lvl="1">
              <a:buFont typeface="Arial" panose="020B0604020202020204" pitchFamily="34" charset="0"/>
              <a:buChar char="•"/>
            </a:pPr>
            <a:r>
              <a:rPr lang="es-US" sz="1800" dirty="0" smtClean="0"/>
              <a:t>Debe tener números de teléfono, ubicación de las indicaciones de servicios médicos de emergencia y medidas básicas que se deben tomar en caso de emergencia.</a:t>
            </a:r>
          </a:p>
          <a:p>
            <a:pPr>
              <a:spcBef>
                <a:spcPts val="800"/>
              </a:spcBef>
              <a:buFont typeface="Wingdings" panose="05000000000000000000" pitchFamily="2" charset="2"/>
              <a:buChar char="q"/>
            </a:pPr>
            <a:r>
              <a:rPr lang="es-US" sz="2800" dirty="0" smtClean="0">
                <a:latin typeface="+mn-lt"/>
              </a:rPr>
              <a:t>Acceso a un DEA en funcionamiento dentro de 1 a 2 minutos del lugar.</a:t>
            </a:r>
          </a:p>
          <a:p>
            <a:pPr>
              <a:spcBef>
                <a:spcPts val="800"/>
              </a:spcBef>
              <a:buFont typeface="Wingdings" panose="05000000000000000000" pitchFamily="2" charset="2"/>
              <a:buChar char="q"/>
            </a:pPr>
            <a:r>
              <a:rPr lang="es-US" sz="2800" dirty="0" smtClean="0">
                <a:latin typeface="+mn-lt"/>
              </a:rPr>
              <a:t>Fuente de agua accesible para inmersión e hidratación con agua fría y que incluya m</a:t>
            </a:r>
            <a:r>
              <a:rPr lang="es-MX" sz="2800" dirty="0" err="1" smtClean="0">
                <a:latin typeface="+mn-lt"/>
              </a:rPr>
              <a:t>étodos</a:t>
            </a:r>
            <a:r>
              <a:rPr lang="es-US" sz="2800" dirty="0" smtClean="0">
                <a:latin typeface="+mn-lt"/>
              </a:rPr>
              <a:t> para suministrar agua.</a:t>
            </a:r>
          </a:p>
          <a:p>
            <a:pPr>
              <a:spcBef>
                <a:spcPts val="800"/>
              </a:spcBef>
              <a:buFont typeface="Wingdings" panose="05000000000000000000" pitchFamily="2" charset="2"/>
              <a:buChar char="q"/>
            </a:pPr>
            <a:r>
              <a:rPr lang="es-US" sz="2800" dirty="0" smtClean="0">
                <a:latin typeface="+mn-lt"/>
              </a:rPr>
              <a:t>Política sobre la práctica y la cancelación o modificación de un partido </a:t>
            </a:r>
            <a:br>
              <a:rPr lang="es-US" sz="2800" dirty="0" smtClean="0">
                <a:latin typeface="+mn-lt"/>
              </a:rPr>
            </a:br>
            <a:r>
              <a:rPr lang="es-US" sz="2800" dirty="0" smtClean="0">
                <a:latin typeface="+mn-lt"/>
              </a:rPr>
              <a:t>en caso de condiciones climáticas extremas. </a:t>
            </a:r>
          </a:p>
          <a:p>
            <a:pPr lvl="1">
              <a:buFont typeface="Arial" panose="020B0604020202020204" pitchFamily="34" charset="0"/>
              <a:buChar char="•"/>
            </a:pPr>
            <a:r>
              <a:rPr lang="es-US" sz="1800" dirty="0" smtClean="0"/>
              <a:t>Utilizar </a:t>
            </a:r>
            <a:r>
              <a:rPr lang="es-US" sz="1800" dirty="0"/>
              <a:t>un índice de calor local </a:t>
            </a:r>
            <a:r>
              <a:rPr lang="es-US" sz="1800" dirty="0" smtClean="0"/>
              <a:t>confiable si no se cuenta con un medidor</a:t>
            </a:r>
            <a:r>
              <a:rPr lang="es-US" sz="1800" dirty="0" smtClean="0">
                <a:latin typeface="+mn-lt"/>
              </a:rPr>
              <a:t> de Temperatura Global de Bulbo Húmedo (WBFT).</a:t>
            </a:r>
          </a:p>
          <a:p>
            <a:pPr lvl="1">
              <a:buFont typeface="Arial" panose="020B0604020202020204" pitchFamily="34" charset="0"/>
              <a:buChar char="•"/>
            </a:pPr>
            <a:r>
              <a:rPr lang="es-US" sz="1800" dirty="0" smtClean="0">
                <a:latin typeface="+mn-lt"/>
              </a:rPr>
              <a:t> </a:t>
            </a:r>
            <a:r>
              <a:rPr lang="es-US" sz="2800" dirty="0" smtClean="0">
                <a:latin typeface="+mn-lt"/>
              </a:rPr>
              <a:t>Entrenadores certificados en primeros auxilios, RCP y uso de DEA.</a:t>
            </a:r>
          </a:p>
          <a:p>
            <a:pPr>
              <a:spcBef>
                <a:spcPts val="800"/>
              </a:spcBef>
              <a:buFont typeface="Wingdings" panose="05000000000000000000" pitchFamily="2" charset="2"/>
              <a:buChar char="q"/>
            </a:pPr>
            <a:r>
              <a:rPr lang="es-US" sz="2800" dirty="0" smtClean="0">
                <a:latin typeface="+mn-lt"/>
              </a:rPr>
              <a:t>Políticas de presencia de profesionales médicos en prácticas o partidos.</a:t>
            </a:r>
          </a:p>
        </p:txBody>
      </p:sp>
    </p:spTree>
    <p:extLst>
      <p:ext uri="{BB962C8B-B14F-4D97-AF65-F5344CB8AC3E}">
        <p14:creationId xmlns:p14="http://schemas.microsoft.com/office/powerpoint/2010/main" val="30286039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182" y="6172200"/>
            <a:ext cx="3016155" cy="5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6" name="Rectangle 5"/>
          <p:cNvSpPr/>
          <p:nvPr/>
        </p:nvSpPr>
        <p:spPr>
          <a:xfrm>
            <a:off x="7344770" y="6264322"/>
            <a:ext cx="4847230" cy="5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 name="Content Placeholder 2"/>
          <p:cNvSpPr>
            <a:spLocks noGrp="1"/>
          </p:cNvSpPr>
          <p:nvPr>
            <p:ph sz="quarter" idx="11"/>
          </p:nvPr>
        </p:nvSpPr>
        <p:spPr>
          <a:xfrm>
            <a:off x="383275" y="1169376"/>
            <a:ext cx="11425450" cy="5424985"/>
          </a:xfrm>
        </p:spPr>
        <p:txBody>
          <a:bodyPr>
            <a:noAutofit/>
          </a:bodyPr>
          <a:lstStyle/>
          <a:p>
            <a:pPr marL="0" indent="0" algn="ctr">
              <a:lnSpc>
                <a:spcPct val="100000"/>
              </a:lnSpc>
              <a:spcBef>
                <a:spcPts val="500"/>
              </a:spcBef>
              <a:spcAft>
                <a:spcPts val="600"/>
              </a:spcAft>
              <a:buNone/>
            </a:pPr>
            <a:r>
              <a:rPr lang="es-US" sz="3200" b="1" dirty="0" smtClean="0">
                <a:latin typeface="+mn-lt"/>
              </a:rPr>
              <a:t>Asume el compromiso en </a:t>
            </a:r>
            <a:r>
              <a:rPr lang="es-US" sz="3200" b="1" dirty="0" smtClean="0">
                <a:solidFill>
                  <a:srgbClr val="B61021"/>
                </a:solidFill>
                <a:latin typeface="+mn-lt"/>
              </a:rPr>
              <a:t>heart.org/</a:t>
            </a:r>
            <a:r>
              <a:rPr lang="es-US" sz="3200" b="1" dirty="0" err="1" smtClean="0">
                <a:solidFill>
                  <a:srgbClr val="B61021"/>
                </a:solidFill>
                <a:latin typeface="+mn-lt"/>
              </a:rPr>
              <a:t>BackToSports</a:t>
            </a:r>
            <a:endParaRPr lang="es-US" sz="3200" b="1" dirty="0" smtClean="0">
              <a:solidFill>
                <a:srgbClr val="B61021"/>
              </a:solidFill>
              <a:latin typeface="+mn-lt"/>
            </a:endParaRPr>
          </a:p>
          <a:p>
            <a:pPr marL="0" indent="0" algn="ctr">
              <a:lnSpc>
                <a:spcPct val="100000"/>
              </a:lnSpc>
              <a:spcBef>
                <a:spcPts val="500"/>
              </a:spcBef>
              <a:spcAft>
                <a:spcPts val="600"/>
              </a:spcAft>
              <a:buNone/>
            </a:pPr>
            <a:r>
              <a:rPr lang="es-US" sz="2000" dirty="0" smtClean="0">
                <a:latin typeface="+mn-lt"/>
              </a:rPr>
              <a:t>Me comprometo a mantener la seguridad y diversión en la participación deportiva </a:t>
            </a:r>
            <a:br>
              <a:rPr lang="es-US" sz="2000" dirty="0" smtClean="0">
                <a:latin typeface="+mn-lt"/>
              </a:rPr>
            </a:br>
            <a:r>
              <a:rPr lang="es-US" sz="2000" dirty="0" smtClean="0">
                <a:latin typeface="+mn-lt"/>
              </a:rPr>
              <a:t>juvenil de las siguientes formas:</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Preocuparme por conocer las reglas y los aspectos básicos de los partidos.</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Generar mayor conciencia sobre temas relacionados con el deporte y las respuestas adecuadas.</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Aprender RCP y saber dónde está ubicado el DEA más cercano.</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Promover </a:t>
            </a:r>
            <a:r>
              <a:rPr lang="es-ES" sz="1800" dirty="0" smtClean="0">
                <a:latin typeface="+mn-lt"/>
              </a:rPr>
              <a:t>la nutrición y la hidratación adecuadas</a:t>
            </a:r>
            <a:r>
              <a:rPr lang="es-US" sz="1800" dirty="0" smtClean="0">
                <a:latin typeface="+mn-lt"/>
              </a:rPr>
              <a:t>.</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Garantizar el ajuste de los equipos adecuados mediante la revisión de los equipos todas las semanas.</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Verificar los antecedentes de los entrenadores en cuanto a sus conocimientos específicos sobre el deporte y su capacitación en seguridad deportiva.</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Ser modelo del espíritu deportivo para todos los jugadores, entrenadores y árbitros.</a:t>
            </a:r>
          </a:p>
          <a:p>
            <a:pPr lvl="3">
              <a:lnSpc>
                <a:spcPct val="100000"/>
              </a:lnSpc>
              <a:spcAft>
                <a:spcPts val="600"/>
              </a:spcAft>
              <a:buClr>
                <a:srgbClr val="B61021"/>
              </a:buClr>
              <a:buFont typeface="Wingdings" panose="05000000000000000000" pitchFamily="2" charset="2"/>
              <a:buChar char="ü"/>
            </a:pPr>
            <a:r>
              <a:rPr lang="es-US" sz="1800" dirty="0" smtClean="0">
                <a:latin typeface="+mn-lt"/>
              </a:rPr>
              <a:t>Mostrar apoyo incondicional a pesar del resultado del partido.</a:t>
            </a:r>
          </a:p>
          <a:p>
            <a:pPr marL="0" indent="0" algn="ctr">
              <a:lnSpc>
                <a:spcPct val="100000"/>
              </a:lnSpc>
              <a:spcBef>
                <a:spcPts val="500"/>
              </a:spcBef>
              <a:buNone/>
            </a:pPr>
            <a:r>
              <a:rPr lang="es-US" sz="2800" b="1" dirty="0" smtClean="0">
                <a:latin typeface="+mn-lt"/>
              </a:rPr>
              <a:t>¡Mantengamos </a:t>
            </a:r>
            <a:r>
              <a:rPr lang="es-ES" sz="2800" b="1" dirty="0" smtClean="0">
                <a:latin typeface="+mn-lt"/>
              </a:rPr>
              <a:t>la diversión y la seguridad</a:t>
            </a:r>
            <a:r>
              <a:rPr lang="es-US" sz="2800" b="1" dirty="0" smtClean="0">
                <a:latin typeface="+mn-lt"/>
              </a:rPr>
              <a:t> del deporte para todos los niños!</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9801" y="93659"/>
            <a:ext cx="9032399" cy="1051560"/>
          </a:xfrm>
          <a:prstGeom prst="rect">
            <a:avLst/>
          </a:prstGeom>
        </p:spPr>
      </p:pic>
      <p:sp>
        <p:nvSpPr>
          <p:cNvPr id="7" name="TextBox 6"/>
          <p:cNvSpPr txBox="1"/>
          <p:nvPr/>
        </p:nvSpPr>
        <p:spPr>
          <a:xfrm>
            <a:off x="2521528" y="259919"/>
            <a:ext cx="6206837" cy="954107"/>
          </a:xfrm>
          <a:prstGeom prst="rect">
            <a:avLst/>
          </a:prstGeom>
          <a:solidFill>
            <a:schemeClr val="bg1"/>
          </a:solidFill>
        </p:spPr>
        <p:txBody>
          <a:bodyPr wrap="square" rtlCol="0">
            <a:spAutoFit/>
          </a:bodyPr>
          <a:lstStyle/>
          <a:p>
            <a:r>
              <a:rPr lang="es-MX" sz="5600" b="1" dirty="0" smtClean="0">
                <a:solidFill>
                  <a:srgbClr val="C00000"/>
                </a:solidFill>
              </a:rPr>
              <a:t>La</a:t>
            </a:r>
            <a:r>
              <a:rPr lang="bin-NG" sz="5600" b="1" dirty="0" smtClean="0">
                <a:solidFill>
                  <a:srgbClr val="C00000"/>
                </a:solidFill>
              </a:rPr>
              <a:t> vuelta al deporte</a:t>
            </a:r>
            <a:endParaRPr lang="km-KH" sz="5600" b="1" dirty="0">
              <a:solidFill>
                <a:srgbClr val="C00000"/>
              </a:solidFill>
            </a:endParaRPr>
          </a:p>
        </p:txBody>
      </p:sp>
    </p:spTree>
    <p:extLst>
      <p:ext uri="{BB962C8B-B14F-4D97-AF65-F5344CB8AC3E}">
        <p14:creationId xmlns:p14="http://schemas.microsoft.com/office/powerpoint/2010/main" val="1302689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dirty="0" smtClean="0"/>
              <a:t>Los entrenadores deportivos se capacitan </a:t>
            </a:r>
            <a:br>
              <a:rPr lang="es-US" dirty="0" smtClean="0"/>
            </a:br>
            <a:r>
              <a:rPr lang="es-US" dirty="0" smtClean="0"/>
              <a:t>en las siguientes áreas:</a:t>
            </a:r>
            <a:endParaRPr lang="es-US" dirty="0"/>
          </a:p>
        </p:txBody>
      </p:sp>
      <p:sp>
        <p:nvSpPr>
          <p:cNvPr id="4" name="Shape 204"/>
          <p:cNvSpPr txBox="1">
            <a:spLocks/>
          </p:cNvSpPr>
          <p:nvPr/>
        </p:nvSpPr>
        <p:spPr>
          <a:xfrm>
            <a:off x="2249305" y="1740617"/>
            <a:ext cx="6248400" cy="9144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US" sz="2400" dirty="0" smtClean="0"/>
              <a:t>Prevención, evaluación y rehabilitación de lesiones ortopédicas tales como esguinces </a:t>
            </a:r>
            <a:br>
              <a:rPr lang="es-US" sz="2400" dirty="0" smtClean="0"/>
            </a:br>
            <a:r>
              <a:rPr lang="es-US" sz="2400" dirty="0" smtClean="0"/>
              <a:t>y desgarres. </a:t>
            </a:r>
            <a:endParaRPr lang="es-US" sz="2400" dirty="0"/>
          </a:p>
        </p:txBody>
      </p:sp>
      <p:grpSp>
        <p:nvGrpSpPr>
          <p:cNvPr id="5" name="Group 4"/>
          <p:cNvGrpSpPr/>
          <p:nvPr/>
        </p:nvGrpSpPr>
        <p:grpSpPr>
          <a:xfrm>
            <a:off x="934427" y="1708066"/>
            <a:ext cx="875649" cy="875649"/>
            <a:chOff x="809121" y="2024686"/>
            <a:chExt cx="875649" cy="875649"/>
          </a:xfrm>
          <a:solidFill>
            <a:srgbClr val="000099"/>
          </a:solidFill>
        </p:grpSpPr>
        <p:grpSp>
          <p:nvGrpSpPr>
            <p:cNvPr id="6" name="Shape 235"/>
            <p:cNvGrpSpPr/>
            <p:nvPr/>
          </p:nvGrpSpPr>
          <p:grpSpPr>
            <a:xfrm>
              <a:off x="809121" y="2024686"/>
              <a:ext cx="875649" cy="875649"/>
              <a:chOff x="3782699" y="1538287"/>
              <a:chExt cx="1578600" cy="1578600"/>
            </a:xfrm>
            <a:grpFill/>
          </p:grpSpPr>
          <p:sp>
            <p:nvSpPr>
              <p:cNvPr id="8" name="Shape 236"/>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9" name="Shape 237"/>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10" name="Shape 238"/>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11" name="Shape 239"/>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grpSp>
        <p:pic>
          <p:nvPicPr>
            <p:cNvPr id="7" name="Picture 3"/>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964053" y="2179618"/>
              <a:ext cx="565785" cy="56578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12" name="Shape 205"/>
          <p:cNvSpPr txBox="1">
            <a:spLocks/>
          </p:cNvSpPr>
          <p:nvPr/>
        </p:nvSpPr>
        <p:spPr>
          <a:xfrm>
            <a:off x="2249305" y="3301834"/>
            <a:ext cx="5715000" cy="979829"/>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US" sz="2400" dirty="0" smtClean="0"/>
              <a:t>Atención de emergencias, incluidos RCP (resucitación cardiopulmonar) y uso de DEA (desfibrilador externo automático). </a:t>
            </a:r>
            <a:endParaRPr lang="es-US" sz="2400" dirty="0"/>
          </a:p>
        </p:txBody>
      </p:sp>
      <p:sp>
        <p:nvSpPr>
          <p:cNvPr id="13" name="Shape 207"/>
          <p:cNvSpPr txBox="1">
            <a:spLocks/>
          </p:cNvSpPr>
          <p:nvPr/>
        </p:nvSpPr>
        <p:spPr>
          <a:xfrm>
            <a:off x="2249305" y="4678708"/>
            <a:ext cx="6248400" cy="13083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US" sz="2400" dirty="0" smtClean="0"/>
              <a:t>Reconocimiento y tratamiento o manejo </a:t>
            </a:r>
            <a:br>
              <a:rPr lang="es-US" sz="2400" dirty="0" smtClean="0"/>
            </a:br>
            <a:r>
              <a:rPr lang="es-US" sz="2400" dirty="0" smtClean="0"/>
              <a:t>de conmociones cerebrales, paros cardíacos, </a:t>
            </a:r>
            <a:br>
              <a:rPr lang="es-US" sz="2400" dirty="0" smtClean="0"/>
            </a:br>
            <a:r>
              <a:rPr lang="es-US" sz="2400" dirty="0" smtClean="0"/>
              <a:t>golpe de sol y lesiones de la columna cervical.</a:t>
            </a:r>
            <a:endParaRPr lang="es-US" sz="2400" dirty="0"/>
          </a:p>
        </p:txBody>
      </p:sp>
      <p:grpSp>
        <p:nvGrpSpPr>
          <p:cNvPr id="14" name="Group 13"/>
          <p:cNvGrpSpPr/>
          <p:nvPr/>
        </p:nvGrpSpPr>
        <p:grpSpPr>
          <a:xfrm>
            <a:off x="893397" y="3203107"/>
            <a:ext cx="875649" cy="875649"/>
            <a:chOff x="797268" y="3405796"/>
            <a:chExt cx="875649" cy="875649"/>
          </a:xfrm>
          <a:solidFill>
            <a:srgbClr val="000099"/>
          </a:solidFill>
        </p:grpSpPr>
        <p:grpSp>
          <p:nvGrpSpPr>
            <p:cNvPr id="15" name="Shape 225"/>
            <p:cNvGrpSpPr/>
            <p:nvPr/>
          </p:nvGrpSpPr>
          <p:grpSpPr>
            <a:xfrm>
              <a:off x="797268" y="3405796"/>
              <a:ext cx="875649" cy="875649"/>
              <a:chOff x="3782699" y="1538287"/>
              <a:chExt cx="1578600" cy="1578600"/>
            </a:xfrm>
            <a:grpFill/>
          </p:grpSpPr>
          <p:sp>
            <p:nvSpPr>
              <p:cNvPr id="17" name="Shape 226"/>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18" name="Shape 227"/>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19" name="Shape 228"/>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20" name="Shape 229"/>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grpSp>
        <p:pic>
          <p:nvPicPr>
            <p:cNvPr id="16" name="Picture 5"/>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88204" y="3624164"/>
              <a:ext cx="493776" cy="438912"/>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934428" y="4790190"/>
            <a:ext cx="875649" cy="875649"/>
            <a:chOff x="809121" y="5257800"/>
            <a:chExt cx="875649" cy="875649"/>
          </a:xfrm>
          <a:solidFill>
            <a:srgbClr val="000099"/>
          </a:solidFill>
        </p:grpSpPr>
        <p:grpSp>
          <p:nvGrpSpPr>
            <p:cNvPr id="22" name="Shape 210"/>
            <p:cNvGrpSpPr/>
            <p:nvPr/>
          </p:nvGrpSpPr>
          <p:grpSpPr>
            <a:xfrm>
              <a:off x="809121" y="5257800"/>
              <a:ext cx="875649" cy="875649"/>
              <a:chOff x="3782699" y="1538287"/>
              <a:chExt cx="1578600" cy="1578600"/>
            </a:xfrm>
            <a:grpFill/>
          </p:grpSpPr>
          <p:sp>
            <p:nvSpPr>
              <p:cNvPr id="24" name="Shape 211"/>
              <p:cNvSpPr/>
              <p:nvPr/>
            </p:nvSpPr>
            <p:spPr>
              <a:xfrm>
                <a:off x="37827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25" name="Shape 212"/>
              <p:cNvSpPr/>
              <p:nvPr/>
            </p:nvSpPr>
            <p:spPr>
              <a:xfrm rot="-5400000">
                <a:off x="5001900" y="27574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26" name="Shape 213"/>
              <p:cNvSpPr/>
              <p:nvPr/>
            </p:nvSpPr>
            <p:spPr>
              <a:xfrm rot="5400000">
                <a:off x="37826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sp>
            <p:nvSpPr>
              <p:cNvPr id="27" name="Shape 214"/>
              <p:cNvSpPr/>
              <p:nvPr/>
            </p:nvSpPr>
            <p:spPr>
              <a:xfrm rot="10800000">
                <a:off x="5001899" y="1538287"/>
                <a:ext cx="359400" cy="359400"/>
              </a:xfrm>
              <a:prstGeom prst="corner">
                <a:avLst>
                  <a:gd name="adj1" fmla="val 50000"/>
                  <a:gd name="adj2" fmla="val 50000"/>
                </a:avLst>
              </a:prstGeom>
              <a:grpFill/>
              <a:ln>
                <a:noFill/>
              </a:ln>
            </p:spPr>
            <p:txBody>
              <a:bodyPr lIns="91425" tIns="91425" rIns="91425" bIns="91425" anchor="ctr" anchorCtr="0">
                <a:noAutofit/>
              </a:bodyPr>
              <a:lstStyle/>
              <a:p>
                <a:endParaRPr lang="es-US"/>
              </a:p>
            </p:txBody>
          </p:sp>
        </p:grpSp>
        <p:pic>
          <p:nvPicPr>
            <p:cNvPr id="23" name="Picture 6"/>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042634" y="5410200"/>
              <a:ext cx="408623" cy="56340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pic>
        <p:nvPicPr>
          <p:cNvPr id="28" name="Content Placeholder 27"/>
          <p:cNvPicPr>
            <a:picLocks noGrp="1" noChangeAspect="1"/>
          </p:cNvPicPr>
          <p:nvPr>
            <p:ph sz="quarter" idx="11"/>
          </p:nvPr>
        </p:nvPicPr>
        <p:blipFill>
          <a:blip r:embed="rId6" cstate="print">
            <a:extLst>
              <a:ext uri="{28A0092B-C50C-407E-A947-70E740481C1C}">
                <a14:useLocalDpi xmlns:a14="http://schemas.microsoft.com/office/drawing/2010/main" val="0"/>
              </a:ext>
            </a:extLst>
          </a:blip>
          <a:stretch>
            <a:fillRect/>
          </a:stretch>
        </p:blipFill>
        <p:spPr>
          <a:xfrm>
            <a:off x="8535407" y="1740617"/>
            <a:ext cx="2965072" cy="4150393"/>
          </a:xfrm>
          <a:prstGeom prst="rect">
            <a:avLst/>
          </a:prstGeom>
        </p:spPr>
      </p:pic>
      <p:sp>
        <p:nvSpPr>
          <p:cNvPr id="29" name="TextBox 28"/>
          <p:cNvSpPr txBox="1"/>
          <p:nvPr/>
        </p:nvSpPr>
        <p:spPr>
          <a:xfrm>
            <a:off x="9490842" y="83052"/>
            <a:ext cx="2543503" cy="369332"/>
          </a:xfrm>
          <a:prstGeom prst="rect">
            <a:avLst/>
          </a:prstGeom>
          <a:noFill/>
        </p:spPr>
        <p:txBody>
          <a:bodyPr wrap="square" rtlCol="0">
            <a:spAutoFit/>
          </a:bodyPr>
          <a:lstStyle/>
          <a:p>
            <a:pPr algn="ctr"/>
            <a:r>
              <a:rPr lang="es-US" smtClean="0">
                <a:latin typeface="+mn-lt"/>
              </a:rPr>
              <a:t>Contenido brindado por</a:t>
            </a:r>
            <a:endParaRPr lang="es-US">
              <a:latin typeface="+mn-lt"/>
            </a:endParaRPr>
          </a:p>
        </p:txBody>
      </p:sp>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38407" y="452384"/>
            <a:ext cx="1828800" cy="800276"/>
          </a:xfrm>
          <a:prstGeom prst="rect">
            <a:avLst/>
          </a:prstGeom>
        </p:spPr>
      </p:pic>
    </p:spTree>
    <p:extLst>
      <p:ext uri="{BB962C8B-B14F-4D97-AF65-F5344CB8AC3E}">
        <p14:creationId xmlns:p14="http://schemas.microsoft.com/office/powerpoint/2010/main" val="11484954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9856" y="1612899"/>
            <a:ext cx="11132289" cy="894081"/>
          </a:xfrm>
        </p:spPr>
        <p:txBody>
          <a:bodyPr/>
          <a:lstStyle/>
          <a:p>
            <a:pPr algn="ctr"/>
            <a:r>
              <a:rPr lang="es-US" smtClean="0"/>
              <a:t>¡Veamos cuánto has aprendido!</a:t>
            </a:r>
            <a:endParaRPr lang="es-US"/>
          </a:p>
        </p:txBody>
      </p:sp>
    </p:spTree>
    <p:extLst>
      <p:ext uri="{BB962C8B-B14F-4D97-AF65-F5344CB8AC3E}">
        <p14:creationId xmlns:p14="http://schemas.microsoft.com/office/powerpoint/2010/main" val="42338300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14400" y="542155"/>
            <a:ext cx="10515600" cy="762000"/>
          </a:xfrm>
        </p:spPr>
        <p:txBody>
          <a:bodyPr/>
          <a:lstStyle/>
          <a:p>
            <a:pPr algn="ctr"/>
            <a:endParaRPr lang="es-US" sz="280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6954" y="2233905"/>
            <a:ext cx="5492262" cy="3661508"/>
          </a:xfrm>
          <a:prstGeom prst="rect">
            <a:avLst/>
          </a:prstGeom>
        </p:spPr>
      </p:pic>
      <p:sp>
        <p:nvSpPr>
          <p:cNvPr id="3" name="TextBox 2"/>
          <p:cNvSpPr txBox="1"/>
          <p:nvPr/>
        </p:nvSpPr>
        <p:spPr>
          <a:xfrm>
            <a:off x="1477108" y="1256411"/>
            <a:ext cx="9390184" cy="707886"/>
          </a:xfrm>
          <a:prstGeom prst="rect">
            <a:avLst/>
          </a:prstGeom>
          <a:noFill/>
        </p:spPr>
        <p:txBody>
          <a:bodyPr wrap="square" rtlCol="0">
            <a:spAutoFit/>
          </a:bodyPr>
          <a:lstStyle/>
          <a:p>
            <a:pPr algn="ctr"/>
            <a:r>
              <a:rPr lang="es-US" sz="4000" smtClean="0">
                <a:hlinkClick r:id="rId4"/>
              </a:rPr>
              <a:t>www.heart.org/BacktoSports</a:t>
            </a:r>
            <a:r>
              <a:rPr lang="es-US" smtClean="0"/>
              <a:t> </a:t>
            </a:r>
            <a:endParaRPr lang="es-US" sz="4000"/>
          </a:p>
        </p:txBody>
      </p:sp>
    </p:spTree>
    <p:extLst>
      <p:ext uri="{BB962C8B-B14F-4D97-AF65-F5344CB8AC3E}">
        <p14:creationId xmlns:p14="http://schemas.microsoft.com/office/powerpoint/2010/main" val="41086854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gn="ctr"/>
            <a:r>
              <a:rPr lang="es-US" smtClean="0"/>
              <a:t>Recursos</a:t>
            </a:r>
            <a:endParaRPr lang="es-US"/>
          </a:p>
        </p:txBody>
      </p:sp>
      <p:sp>
        <p:nvSpPr>
          <p:cNvPr id="4" name="Content Placeholder 2"/>
          <p:cNvSpPr>
            <a:spLocks noGrp="1"/>
          </p:cNvSpPr>
          <p:nvPr>
            <p:ph sz="quarter" idx="11"/>
          </p:nvPr>
        </p:nvSpPr>
        <p:spPr/>
        <p:txBody>
          <a:bodyPr>
            <a:normAutofit fontScale="77500" lnSpcReduction="20000"/>
          </a:bodyPr>
          <a:lstStyle/>
          <a:p>
            <a:pPr marL="0" indent="0" algn="ctr">
              <a:lnSpc>
                <a:spcPct val="120000"/>
              </a:lnSpc>
              <a:spcBef>
                <a:spcPts val="600"/>
              </a:spcBef>
              <a:buNone/>
            </a:pPr>
            <a:r>
              <a:rPr lang="es-US" dirty="0" smtClean="0"/>
              <a:t>Liga Nacional de Fútbol</a:t>
            </a:r>
          </a:p>
          <a:p>
            <a:pPr marL="0" indent="0" algn="ctr">
              <a:lnSpc>
                <a:spcPct val="120000"/>
              </a:lnSpc>
              <a:spcBef>
                <a:spcPts val="0"/>
              </a:spcBef>
              <a:buNone/>
            </a:pPr>
            <a:r>
              <a:rPr lang="es-US" b="1" dirty="0" smtClean="0">
                <a:hlinkClick r:id="rId3"/>
              </a:rPr>
              <a:t>nflevolution.com</a:t>
            </a:r>
            <a:endParaRPr lang="es-US" b="1" dirty="0" smtClean="0"/>
          </a:p>
          <a:p>
            <a:pPr marL="0" indent="0" algn="ctr">
              <a:lnSpc>
                <a:spcPct val="120000"/>
              </a:lnSpc>
              <a:spcBef>
                <a:spcPts val="0"/>
              </a:spcBef>
              <a:buNone/>
            </a:pPr>
            <a:endParaRPr lang="es-US" sz="1400" b="1" dirty="0" smtClean="0"/>
          </a:p>
          <a:p>
            <a:pPr marL="0" indent="0" algn="ctr">
              <a:lnSpc>
                <a:spcPct val="120000"/>
              </a:lnSpc>
              <a:spcBef>
                <a:spcPts val="600"/>
              </a:spcBef>
              <a:buNone/>
            </a:pPr>
            <a:r>
              <a:rPr lang="es-US" dirty="0" smtClean="0"/>
              <a:t>Asociación Americana del Corazón (AHA)</a:t>
            </a:r>
          </a:p>
          <a:p>
            <a:pPr marL="0" indent="0" algn="ctr">
              <a:lnSpc>
                <a:spcPct val="120000"/>
              </a:lnSpc>
              <a:spcBef>
                <a:spcPts val="0"/>
              </a:spcBef>
              <a:buNone/>
            </a:pPr>
            <a:r>
              <a:rPr lang="es-US" b="1" dirty="0" smtClean="0">
                <a:hlinkClick r:id="rId4"/>
              </a:rPr>
              <a:t>heart.org</a:t>
            </a:r>
            <a:endParaRPr lang="es-US" b="1" dirty="0" smtClean="0"/>
          </a:p>
          <a:p>
            <a:pPr marL="0" indent="0" algn="ctr">
              <a:lnSpc>
                <a:spcPct val="120000"/>
              </a:lnSpc>
              <a:spcBef>
                <a:spcPts val="0"/>
              </a:spcBef>
              <a:buNone/>
            </a:pPr>
            <a:endParaRPr lang="es-US" sz="1400" b="1" dirty="0" smtClean="0"/>
          </a:p>
          <a:p>
            <a:pPr marL="0" indent="0" algn="ctr">
              <a:lnSpc>
                <a:spcPct val="120000"/>
              </a:lnSpc>
              <a:spcBef>
                <a:spcPts val="0"/>
              </a:spcBef>
              <a:buNone/>
            </a:pPr>
            <a:r>
              <a:rPr lang="es-US" dirty="0" smtClean="0"/>
              <a:t>Centros para el Control de Enfermedades</a:t>
            </a:r>
          </a:p>
          <a:p>
            <a:pPr marL="0" indent="0" algn="ctr">
              <a:lnSpc>
                <a:spcPct val="120000"/>
              </a:lnSpc>
              <a:spcBef>
                <a:spcPts val="0"/>
              </a:spcBef>
              <a:buNone/>
            </a:pPr>
            <a:r>
              <a:rPr lang="es-US" b="1" dirty="0" smtClean="0">
                <a:hlinkClick r:id="rId5"/>
              </a:rPr>
              <a:t>cdc.gov/HEADSUP</a:t>
            </a:r>
            <a:endParaRPr lang="es-US" b="1" dirty="0" smtClean="0"/>
          </a:p>
          <a:p>
            <a:pPr marL="0" indent="0" algn="ctr">
              <a:lnSpc>
                <a:spcPct val="120000"/>
              </a:lnSpc>
              <a:spcBef>
                <a:spcPts val="0"/>
              </a:spcBef>
              <a:buNone/>
            </a:pPr>
            <a:endParaRPr lang="es-US" sz="1300" dirty="0" smtClean="0"/>
          </a:p>
          <a:p>
            <a:pPr marL="0" indent="0" algn="ctr">
              <a:lnSpc>
                <a:spcPct val="120000"/>
              </a:lnSpc>
              <a:spcBef>
                <a:spcPts val="600"/>
              </a:spcBef>
              <a:buNone/>
            </a:pPr>
            <a:r>
              <a:rPr lang="es-US" dirty="0" smtClean="0"/>
              <a:t>Instituto </a:t>
            </a:r>
            <a:r>
              <a:rPr lang="es-US" dirty="0" err="1" smtClean="0"/>
              <a:t>Korey</a:t>
            </a:r>
            <a:r>
              <a:rPr lang="es-US" dirty="0" smtClean="0"/>
              <a:t> </a:t>
            </a:r>
            <a:r>
              <a:rPr lang="es-US" dirty="0" err="1" smtClean="0"/>
              <a:t>Stringer</a:t>
            </a:r>
            <a:endParaRPr lang="es-US" dirty="0" smtClean="0"/>
          </a:p>
          <a:p>
            <a:pPr marL="0" indent="0" algn="ctr">
              <a:lnSpc>
                <a:spcPct val="120000"/>
              </a:lnSpc>
              <a:spcBef>
                <a:spcPts val="0"/>
              </a:spcBef>
              <a:buNone/>
            </a:pPr>
            <a:r>
              <a:rPr lang="es-US" b="1" dirty="0" smtClean="0">
                <a:hlinkClick r:id="rId6"/>
              </a:rPr>
              <a:t>ksi.uconn.edu</a:t>
            </a:r>
            <a:r>
              <a:rPr lang="es-US" dirty="0" smtClean="0"/>
              <a:t> </a:t>
            </a:r>
          </a:p>
          <a:p>
            <a:pPr marL="0" indent="0" algn="ctr">
              <a:lnSpc>
                <a:spcPct val="120000"/>
              </a:lnSpc>
              <a:spcBef>
                <a:spcPts val="600"/>
              </a:spcBef>
              <a:buNone/>
            </a:pPr>
            <a:endParaRPr lang="es-US" sz="1300" b="1" dirty="0" smtClean="0"/>
          </a:p>
          <a:p>
            <a:pPr marL="0" indent="0" algn="ctr">
              <a:lnSpc>
                <a:spcPct val="120000"/>
              </a:lnSpc>
              <a:spcBef>
                <a:spcPts val="600"/>
              </a:spcBef>
              <a:buNone/>
            </a:pPr>
            <a:r>
              <a:rPr lang="es-US" dirty="0" smtClean="0"/>
              <a:t>Asociación Nacional de Entrenadores Deportivos</a:t>
            </a:r>
          </a:p>
          <a:p>
            <a:pPr marL="0" indent="0" algn="ctr">
              <a:lnSpc>
                <a:spcPct val="120000"/>
              </a:lnSpc>
              <a:spcBef>
                <a:spcPts val="0"/>
              </a:spcBef>
              <a:buNone/>
            </a:pPr>
            <a:r>
              <a:rPr lang="es-US" b="1" dirty="0" smtClean="0">
                <a:hlinkClick r:id="rId7"/>
              </a:rPr>
              <a:t>nata.org/</a:t>
            </a:r>
            <a:r>
              <a:rPr lang="es-US" b="1" dirty="0" err="1" smtClean="0">
                <a:hlinkClick r:id="rId7"/>
              </a:rPr>
              <a:t>public</a:t>
            </a:r>
            <a:endParaRPr lang="es-US" b="1" dirty="0" smtClean="0"/>
          </a:p>
          <a:p>
            <a:pPr marL="0" indent="0" algn="ctr">
              <a:lnSpc>
                <a:spcPct val="120000"/>
              </a:lnSpc>
              <a:spcBef>
                <a:spcPts val="0"/>
              </a:spcBef>
              <a:buNone/>
            </a:pPr>
            <a:endParaRPr lang="es-US" sz="1400" b="1" dirty="0" smtClean="0"/>
          </a:p>
          <a:p>
            <a:pPr marL="0" indent="0" algn="ctr">
              <a:lnSpc>
                <a:spcPct val="120000"/>
              </a:lnSpc>
              <a:spcBef>
                <a:spcPts val="0"/>
              </a:spcBef>
              <a:buNone/>
            </a:pPr>
            <a:endParaRPr lang="es-US" sz="1400" b="1" dirty="0" smtClean="0"/>
          </a:p>
          <a:p>
            <a:pPr marL="0" indent="0">
              <a:buNone/>
            </a:pPr>
            <a:endParaRPr lang="es-US" dirty="0"/>
          </a:p>
        </p:txBody>
      </p:sp>
    </p:spTree>
    <p:extLst>
      <p:ext uri="{BB962C8B-B14F-4D97-AF65-F5344CB8AC3E}">
        <p14:creationId xmlns:p14="http://schemas.microsoft.com/office/powerpoint/2010/main" val="1478645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Temas de la reunión</a:t>
            </a:r>
            <a:endParaRPr lang="es-US"/>
          </a:p>
        </p:txBody>
      </p:sp>
      <p:sp>
        <p:nvSpPr>
          <p:cNvPr id="3" name="Content Placeholder 2"/>
          <p:cNvSpPr>
            <a:spLocks noGrp="1"/>
          </p:cNvSpPr>
          <p:nvPr>
            <p:ph sz="quarter" idx="11"/>
          </p:nvPr>
        </p:nvSpPr>
        <p:spPr>
          <a:xfrm>
            <a:off x="838201" y="1281608"/>
            <a:ext cx="6731642" cy="4936795"/>
          </a:xfrm>
        </p:spPr>
        <p:txBody>
          <a:bodyPr/>
          <a:lstStyle/>
          <a:p>
            <a:pPr>
              <a:spcBef>
                <a:spcPts val="600"/>
              </a:spcBef>
              <a:spcAft>
                <a:spcPts val="600"/>
              </a:spcAft>
            </a:pPr>
            <a:r>
              <a:rPr lang="es-US" dirty="0" smtClean="0"/>
              <a:t>Promover la actividad física y la seguridad en el deporte juvenil mediante la educación y la información más actualizada de temas como:</a:t>
            </a:r>
          </a:p>
          <a:p>
            <a:pPr lvl="1">
              <a:spcBef>
                <a:spcPts val="600"/>
              </a:spcBef>
              <a:spcAft>
                <a:spcPts val="600"/>
              </a:spcAft>
            </a:pPr>
            <a:r>
              <a:rPr lang="es-US" dirty="0" smtClean="0"/>
              <a:t>Concienciación sobre conmociones cerebrales.</a:t>
            </a:r>
          </a:p>
          <a:p>
            <a:pPr lvl="1">
              <a:spcBef>
                <a:spcPts val="600"/>
              </a:spcBef>
              <a:spcAft>
                <a:spcPts val="600"/>
              </a:spcAft>
            </a:pPr>
            <a:r>
              <a:rPr lang="es-US" dirty="0" smtClean="0"/>
              <a:t>Deshidratación y enfermedades relacionadas con el calor.</a:t>
            </a:r>
          </a:p>
          <a:p>
            <a:pPr lvl="1">
              <a:spcBef>
                <a:spcPts val="600"/>
              </a:spcBef>
              <a:spcAft>
                <a:spcPts val="600"/>
              </a:spcAft>
            </a:pPr>
            <a:r>
              <a:rPr lang="es-US" dirty="0" smtClean="0"/>
              <a:t>Paro cardíaco y respuesta adecuada.</a:t>
            </a:r>
          </a:p>
          <a:p>
            <a:pPr lvl="1">
              <a:spcBef>
                <a:spcPts val="600"/>
              </a:spcBef>
              <a:spcAft>
                <a:spcPts val="600"/>
              </a:spcAft>
            </a:pPr>
            <a:r>
              <a:rPr lang="es-US" dirty="0" smtClean="0"/>
              <a:t>Prevención de lesiones pediátricas ocasionadas por </a:t>
            </a:r>
            <a:r>
              <a:rPr lang="es-US" dirty="0" err="1" smtClean="0"/>
              <a:t>sobreexigencia</a:t>
            </a:r>
            <a:r>
              <a:rPr lang="es-US" dirty="0" smtClean="0"/>
              <a:t>.</a:t>
            </a:r>
          </a:p>
          <a:p>
            <a:pPr>
              <a:spcBef>
                <a:spcPts val="600"/>
              </a:spcBef>
              <a:spcAft>
                <a:spcPts val="600"/>
              </a:spcAft>
            </a:pPr>
            <a:endParaRPr lang="es-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0981" y="569662"/>
            <a:ext cx="3659493" cy="5486400"/>
          </a:xfrm>
          <a:prstGeom prst="rect">
            <a:avLst/>
          </a:prstGeom>
        </p:spPr>
      </p:pic>
    </p:spTree>
    <p:extLst>
      <p:ext uri="{BB962C8B-B14F-4D97-AF65-F5344CB8AC3E}">
        <p14:creationId xmlns:p14="http://schemas.microsoft.com/office/powerpoint/2010/main" val="2796691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s-US" smtClean="0"/>
              <a:t>Objetivos</a:t>
            </a:r>
            <a:endParaRPr lang="es-US"/>
          </a:p>
        </p:txBody>
      </p:sp>
      <p:sp>
        <p:nvSpPr>
          <p:cNvPr id="3" name="Content Placeholder 2"/>
          <p:cNvSpPr>
            <a:spLocks noGrp="1"/>
          </p:cNvSpPr>
          <p:nvPr>
            <p:ph sz="quarter" idx="11"/>
          </p:nvPr>
        </p:nvSpPr>
        <p:spPr>
          <a:xfrm>
            <a:off x="838200" y="1285875"/>
            <a:ext cx="10515600" cy="4936795"/>
          </a:xfrm>
        </p:spPr>
        <p:txBody>
          <a:bodyPr/>
          <a:lstStyle/>
          <a:p>
            <a:pPr>
              <a:spcBef>
                <a:spcPts val="600"/>
              </a:spcBef>
              <a:spcAft>
                <a:spcPts val="600"/>
              </a:spcAft>
            </a:pPr>
            <a:r>
              <a:rPr lang="es-US" dirty="0" smtClean="0"/>
              <a:t>Identificar por lo menos de 2 a 3 signos y síntomas de diferentes problemas de seguridad en el deporte juvenil, </a:t>
            </a:r>
            <a:br>
              <a:rPr lang="es-US" dirty="0" smtClean="0"/>
            </a:br>
            <a:r>
              <a:rPr lang="es-US" dirty="0" smtClean="0"/>
              <a:t>as</a:t>
            </a:r>
            <a:r>
              <a:rPr lang="es-MX" dirty="0" smtClean="0"/>
              <a:t>í como</a:t>
            </a:r>
            <a:r>
              <a:rPr lang="es-US" dirty="0" smtClean="0"/>
              <a:t> quién está en riesgo. </a:t>
            </a:r>
          </a:p>
          <a:p>
            <a:pPr>
              <a:spcBef>
                <a:spcPts val="600"/>
              </a:spcBef>
              <a:spcAft>
                <a:spcPts val="600"/>
              </a:spcAft>
            </a:pPr>
            <a:r>
              <a:rPr lang="es-US" dirty="0" smtClean="0"/>
              <a:t>Aplicar 3 estrategias inmediatas que ayuden a los niños </a:t>
            </a:r>
            <a:br>
              <a:rPr lang="es-US" dirty="0" smtClean="0"/>
            </a:br>
            <a:r>
              <a:rPr lang="es-US" dirty="0" smtClean="0"/>
              <a:t>a estar seguros y a divertirse mientras practican los deportes </a:t>
            </a:r>
            <a:br>
              <a:rPr lang="es-US" dirty="0" smtClean="0"/>
            </a:br>
            <a:r>
              <a:rPr lang="es-US" dirty="0" smtClean="0"/>
              <a:t>que aman.</a:t>
            </a:r>
          </a:p>
          <a:p>
            <a:pPr>
              <a:spcBef>
                <a:spcPts val="600"/>
              </a:spcBef>
              <a:spcAft>
                <a:spcPts val="600"/>
              </a:spcAft>
            </a:pPr>
            <a:r>
              <a:rPr lang="es-US" dirty="0" smtClean="0"/>
              <a:t>Utilizar por lo menos 1 recurso que se tenga a disposición para obtener información confiable sobre la seguridad en el deporte.</a:t>
            </a:r>
          </a:p>
          <a:p>
            <a:pPr marL="0" indent="0">
              <a:spcBef>
                <a:spcPts val="600"/>
              </a:spcBef>
              <a:spcAft>
                <a:spcPts val="600"/>
              </a:spcAft>
              <a:buNone/>
            </a:pPr>
            <a:endParaRPr lang="es-US" dirty="0"/>
          </a:p>
        </p:txBody>
      </p:sp>
    </p:spTree>
    <p:extLst>
      <p:ext uri="{BB962C8B-B14F-4D97-AF65-F5344CB8AC3E}">
        <p14:creationId xmlns:p14="http://schemas.microsoft.com/office/powerpoint/2010/main" val="3232731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803475" y="365125"/>
            <a:ext cx="10515600" cy="762000"/>
          </a:xfrm>
        </p:spPr>
        <p:txBody>
          <a:bodyPr/>
          <a:lstStyle/>
          <a:p>
            <a:r>
              <a:rPr lang="es-US" dirty="0" smtClean="0"/>
              <a:t>Mitos sobre la seguridad en el deporte juvenil</a:t>
            </a:r>
            <a:endParaRPr lang="es-US" dirty="0"/>
          </a:p>
        </p:txBody>
      </p:sp>
      <p:sp>
        <p:nvSpPr>
          <p:cNvPr id="3" name="Content Placeholder 2"/>
          <p:cNvSpPr>
            <a:spLocks noGrp="1"/>
          </p:cNvSpPr>
          <p:nvPr>
            <p:ph sz="quarter" idx="11"/>
          </p:nvPr>
        </p:nvSpPr>
        <p:spPr>
          <a:xfrm>
            <a:off x="826625" y="1285875"/>
            <a:ext cx="7851784" cy="5273421"/>
          </a:xfrm>
        </p:spPr>
        <p:txBody>
          <a:bodyPr>
            <a:normAutofit fontScale="92500" lnSpcReduction="20000"/>
          </a:bodyPr>
          <a:lstStyle/>
          <a:p>
            <a:pPr marL="0" indent="0">
              <a:lnSpc>
                <a:spcPct val="100000"/>
              </a:lnSpc>
              <a:spcBef>
                <a:spcPts val="600"/>
              </a:spcBef>
              <a:spcAft>
                <a:spcPts val="600"/>
              </a:spcAft>
              <a:buNone/>
            </a:pPr>
            <a:r>
              <a:rPr lang="es-US" sz="4400" b="1" i="1" dirty="0" smtClean="0">
                <a:solidFill>
                  <a:srgbClr val="002060"/>
                </a:solidFill>
              </a:rPr>
              <a:t>Verdadero o falso</a:t>
            </a:r>
          </a:p>
          <a:p>
            <a:pPr marL="971550" lvl="1" indent="-514350">
              <a:lnSpc>
                <a:spcPct val="100000"/>
              </a:lnSpc>
              <a:spcBef>
                <a:spcPts val="600"/>
              </a:spcBef>
              <a:spcAft>
                <a:spcPts val="600"/>
              </a:spcAft>
              <a:buFont typeface="+mj-lt"/>
              <a:buAutoNum type="arabicPeriod"/>
            </a:pPr>
            <a:r>
              <a:rPr lang="es-US" dirty="0" smtClean="0"/>
              <a:t>Los cascos previenen las conmociones cerebrales. </a:t>
            </a:r>
          </a:p>
          <a:p>
            <a:pPr marL="971550" lvl="1" indent="-514350">
              <a:lnSpc>
                <a:spcPct val="100000"/>
              </a:lnSpc>
              <a:spcBef>
                <a:spcPts val="600"/>
              </a:spcBef>
              <a:spcAft>
                <a:spcPts val="600"/>
              </a:spcAft>
              <a:buFont typeface="+mj-lt"/>
              <a:buAutoNum type="arabicPeriod"/>
            </a:pPr>
            <a:r>
              <a:rPr lang="es-US" dirty="0" smtClean="0"/>
              <a:t>Si tu hijo no perdió el conocimiento, no sufre de conmociones cerebrales. </a:t>
            </a:r>
          </a:p>
          <a:p>
            <a:pPr marL="971550" lvl="1" indent="-514350">
              <a:lnSpc>
                <a:spcPct val="100000"/>
              </a:lnSpc>
              <a:spcBef>
                <a:spcPts val="600"/>
              </a:spcBef>
              <a:spcAft>
                <a:spcPts val="600"/>
              </a:spcAft>
              <a:buFont typeface="+mj-lt"/>
              <a:buAutoNum type="arabicPeriod"/>
            </a:pPr>
            <a:r>
              <a:rPr lang="es-US" dirty="0" smtClean="0"/>
              <a:t>No </a:t>
            </a:r>
            <a:r>
              <a:rPr lang="es-US" dirty="0"/>
              <a:t>se pueden </a:t>
            </a:r>
            <a:r>
              <a:rPr lang="es-US" dirty="0" smtClean="0"/>
              <a:t>prevenir las enfermedades relacionadas con el calor, tales</a:t>
            </a:r>
            <a:br>
              <a:rPr lang="es-US" dirty="0" smtClean="0"/>
            </a:br>
            <a:r>
              <a:rPr lang="es-US" dirty="0" smtClean="0"/>
              <a:t>como calambres por calor, agotamiento por calor y golpe de calor. </a:t>
            </a:r>
          </a:p>
          <a:p>
            <a:pPr marL="971550" lvl="1" indent="-514350">
              <a:lnSpc>
                <a:spcPct val="100000"/>
              </a:lnSpc>
              <a:spcBef>
                <a:spcPts val="600"/>
              </a:spcBef>
              <a:spcAft>
                <a:spcPts val="600"/>
              </a:spcAft>
              <a:buFont typeface="+mj-lt"/>
              <a:buAutoNum type="arabicPeriod"/>
            </a:pPr>
            <a:r>
              <a:rPr lang="es-US" dirty="0" smtClean="0"/>
              <a:t>La mayoría de los estadounidenses actuarían </a:t>
            </a:r>
            <a:br>
              <a:rPr lang="es-US" dirty="0" smtClean="0"/>
            </a:br>
            <a:r>
              <a:rPr lang="es-US" dirty="0" smtClean="0"/>
              <a:t>para ayudar a una víctima de paro cardíaco.</a:t>
            </a:r>
          </a:p>
          <a:p>
            <a:pPr marL="971550" lvl="1" indent="-514350">
              <a:lnSpc>
                <a:spcPct val="100000"/>
              </a:lnSpc>
              <a:spcBef>
                <a:spcPts val="600"/>
              </a:spcBef>
              <a:spcAft>
                <a:spcPts val="600"/>
              </a:spcAft>
              <a:buFont typeface="+mj-lt"/>
              <a:buAutoNum type="arabicPeriod"/>
            </a:pPr>
            <a:r>
              <a:rPr lang="es-US" dirty="0" smtClean="0"/>
              <a:t>Es probable que un deportista joven le avise </a:t>
            </a:r>
            <a:br>
              <a:rPr lang="es-US" dirty="0" smtClean="0"/>
            </a:br>
            <a:r>
              <a:rPr lang="es-US" dirty="0" smtClean="0"/>
              <a:t>a un adulto (padre/madre y/o entrenador) </a:t>
            </a:r>
            <a:br>
              <a:rPr lang="es-US" dirty="0" smtClean="0"/>
            </a:br>
            <a:r>
              <a:rPr lang="es-US" dirty="0" smtClean="0"/>
              <a:t>si tiene dolor o una posible lesión. </a:t>
            </a:r>
          </a:p>
          <a:p>
            <a:pPr>
              <a:lnSpc>
                <a:spcPct val="100000"/>
              </a:lnSpc>
              <a:spcBef>
                <a:spcPts val="600"/>
              </a:spcBef>
              <a:spcAft>
                <a:spcPts val="600"/>
              </a:spcAft>
            </a:pPr>
            <a:endParaRPr lang="es-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89984" y="1127125"/>
            <a:ext cx="3280783" cy="4930905"/>
          </a:xfrm>
          <a:prstGeom prst="rect">
            <a:avLst/>
          </a:prstGeom>
        </p:spPr>
      </p:pic>
    </p:spTree>
    <p:extLst>
      <p:ext uri="{BB962C8B-B14F-4D97-AF65-F5344CB8AC3E}">
        <p14:creationId xmlns:p14="http://schemas.microsoft.com/office/powerpoint/2010/main" val="305023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smtClean="0"/>
              <a:t>Conmociones cerebrales</a:t>
            </a:r>
            <a:endParaRPr lang="es-US"/>
          </a:p>
        </p:txBody>
      </p:sp>
      <p:sp>
        <p:nvSpPr>
          <p:cNvPr id="3" name="Rectangle 2"/>
          <p:cNvSpPr/>
          <p:nvPr/>
        </p:nvSpPr>
        <p:spPr>
          <a:xfrm>
            <a:off x="7020912" y="147466"/>
            <a:ext cx="5032722" cy="2400657"/>
          </a:xfrm>
          <a:prstGeom prst="rect">
            <a:avLst/>
          </a:prstGeom>
        </p:spPr>
        <p:txBody>
          <a:bodyPr wrap="square">
            <a:spAutoFit/>
          </a:bodyPr>
          <a:lstStyle/>
          <a:p>
            <a:pPr algn="ctr"/>
            <a:r>
              <a:rPr lang="es-US" sz="1800" b="0" i="0" u="none" strike="noStrike" baseline="0" dirty="0" smtClean="0">
                <a:solidFill>
                  <a:srgbClr val="FFFFFF"/>
                </a:solidFill>
              </a:rPr>
              <a:t>Contenido brindado por</a:t>
            </a:r>
          </a:p>
          <a:p>
            <a:endParaRPr lang="es-US" sz="1800" b="0" i="0" u="none" strike="noStrike" baseline="0" dirty="0" smtClean="0">
              <a:solidFill>
                <a:srgbClr val="FFFFFF"/>
              </a:solidFill>
            </a:endParaRPr>
          </a:p>
          <a:p>
            <a:endParaRPr lang="es-US" sz="1800" b="0" i="0" u="none" strike="noStrike" baseline="0" dirty="0" smtClean="0">
              <a:solidFill>
                <a:srgbClr val="FFFFFF"/>
              </a:solidFill>
            </a:endParaRPr>
          </a:p>
          <a:p>
            <a:endParaRPr lang="es-US" sz="2400" b="0" i="0" u="none" strike="noStrike" baseline="0" dirty="0" smtClean="0">
              <a:solidFill>
                <a:srgbClr val="FFFFFF"/>
              </a:solidFill>
            </a:endParaRPr>
          </a:p>
          <a:p>
            <a:endParaRPr lang="es-US" sz="1800" b="0" i="0" u="none" strike="noStrike" baseline="0" dirty="0" smtClean="0">
              <a:solidFill>
                <a:srgbClr val="FFFFFF"/>
              </a:solidFill>
            </a:endParaRPr>
          </a:p>
          <a:p>
            <a:endParaRPr lang="es-US" dirty="0" smtClean="0">
              <a:solidFill>
                <a:srgbClr val="FFFFFF"/>
              </a:solidFill>
            </a:endParaRPr>
          </a:p>
          <a:p>
            <a:pPr algn="ctr"/>
            <a:r>
              <a:rPr lang="es-US" sz="1800" u="none" strike="noStrike" baseline="0" dirty="0" smtClean="0">
                <a:solidFill>
                  <a:schemeClr val="bg1"/>
                </a:solidFill>
              </a:rPr>
              <a:t>Centros para el Control y la Prevención </a:t>
            </a:r>
            <a:br>
              <a:rPr lang="es-US" sz="1800" u="none" strike="noStrike" baseline="0" dirty="0" smtClean="0">
                <a:solidFill>
                  <a:schemeClr val="bg1"/>
                </a:solidFill>
              </a:rPr>
            </a:br>
            <a:r>
              <a:rPr lang="es-US" sz="1800" u="none" strike="noStrike" baseline="0" dirty="0" smtClean="0">
                <a:solidFill>
                  <a:schemeClr val="bg1"/>
                </a:solidFill>
              </a:rPr>
              <a:t>de Enfermedades </a:t>
            </a:r>
            <a:endParaRPr lang="es-US" dirty="0">
              <a:solidFill>
                <a:schemeClr val="bg1"/>
              </a:solidFill>
              <a:ea typeface="Montserrat Light" charset="0"/>
              <a:cs typeface="Montserrat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474" y="515156"/>
            <a:ext cx="1348594" cy="1348594"/>
          </a:xfrm>
          <a:prstGeom prst="rect">
            <a:avLst/>
          </a:prstGeom>
        </p:spPr>
      </p:pic>
    </p:spTree>
    <p:extLst>
      <p:ext uri="{BB962C8B-B14F-4D97-AF65-F5344CB8AC3E}">
        <p14:creationId xmlns:p14="http://schemas.microsoft.com/office/powerpoint/2010/main" val="132961220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BTS Pallet">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 powerpoint V3.potx" id="{6E142286-A0D7-EE48-BAB4-736967A1C4E5}" vid="{00561EA2-9DD1-784F-AF0A-D9968FDDFD0A}"/>
    </a:ext>
  </a:extLst>
</a:theme>
</file>

<file path=ppt/theme/theme2.xml><?xml version="1.0" encoding="utf-8"?>
<a:theme xmlns:a="http://schemas.openxmlformats.org/drawingml/2006/main" name="1_Custom Design">
  <a:themeElements>
    <a:clrScheme name="BTS green">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 powerpoint V3.potx" id="{6E142286-A0D7-EE48-BAB4-736967A1C4E5}" vid="{BD80445C-CEB2-FD4C-A690-2F02719E1A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f4f22ede-e726-4d3d-b195-8dfd25ae0d91" ContentTypeId="0x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15DC2E52FCD674FB0068B8FA83E8644" ma:contentTypeVersion="27" ma:contentTypeDescription="Create a new document." ma:contentTypeScope="" ma:versionID="ab6d804213ce058899eff9bc84ee6e81">
  <xsd:schema xmlns:xsd="http://www.w3.org/2001/XMLSchema" xmlns:xs="http://www.w3.org/2001/XMLSchema" xmlns:p="http://schemas.microsoft.com/office/2006/metadata/properties" xmlns:ns2="d855687b-762c-4713-9754-7facba497c47" targetNamespace="http://schemas.microsoft.com/office/2006/metadata/properties" ma:root="true" ma:fieldsID="f8fea67a6c522faf1bf7a91e602a2da4" ns2:_="">
    <xsd:import namespace="d855687b-762c-4713-9754-7facba497c47"/>
    <xsd:element name="properties">
      <xsd:complexType>
        <xsd:sequence>
          <xsd:element name="documentManagement">
            <xsd:complexType>
              <xsd:all>
                <xsd:element ref="ns2:SharedWithUsers" minOccurs="0"/>
                <xsd:element ref="ns2:SharedWithDetail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55687b-762c-4713-9754-7facba497c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6B55C6-A14C-47E3-AC4C-EAFB881C5E76}">
  <ds:schemaRefs>
    <ds:schemaRef ds:uri="http://schemas.microsoft.com/sharepoint/v3/contenttype/forms"/>
  </ds:schemaRefs>
</ds:datastoreItem>
</file>

<file path=customXml/itemProps2.xml><?xml version="1.0" encoding="utf-8"?>
<ds:datastoreItem xmlns:ds="http://schemas.openxmlformats.org/officeDocument/2006/customXml" ds:itemID="{55A4DC20-AAD7-437E-879F-2F12091954AE}">
  <ds:schemaRefs>
    <ds:schemaRef ds:uri="Microsoft.SharePoint.Taxonomy.ContentTypeSync"/>
  </ds:schemaRefs>
</ds:datastoreItem>
</file>

<file path=customXml/itemProps3.xml><?xml version="1.0" encoding="utf-8"?>
<ds:datastoreItem xmlns:ds="http://schemas.openxmlformats.org/officeDocument/2006/customXml" ds:itemID="{A6AA5B0C-E2EB-4BFE-99D2-B5466AF50C12}">
  <ds:schemaRefs>
    <ds:schemaRef ds:uri="http://schemas.openxmlformats.org/package/2006/metadata/core-properties"/>
    <ds:schemaRef ds:uri="http://purl.org/dc/dcmitype/"/>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http://schemas.microsoft.com/office/infopath/2007/PartnerControls"/>
    <ds:schemaRef ds:uri="d855687b-762c-4713-9754-7facba497c47"/>
  </ds:schemaRefs>
</ds:datastoreItem>
</file>

<file path=customXml/itemProps4.xml><?xml version="1.0" encoding="utf-8"?>
<ds:datastoreItem xmlns:ds="http://schemas.openxmlformats.org/officeDocument/2006/customXml" ds:itemID="{AE7583FA-60B4-40FC-B28C-B0EBF57D73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55687b-762c-4713-9754-7facba497c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BTS powerpoint V3</Template>
  <TotalTime>17212</TotalTime>
  <Words>9564</Words>
  <Application>Microsoft Office PowerPoint</Application>
  <PresentationFormat>Widescreen</PresentationFormat>
  <Paragraphs>874</Paragraphs>
  <Slides>52</Slides>
  <Notes>49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Arial</vt:lpstr>
      <vt:lpstr>Calibri</vt:lpstr>
      <vt:lpstr>Calibri Light</vt:lpstr>
      <vt:lpstr>Courier New</vt:lpstr>
      <vt:lpstr>DaunPenh</vt:lpstr>
      <vt:lpstr>Montserrat</vt:lpstr>
      <vt:lpstr>Montserrat Light</vt:lpstr>
      <vt:lpstr>Wingdings</vt:lpstr>
      <vt:lpstr>Custom Design</vt:lpstr>
      <vt:lpstr>1_Custom Design</vt:lpstr>
      <vt:lpstr>PowerPoint Presentation</vt:lpstr>
      <vt:lpstr>PowerPoint Presentation</vt:lpstr>
      <vt:lpstr>¿Quiénes son los entrenadores deportivos?</vt:lpstr>
      <vt:lpstr>PowerPoint Presentation</vt:lpstr>
      <vt:lpstr>PowerPoint Presentation</vt:lpstr>
      <vt:lpstr>PowerPoint Presentation</vt:lpstr>
      <vt:lpstr>PowerPoint Presentation</vt:lpstr>
      <vt:lpstr>PowerPoint Presentation</vt:lpstr>
      <vt:lpstr>Conmociones cerebrales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Enfermedades relacionadas con el calor y la deshidratación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Paro cardíaco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Práctica de RCP</vt:lpstr>
      <vt:lpstr>Prevención de lesiones pediátricas ocasionadas por sobreexigencia</vt:lpstr>
      <vt:lpstr>PowerPoint Presentation</vt:lpstr>
      <vt:lpstr>PowerPoint Presentation</vt:lpstr>
      <vt:lpstr>PowerPoint Presentation</vt:lpstr>
      <vt:lpstr>PowerPoint Presentation</vt:lpstr>
      <vt:lpstr>PowerPoint Presentation</vt:lpstr>
      <vt:lpstr>PowerPoint Presentation</vt:lpstr>
      <vt:lpstr>Cómo asegurar que los deportes sean divertidos y seguros todo el año</vt:lpstr>
      <vt:lpstr>PowerPoint Presentation</vt:lpstr>
      <vt:lpstr>PowerPoint Presentation</vt:lpstr>
      <vt:lpstr>PowerPoint Presentation</vt:lpstr>
      <vt:lpstr>PowerPoint Presentation</vt:lpstr>
      <vt:lpstr>¡Veamos cuánto has aprendido!</vt:lpstr>
      <vt:lpstr>PowerPoint Presentation</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Natashia Doolittle</dc:creator>
  <dc:description>ATS@ALSHERLOCK.COM
646 388 2887</dc:description>
  <cp:lastModifiedBy>Julie Stefko</cp:lastModifiedBy>
  <cp:revision>280</cp:revision>
  <dcterms:created xsi:type="dcterms:W3CDTF">2015-08-20T15:40:23Z</dcterms:created>
  <dcterms:modified xsi:type="dcterms:W3CDTF">2016-09-02T17:55:17Z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0x010100515DC2E52FCD674FB0068B8FA83E8644</vt:lpwstr>
  </property>
  <property fmtid="{D5CDD505-2E9C-101B-9397-08002B2CF9AE}" pid="3" name="_dlc_DocIdItemGuid">
    <vt:lpwstr>3115e9eb-8b71-4ca8-9fff-063569aa41e5</vt:lpwstr>
  </property>
  <property fmtid="{D5CDD505-2E9C-101B-9397-08002B2CF9AE}" pid="4" name="_docset_NoMedatataSyncRequired">
    <vt:lpwstr>False</vt:lpwstr>
  </property>
</Properties>
</file>