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5"/>
    <p:sldMasterId id="2147483661" r:id="rId6"/>
  </p:sldMasterIdLst>
  <p:notesMasterIdLst>
    <p:notesMasterId r:id="rId60"/>
  </p:notesMasterIdLst>
  <p:sldIdLst>
    <p:sldId id="354" r:id="rId7"/>
    <p:sldId id="321" r:id="rId8"/>
    <p:sldId id="362" r:id="rId9"/>
    <p:sldId id="357" r:id="rId10"/>
    <p:sldId id="360" r:id="rId11"/>
    <p:sldId id="322" r:id="rId12"/>
    <p:sldId id="323" r:id="rId13"/>
    <p:sldId id="324" r:id="rId14"/>
    <p:sldId id="325" r:id="rId15"/>
    <p:sldId id="326" r:id="rId16"/>
    <p:sldId id="327" r:id="rId17"/>
    <p:sldId id="328" r:id="rId18"/>
    <p:sldId id="329" r:id="rId19"/>
    <p:sldId id="330" r:id="rId20"/>
    <p:sldId id="331" r:id="rId21"/>
    <p:sldId id="332" r:id="rId22"/>
    <p:sldId id="333" r:id="rId23"/>
    <p:sldId id="334" r:id="rId24"/>
    <p:sldId id="335" r:id="rId25"/>
    <p:sldId id="336" r:id="rId26"/>
    <p:sldId id="337" r:id="rId27"/>
    <p:sldId id="338" r:id="rId28"/>
    <p:sldId id="339" r:id="rId29"/>
    <p:sldId id="340" r:id="rId30"/>
    <p:sldId id="341" r:id="rId31"/>
    <p:sldId id="296" r:id="rId32"/>
    <p:sldId id="297" r:id="rId33"/>
    <p:sldId id="298" r:id="rId34"/>
    <p:sldId id="299" r:id="rId35"/>
    <p:sldId id="300" r:id="rId36"/>
    <p:sldId id="301" r:id="rId37"/>
    <p:sldId id="302" r:id="rId38"/>
    <p:sldId id="356" r:id="rId39"/>
    <p:sldId id="303" r:id="rId40"/>
    <p:sldId id="304" r:id="rId41"/>
    <p:sldId id="305" r:id="rId42"/>
    <p:sldId id="309" r:id="rId43"/>
    <p:sldId id="342" r:id="rId44"/>
    <p:sldId id="343" r:id="rId45"/>
    <p:sldId id="344" r:id="rId46"/>
    <p:sldId id="345" r:id="rId47"/>
    <p:sldId id="346" r:id="rId48"/>
    <p:sldId id="347" r:id="rId49"/>
    <p:sldId id="348" r:id="rId50"/>
    <p:sldId id="349" r:id="rId51"/>
    <p:sldId id="355" r:id="rId52"/>
    <p:sldId id="350" r:id="rId53"/>
    <p:sldId id="361" r:id="rId54"/>
    <p:sldId id="351" r:id="rId55"/>
    <p:sldId id="363" r:id="rId56"/>
    <p:sldId id="352" r:id="rId57"/>
    <p:sldId id="353" r:id="rId58"/>
    <p:sldId id="319" r:id="rId59"/>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e Stefko (NAT Temp)" initials="JS(T" lastIdx="31" clrIdx="0">
    <p:extLst>
      <p:ext uri="{19B8F6BF-5375-455C-9EA6-DF929625EA0E}">
        <p15:presenceInfo xmlns:p15="http://schemas.microsoft.com/office/powerpoint/2012/main" userId="S-1-5-21-57989841-1682526488-839522115-273939" providerId="AD"/>
      </p:ext>
    </p:extLst>
  </p:cmAuthor>
  <p:cmAuthor id="2" name="Natashia Doolittle" initials="ND" lastIdx="2" clrIdx="1">
    <p:extLst>
      <p:ext uri="{19B8F6BF-5375-455C-9EA6-DF929625EA0E}">
        <p15:presenceInfo xmlns:p15="http://schemas.microsoft.com/office/powerpoint/2012/main" userId="S-1-5-21-57989841-1682526488-839522115-260979" providerId="AD"/>
      </p:ext>
    </p:extLst>
  </p:cmAuthor>
  <p:cmAuthor id="3" name="Amber Rodriguez" initials="AR" lastIdx="2" clrIdx="2">
    <p:extLst>
      <p:ext uri="{19B8F6BF-5375-455C-9EA6-DF929625EA0E}">
        <p15:presenceInfo xmlns:p15="http://schemas.microsoft.com/office/powerpoint/2012/main" userId="S-1-5-21-57989841-1682526488-839522115-273993" providerId="AD"/>
      </p:ext>
    </p:extLst>
  </p:cmAuthor>
  <p:cmAuthor id="4" name="Robin Parker" initials="RP" lastIdx="25" clrIdx="3">
    <p:extLst>
      <p:ext uri="{19B8F6BF-5375-455C-9EA6-DF929625EA0E}">
        <p15:presenceInfo xmlns:p15="http://schemas.microsoft.com/office/powerpoint/2012/main" userId="S-1-5-21-57989841-1682526488-839522115-25955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0011E"/>
    <a:srgbClr val="D1041E"/>
    <a:srgbClr val="19457F"/>
    <a:srgbClr val="B61021"/>
    <a:srgbClr val="008F4C"/>
    <a:srgbClr val="0D8E47"/>
    <a:srgbClr val="C5242B"/>
    <a:srgbClr val="DC2126"/>
    <a:srgbClr val="DC2026"/>
    <a:srgbClr val="5483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16" autoAdjust="0"/>
    <p:restoredTop sz="92804" autoAdjust="0"/>
  </p:normalViewPr>
  <p:slideViewPr>
    <p:cSldViewPr snapToGrid="0" snapToObjects="1">
      <p:cViewPr varScale="1">
        <p:scale>
          <a:sx n="67" d="100"/>
          <a:sy n="67" d="100"/>
        </p:scale>
        <p:origin x="780" y="7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70" d="100"/>
        <a:sy n="70" d="100"/>
      </p:scale>
      <p:origin x="0" y="-1296"/>
    </p:cViewPr>
  </p:sorterViewPr>
  <p:notesViewPr>
    <p:cSldViewPr snapToGrid="0" snapToObjects="1">
      <p:cViewPr varScale="1">
        <p:scale>
          <a:sx n="160" d="100"/>
          <a:sy n="160" d="100"/>
        </p:scale>
        <p:origin x="2872"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5600AA-79EA-4EA6-863B-B836889DBC09}" type="doc">
      <dgm:prSet loTypeId="urn:microsoft.com/office/officeart/2005/8/layout/vList5" loCatId="list" qsTypeId="urn:microsoft.com/office/officeart/2005/8/quickstyle/simple1" qsCatId="simple" csTypeId="urn:microsoft.com/office/officeart/2005/8/colors/accent2_3" csCatId="accent2" phldr="1"/>
      <dgm:spPr/>
      <dgm:t>
        <a:bodyPr/>
        <a:lstStyle/>
        <a:p>
          <a:endParaRPr lang="en-US"/>
        </a:p>
      </dgm:t>
    </dgm:pt>
    <dgm:pt modelId="{B2AEC5A0-FF81-400C-ABC1-EA695246AF99}">
      <dgm:prSet phldrT="[Text]" custT="1"/>
      <dgm:spPr>
        <a:solidFill>
          <a:srgbClr val="C00000"/>
        </a:solidFill>
      </dgm:spPr>
      <dgm:t>
        <a:bodyPr/>
        <a:lstStyle/>
        <a:p>
          <a:r>
            <a:rPr lang="en-US" sz="3200" dirty="0">
              <a:latin typeface="+mn-lt"/>
            </a:rPr>
            <a:t>Step 1</a:t>
          </a:r>
        </a:p>
      </dgm:t>
    </dgm:pt>
    <dgm:pt modelId="{DCEE1E85-81CB-4C76-83F6-87EEC909CA63}" type="parTrans" cxnId="{05DBAD83-C56E-4EBF-83D5-0C544732C205}">
      <dgm:prSet/>
      <dgm:spPr/>
      <dgm:t>
        <a:bodyPr/>
        <a:lstStyle/>
        <a:p>
          <a:endParaRPr lang="en-US">
            <a:latin typeface="+mn-lt"/>
          </a:endParaRPr>
        </a:p>
      </dgm:t>
    </dgm:pt>
    <dgm:pt modelId="{EC7CB3ED-60A1-4208-84F7-ECB88A275379}" type="sibTrans" cxnId="{05DBAD83-C56E-4EBF-83D5-0C544732C205}">
      <dgm:prSet/>
      <dgm:spPr/>
      <dgm:t>
        <a:bodyPr/>
        <a:lstStyle/>
        <a:p>
          <a:endParaRPr lang="en-US">
            <a:latin typeface="+mn-lt"/>
          </a:endParaRPr>
        </a:p>
      </dgm:t>
    </dgm:pt>
    <dgm:pt modelId="{C31438C8-0A0D-434C-B264-3F874568ADFA}">
      <dgm:prSet phldrT="[Text]" custT="1"/>
      <dgm:spPr>
        <a:solidFill>
          <a:srgbClr val="C00000">
            <a:alpha val="10000"/>
          </a:srgbClr>
        </a:solidFill>
      </dgm:spPr>
      <dgm:t>
        <a:bodyPr/>
        <a:lstStyle/>
        <a:p>
          <a:r>
            <a:rPr lang="en-US" sz="2400" dirty="0">
              <a:latin typeface="+mn-lt"/>
            </a:rPr>
            <a:t>Light aerobic activity</a:t>
          </a:r>
        </a:p>
      </dgm:t>
    </dgm:pt>
    <dgm:pt modelId="{9C064751-75EB-4D4C-8CC1-A19B313FD3C8}" type="parTrans" cxnId="{7C9929E0-A5FD-47CA-9E2C-1CE7B0587649}">
      <dgm:prSet/>
      <dgm:spPr/>
      <dgm:t>
        <a:bodyPr/>
        <a:lstStyle/>
        <a:p>
          <a:endParaRPr lang="en-US">
            <a:latin typeface="+mn-lt"/>
          </a:endParaRPr>
        </a:p>
      </dgm:t>
    </dgm:pt>
    <dgm:pt modelId="{83A9AA0C-ECCF-4AB5-B48D-EDE174CD019C}" type="sibTrans" cxnId="{7C9929E0-A5FD-47CA-9E2C-1CE7B0587649}">
      <dgm:prSet/>
      <dgm:spPr/>
      <dgm:t>
        <a:bodyPr/>
        <a:lstStyle/>
        <a:p>
          <a:endParaRPr lang="en-US">
            <a:latin typeface="+mn-lt"/>
          </a:endParaRPr>
        </a:p>
      </dgm:t>
    </dgm:pt>
    <dgm:pt modelId="{3241E9E7-2EF4-42CA-A219-351FEE6AAFEB}">
      <dgm:prSet phldrT="[Text]" custT="1"/>
      <dgm:spPr>
        <a:solidFill>
          <a:srgbClr val="C00000">
            <a:alpha val="10000"/>
          </a:srgbClr>
        </a:solidFill>
      </dgm:spPr>
      <dgm:t>
        <a:bodyPr/>
        <a:lstStyle/>
        <a:p>
          <a:r>
            <a:rPr lang="en-US" sz="2400" dirty="0">
              <a:latin typeface="+mn-lt"/>
            </a:rPr>
            <a:t>Moderate activity</a:t>
          </a:r>
        </a:p>
      </dgm:t>
    </dgm:pt>
    <dgm:pt modelId="{068AFAF7-9563-4EA8-8496-A22169AF1139}" type="parTrans" cxnId="{5607ACC2-7AFF-45D4-868C-2DCBCB8D7DB2}">
      <dgm:prSet/>
      <dgm:spPr/>
      <dgm:t>
        <a:bodyPr/>
        <a:lstStyle/>
        <a:p>
          <a:endParaRPr lang="en-US">
            <a:latin typeface="+mn-lt"/>
          </a:endParaRPr>
        </a:p>
      </dgm:t>
    </dgm:pt>
    <dgm:pt modelId="{5B2487FA-0C34-4BAD-8DFA-D1D47F52EC66}" type="sibTrans" cxnId="{5607ACC2-7AFF-45D4-868C-2DCBCB8D7DB2}">
      <dgm:prSet/>
      <dgm:spPr/>
      <dgm:t>
        <a:bodyPr/>
        <a:lstStyle/>
        <a:p>
          <a:endParaRPr lang="en-US">
            <a:latin typeface="+mn-lt"/>
          </a:endParaRPr>
        </a:p>
      </dgm:t>
    </dgm:pt>
    <dgm:pt modelId="{80159F67-76FE-4004-BFCA-819ADEED9ACA}">
      <dgm:prSet phldrT="[Text]" custT="1"/>
      <dgm:spPr>
        <a:solidFill>
          <a:srgbClr val="C00000"/>
        </a:solidFill>
      </dgm:spPr>
      <dgm:t>
        <a:bodyPr/>
        <a:lstStyle/>
        <a:p>
          <a:r>
            <a:rPr lang="en-US" sz="3200" dirty="0">
              <a:latin typeface="+mn-lt"/>
            </a:rPr>
            <a:t>Step 3</a:t>
          </a:r>
        </a:p>
      </dgm:t>
    </dgm:pt>
    <dgm:pt modelId="{0E47804D-62E2-4A6A-B023-28D6AA0F8DA9}" type="parTrans" cxnId="{EA4989D8-F44A-43E6-A9F0-C0227820DBDA}">
      <dgm:prSet/>
      <dgm:spPr/>
      <dgm:t>
        <a:bodyPr/>
        <a:lstStyle/>
        <a:p>
          <a:endParaRPr lang="en-US">
            <a:latin typeface="+mn-lt"/>
          </a:endParaRPr>
        </a:p>
      </dgm:t>
    </dgm:pt>
    <dgm:pt modelId="{BF1BA126-B650-464D-BE32-C9D20794728B}" type="sibTrans" cxnId="{EA4989D8-F44A-43E6-A9F0-C0227820DBDA}">
      <dgm:prSet/>
      <dgm:spPr/>
      <dgm:t>
        <a:bodyPr/>
        <a:lstStyle/>
        <a:p>
          <a:endParaRPr lang="en-US">
            <a:latin typeface="+mn-lt"/>
          </a:endParaRPr>
        </a:p>
      </dgm:t>
    </dgm:pt>
    <dgm:pt modelId="{955F2787-7603-4334-8607-160DB5B15263}">
      <dgm:prSet phldrT="[Text]" custT="1"/>
      <dgm:spPr>
        <a:solidFill>
          <a:srgbClr val="C00000">
            <a:alpha val="10000"/>
          </a:srgbClr>
        </a:solidFill>
      </dgm:spPr>
      <dgm:t>
        <a:bodyPr/>
        <a:lstStyle/>
        <a:p>
          <a:r>
            <a:rPr lang="en-US" sz="2400" dirty="0">
              <a:latin typeface="+mn-lt"/>
            </a:rPr>
            <a:t>Heavy, non-contact activity</a:t>
          </a:r>
        </a:p>
      </dgm:t>
    </dgm:pt>
    <dgm:pt modelId="{EFADDEA8-65C9-4AD8-AEC8-37920C4D092D}" type="parTrans" cxnId="{0F6F6E48-B4F8-4205-B8EE-07F1B7E83537}">
      <dgm:prSet/>
      <dgm:spPr/>
      <dgm:t>
        <a:bodyPr/>
        <a:lstStyle/>
        <a:p>
          <a:endParaRPr lang="en-US">
            <a:latin typeface="+mn-lt"/>
          </a:endParaRPr>
        </a:p>
      </dgm:t>
    </dgm:pt>
    <dgm:pt modelId="{A70C6F7F-4F15-480E-8855-12BD00C530B5}" type="sibTrans" cxnId="{0F6F6E48-B4F8-4205-B8EE-07F1B7E83537}">
      <dgm:prSet/>
      <dgm:spPr/>
      <dgm:t>
        <a:bodyPr/>
        <a:lstStyle/>
        <a:p>
          <a:endParaRPr lang="en-US">
            <a:latin typeface="+mn-lt"/>
          </a:endParaRPr>
        </a:p>
      </dgm:t>
    </dgm:pt>
    <dgm:pt modelId="{2CBDA549-309C-4012-87DF-21DDABCE8A13}">
      <dgm:prSet phldrT="[Text]" custT="1"/>
      <dgm:spPr>
        <a:solidFill>
          <a:srgbClr val="C00000"/>
        </a:solidFill>
      </dgm:spPr>
      <dgm:t>
        <a:bodyPr/>
        <a:lstStyle/>
        <a:p>
          <a:r>
            <a:rPr lang="en-US" sz="3200" dirty="0">
              <a:latin typeface="+mn-lt"/>
            </a:rPr>
            <a:t>Step 2</a:t>
          </a:r>
        </a:p>
      </dgm:t>
    </dgm:pt>
    <dgm:pt modelId="{FCAC8E01-3AD0-4137-A763-F686269C4DD8}" type="sibTrans" cxnId="{DA7AF663-846C-44A0-A0CE-4A012CF4FA8E}">
      <dgm:prSet/>
      <dgm:spPr/>
      <dgm:t>
        <a:bodyPr/>
        <a:lstStyle/>
        <a:p>
          <a:endParaRPr lang="en-US">
            <a:latin typeface="+mn-lt"/>
          </a:endParaRPr>
        </a:p>
      </dgm:t>
    </dgm:pt>
    <dgm:pt modelId="{7E0D8748-B8AF-4D34-A5F3-4E1918E5E6CF}" type="parTrans" cxnId="{DA7AF663-846C-44A0-A0CE-4A012CF4FA8E}">
      <dgm:prSet/>
      <dgm:spPr/>
      <dgm:t>
        <a:bodyPr/>
        <a:lstStyle/>
        <a:p>
          <a:endParaRPr lang="en-US">
            <a:latin typeface="+mn-lt"/>
          </a:endParaRPr>
        </a:p>
      </dgm:t>
    </dgm:pt>
    <dgm:pt modelId="{D53ECD2E-C7BD-4233-AE17-12B00D5E0A4A}">
      <dgm:prSet custT="1"/>
      <dgm:spPr>
        <a:solidFill>
          <a:srgbClr val="C00000"/>
        </a:solidFill>
      </dgm:spPr>
      <dgm:t>
        <a:bodyPr/>
        <a:lstStyle/>
        <a:p>
          <a:r>
            <a:rPr lang="en-US" sz="3200" dirty="0">
              <a:latin typeface="+mn-lt"/>
            </a:rPr>
            <a:t>Step 4</a:t>
          </a:r>
        </a:p>
      </dgm:t>
    </dgm:pt>
    <dgm:pt modelId="{FEFFF885-6DCB-4A2C-B7BD-905886C9DFE4}" type="parTrans" cxnId="{24B73F83-E89C-4B90-93F6-2CB6DD74BB22}">
      <dgm:prSet/>
      <dgm:spPr/>
      <dgm:t>
        <a:bodyPr/>
        <a:lstStyle/>
        <a:p>
          <a:endParaRPr lang="en-US">
            <a:latin typeface="+mn-lt"/>
          </a:endParaRPr>
        </a:p>
      </dgm:t>
    </dgm:pt>
    <dgm:pt modelId="{48E5480B-0142-4275-BC37-A700E95631BF}" type="sibTrans" cxnId="{24B73F83-E89C-4B90-93F6-2CB6DD74BB22}">
      <dgm:prSet/>
      <dgm:spPr/>
      <dgm:t>
        <a:bodyPr/>
        <a:lstStyle/>
        <a:p>
          <a:endParaRPr lang="en-US">
            <a:latin typeface="+mn-lt"/>
          </a:endParaRPr>
        </a:p>
      </dgm:t>
    </dgm:pt>
    <dgm:pt modelId="{68C3C967-90B9-440A-A9A8-329D9C8EAF1C}">
      <dgm:prSet custT="1"/>
      <dgm:spPr>
        <a:solidFill>
          <a:srgbClr val="C00000">
            <a:alpha val="10000"/>
          </a:srgbClr>
        </a:solidFill>
      </dgm:spPr>
      <dgm:t>
        <a:bodyPr/>
        <a:lstStyle/>
        <a:p>
          <a:r>
            <a:rPr lang="en-US" sz="2400" dirty="0">
              <a:latin typeface="+mn-lt"/>
            </a:rPr>
            <a:t>Practice and full contact</a:t>
          </a:r>
        </a:p>
      </dgm:t>
    </dgm:pt>
    <dgm:pt modelId="{DC5B9F26-D209-4FEB-8EB5-3A5FF832C129}" type="parTrans" cxnId="{A3B8D13D-A5F8-4B86-955F-97EE4C81A82A}">
      <dgm:prSet/>
      <dgm:spPr/>
      <dgm:t>
        <a:bodyPr/>
        <a:lstStyle/>
        <a:p>
          <a:endParaRPr lang="en-US">
            <a:latin typeface="+mn-lt"/>
          </a:endParaRPr>
        </a:p>
      </dgm:t>
    </dgm:pt>
    <dgm:pt modelId="{8C833900-999D-44B3-9A4F-51A4E15EF07F}" type="sibTrans" cxnId="{A3B8D13D-A5F8-4B86-955F-97EE4C81A82A}">
      <dgm:prSet/>
      <dgm:spPr/>
      <dgm:t>
        <a:bodyPr/>
        <a:lstStyle/>
        <a:p>
          <a:endParaRPr lang="en-US">
            <a:latin typeface="+mn-lt"/>
          </a:endParaRPr>
        </a:p>
      </dgm:t>
    </dgm:pt>
    <dgm:pt modelId="{75BBB7F5-BA8A-40CE-B5B4-D3A4F9781E31}">
      <dgm:prSet custT="1"/>
      <dgm:spPr>
        <a:solidFill>
          <a:srgbClr val="C00000"/>
        </a:solidFill>
      </dgm:spPr>
      <dgm:t>
        <a:bodyPr/>
        <a:lstStyle/>
        <a:p>
          <a:r>
            <a:rPr lang="en-US" sz="3200" dirty="0">
              <a:latin typeface="+mn-lt"/>
            </a:rPr>
            <a:t>Baseline</a:t>
          </a:r>
        </a:p>
      </dgm:t>
    </dgm:pt>
    <dgm:pt modelId="{A488EF41-694A-4E2D-B1E5-13B9F59CE0B4}" type="parTrans" cxnId="{E16C5659-7D16-45C9-A5F4-CBB52BEA898C}">
      <dgm:prSet/>
      <dgm:spPr/>
      <dgm:t>
        <a:bodyPr/>
        <a:lstStyle/>
        <a:p>
          <a:endParaRPr lang="en-US">
            <a:latin typeface="+mn-lt"/>
          </a:endParaRPr>
        </a:p>
      </dgm:t>
    </dgm:pt>
    <dgm:pt modelId="{1446C47A-582A-4F49-9B2F-03D3F9771CDF}" type="sibTrans" cxnId="{E16C5659-7D16-45C9-A5F4-CBB52BEA898C}">
      <dgm:prSet/>
      <dgm:spPr/>
      <dgm:t>
        <a:bodyPr/>
        <a:lstStyle/>
        <a:p>
          <a:endParaRPr lang="en-US">
            <a:latin typeface="+mn-lt"/>
          </a:endParaRPr>
        </a:p>
      </dgm:t>
    </dgm:pt>
    <dgm:pt modelId="{B24D2502-721D-4FE8-A971-F0C2DDB65C5E}">
      <dgm:prSet custT="1"/>
      <dgm:spPr>
        <a:solidFill>
          <a:srgbClr val="C00000">
            <a:alpha val="10000"/>
          </a:srgbClr>
        </a:solidFill>
      </dgm:spPr>
      <dgm:t>
        <a:bodyPr/>
        <a:lstStyle/>
        <a:p>
          <a:r>
            <a:rPr lang="en-US" sz="2400" dirty="0">
              <a:latin typeface="+mn-lt"/>
            </a:rPr>
            <a:t>No symptoms</a:t>
          </a:r>
        </a:p>
      </dgm:t>
    </dgm:pt>
    <dgm:pt modelId="{B8DBEBEF-0FF9-474F-9E1B-54FE16A9606C}" type="parTrans" cxnId="{83AEAF78-9CAF-4305-96A9-8EDDBB8A4673}">
      <dgm:prSet/>
      <dgm:spPr/>
      <dgm:t>
        <a:bodyPr/>
        <a:lstStyle/>
        <a:p>
          <a:endParaRPr lang="en-US">
            <a:latin typeface="+mn-lt"/>
          </a:endParaRPr>
        </a:p>
      </dgm:t>
    </dgm:pt>
    <dgm:pt modelId="{71F5F7A0-C8FF-49F3-A285-3598D7EA8AC5}" type="sibTrans" cxnId="{83AEAF78-9CAF-4305-96A9-8EDDBB8A4673}">
      <dgm:prSet/>
      <dgm:spPr/>
      <dgm:t>
        <a:bodyPr/>
        <a:lstStyle/>
        <a:p>
          <a:endParaRPr lang="en-US">
            <a:latin typeface="+mn-lt"/>
          </a:endParaRPr>
        </a:p>
      </dgm:t>
    </dgm:pt>
    <dgm:pt modelId="{9242F3FF-9244-451B-8E06-27AD9C53112A}">
      <dgm:prSet custT="1"/>
      <dgm:spPr>
        <a:solidFill>
          <a:srgbClr val="C00000">
            <a:alpha val="10000"/>
          </a:srgbClr>
        </a:solidFill>
      </dgm:spPr>
      <dgm:t>
        <a:bodyPr/>
        <a:lstStyle/>
        <a:p>
          <a:r>
            <a:rPr lang="en-US" sz="2400" dirty="0">
              <a:latin typeface="+mn-lt"/>
            </a:rPr>
            <a:t>Competition</a:t>
          </a:r>
        </a:p>
      </dgm:t>
    </dgm:pt>
    <dgm:pt modelId="{922AEE60-A0A4-40AC-943A-F9A6DBC557D1}" type="sibTrans" cxnId="{F5BEC202-C8EB-408E-925A-806279618872}">
      <dgm:prSet/>
      <dgm:spPr/>
      <dgm:t>
        <a:bodyPr/>
        <a:lstStyle/>
        <a:p>
          <a:endParaRPr lang="en-US">
            <a:latin typeface="+mn-lt"/>
          </a:endParaRPr>
        </a:p>
      </dgm:t>
    </dgm:pt>
    <dgm:pt modelId="{D5072B53-899B-4EB9-9BD2-53EFEB9079AF}" type="parTrans" cxnId="{F5BEC202-C8EB-408E-925A-806279618872}">
      <dgm:prSet/>
      <dgm:spPr/>
      <dgm:t>
        <a:bodyPr/>
        <a:lstStyle/>
        <a:p>
          <a:endParaRPr lang="en-US">
            <a:latin typeface="+mn-lt"/>
          </a:endParaRPr>
        </a:p>
      </dgm:t>
    </dgm:pt>
    <dgm:pt modelId="{F26D5C9A-BA53-4265-9BD9-7A3562B05500}">
      <dgm:prSet custT="1"/>
      <dgm:spPr>
        <a:solidFill>
          <a:srgbClr val="C00000"/>
        </a:solidFill>
      </dgm:spPr>
      <dgm:t>
        <a:bodyPr/>
        <a:lstStyle/>
        <a:p>
          <a:r>
            <a:rPr lang="en-US" sz="3200" dirty="0">
              <a:latin typeface="+mn-lt"/>
            </a:rPr>
            <a:t>Step 5</a:t>
          </a:r>
        </a:p>
      </dgm:t>
    </dgm:pt>
    <dgm:pt modelId="{45D9EE77-B789-4B66-8936-9D6646E21F08}" type="sibTrans" cxnId="{501B1243-3AD6-45EA-A8F0-233708B7003D}">
      <dgm:prSet/>
      <dgm:spPr/>
      <dgm:t>
        <a:bodyPr/>
        <a:lstStyle/>
        <a:p>
          <a:endParaRPr lang="en-US">
            <a:latin typeface="+mn-lt"/>
          </a:endParaRPr>
        </a:p>
      </dgm:t>
    </dgm:pt>
    <dgm:pt modelId="{AB71B770-56D4-4EFE-AB6A-53581E58A9C0}" type="parTrans" cxnId="{501B1243-3AD6-45EA-A8F0-233708B7003D}">
      <dgm:prSet/>
      <dgm:spPr/>
      <dgm:t>
        <a:bodyPr/>
        <a:lstStyle/>
        <a:p>
          <a:endParaRPr lang="en-US">
            <a:latin typeface="+mn-lt"/>
          </a:endParaRPr>
        </a:p>
      </dgm:t>
    </dgm:pt>
    <dgm:pt modelId="{E2D84208-F0DA-4241-A048-408B9E1ED631}" type="pres">
      <dgm:prSet presAssocID="{3E5600AA-79EA-4EA6-863B-B836889DBC09}" presName="Name0" presStyleCnt="0">
        <dgm:presLayoutVars>
          <dgm:dir/>
          <dgm:animLvl val="lvl"/>
          <dgm:resizeHandles val="exact"/>
        </dgm:presLayoutVars>
      </dgm:prSet>
      <dgm:spPr/>
    </dgm:pt>
    <dgm:pt modelId="{B06C0277-EC60-4548-AE00-29E09DB1DB57}" type="pres">
      <dgm:prSet presAssocID="{75BBB7F5-BA8A-40CE-B5B4-D3A4F9781E31}" presName="linNode" presStyleCnt="0"/>
      <dgm:spPr/>
    </dgm:pt>
    <dgm:pt modelId="{20857793-5FEE-490C-B6FD-B5D1AB834CA5}" type="pres">
      <dgm:prSet presAssocID="{75BBB7F5-BA8A-40CE-B5B4-D3A4F9781E31}" presName="parentText" presStyleLbl="node1" presStyleIdx="0" presStyleCnt="6" custScaleX="71409" custScaleY="99824" custLinFactNeighborY="291">
        <dgm:presLayoutVars>
          <dgm:chMax val="1"/>
          <dgm:bulletEnabled val="1"/>
        </dgm:presLayoutVars>
      </dgm:prSet>
      <dgm:spPr/>
    </dgm:pt>
    <dgm:pt modelId="{8DB4C6F4-961F-45DB-BF21-A4A535664321}" type="pres">
      <dgm:prSet presAssocID="{75BBB7F5-BA8A-40CE-B5B4-D3A4F9781E31}" presName="descendantText" presStyleLbl="alignAccFollowNode1" presStyleIdx="0" presStyleCnt="6" custScaleX="124993" custScaleY="123430" custLinFactNeighborX="6773" custLinFactNeighborY="-21219">
        <dgm:presLayoutVars>
          <dgm:bulletEnabled val="1"/>
        </dgm:presLayoutVars>
      </dgm:prSet>
      <dgm:spPr/>
    </dgm:pt>
    <dgm:pt modelId="{314B6781-953B-4617-9BF4-782209710BD4}" type="pres">
      <dgm:prSet presAssocID="{1446C47A-582A-4F49-9B2F-03D3F9771CDF}" presName="sp" presStyleCnt="0"/>
      <dgm:spPr/>
    </dgm:pt>
    <dgm:pt modelId="{F1C33AB7-DBAF-4DDD-A898-416DF5F52726}" type="pres">
      <dgm:prSet presAssocID="{B2AEC5A0-FF81-400C-ABC1-EA695246AF99}" presName="linNode" presStyleCnt="0"/>
      <dgm:spPr/>
    </dgm:pt>
    <dgm:pt modelId="{AD5A589C-60A3-450E-B8BA-0691C8011438}" type="pres">
      <dgm:prSet presAssocID="{B2AEC5A0-FF81-400C-ABC1-EA695246AF99}" presName="parentText" presStyleLbl="node1" presStyleIdx="1" presStyleCnt="6" custScaleX="72464" custScaleY="76760" custLinFactNeighborX="-16" custLinFactNeighborY="291">
        <dgm:presLayoutVars>
          <dgm:chMax val="1"/>
          <dgm:bulletEnabled val="1"/>
        </dgm:presLayoutVars>
      </dgm:prSet>
      <dgm:spPr/>
    </dgm:pt>
    <dgm:pt modelId="{F81B79A8-4277-449D-BFE4-C8732DC59BBC}" type="pres">
      <dgm:prSet presAssocID="{B2AEC5A0-FF81-400C-ABC1-EA695246AF99}" presName="descendantText" presStyleLbl="alignAccFollowNode1" presStyleIdx="1" presStyleCnt="6" custScaleX="130880" custLinFactNeighborX="268">
        <dgm:presLayoutVars>
          <dgm:bulletEnabled val="1"/>
        </dgm:presLayoutVars>
      </dgm:prSet>
      <dgm:spPr/>
    </dgm:pt>
    <dgm:pt modelId="{4C42ABEF-D45B-480F-ACC5-DAD52B374A43}" type="pres">
      <dgm:prSet presAssocID="{EC7CB3ED-60A1-4208-84F7-ECB88A275379}" presName="sp" presStyleCnt="0"/>
      <dgm:spPr/>
    </dgm:pt>
    <dgm:pt modelId="{3B8D1B96-0A42-4DCF-9FC5-B0EC3FF438BF}" type="pres">
      <dgm:prSet presAssocID="{2CBDA549-309C-4012-87DF-21DDABCE8A13}" presName="linNode" presStyleCnt="0"/>
      <dgm:spPr/>
    </dgm:pt>
    <dgm:pt modelId="{307B76B5-85C0-46A0-96EC-30E85E42A4A8}" type="pres">
      <dgm:prSet presAssocID="{2CBDA549-309C-4012-87DF-21DDABCE8A13}" presName="parentText" presStyleLbl="node1" presStyleIdx="2" presStyleCnt="6" custScaleX="72464" custScaleY="76760" custLinFactNeighborX="-16" custLinFactNeighborY="291">
        <dgm:presLayoutVars>
          <dgm:chMax val="1"/>
          <dgm:bulletEnabled val="1"/>
        </dgm:presLayoutVars>
      </dgm:prSet>
      <dgm:spPr/>
    </dgm:pt>
    <dgm:pt modelId="{53164FCB-53CB-4920-ABB1-ED360C037CEC}" type="pres">
      <dgm:prSet presAssocID="{2CBDA549-309C-4012-87DF-21DDABCE8A13}" presName="descendantText" presStyleLbl="alignAccFollowNode1" presStyleIdx="2" presStyleCnt="6" custScaleX="130880" custLinFactNeighborX="268">
        <dgm:presLayoutVars>
          <dgm:bulletEnabled val="1"/>
        </dgm:presLayoutVars>
      </dgm:prSet>
      <dgm:spPr/>
    </dgm:pt>
    <dgm:pt modelId="{9B8CFD3C-2C4D-4EC6-9B44-541A7EF4B16E}" type="pres">
      <dgm:prSet presAssocID="{FCAC8E01-3AD0-4137-A763-F686269C4DD8}" presName="sp" presStyleCnt="0"/>
      <dgm:spPr/>
    </dgm:pt>
    <dgm:pt modelId="{43208DAB-BE9A-4470-B68A-6CD043BAB222}" type="pres">
      <dgm:prSet presAssocID="{80159F67-76FE-4004-BFCA-819ADEED9ACA}" presName="linNode" presStyleCnt="0"/>
      <dgm:spPr/>
    </dgm:pt>
    <dgm:pt modelId="{E264087E-76AA-4170-AB3D-443AEC3F9B8A}" type="pres">
      <dgm:prSet presAssocID="{80159F67-76FE-4004-BFCA-819ADEED9ACA}" presName="parentText" presStyleLbl="node1" presStyleIdx="3" presStyleCnt="6" custScaleX="72464" custScaleY="76760" custLinFactNeighborX="-16" custLinFactNeighborY="-1685">
        <dgm:presLayoutVars>
          <dgm:chMax val="1"/>
          <dgm:bulletEnabled val="1"/>
        </dgm:presLayoutVars>
      </dgm:prSet>
      <dgm:spPr/>
    </dgm:pt>
    <dgm:pt modelId="{3E3C6A27-D1A1-4F96-AC29-287572856638}" type="pres">
      <dgm:prSet presAssocID="{80159F67-76FE-4004-BFCA-819ADEED9ACA}" presName="descendantText" presStyleLbl="alignAccFollowNode1" presStyleIdx="3" presStyleCnt="6" custScaleX="130880" custLinFactNeighborX="29" custLinFactNeighborY="0">
        <dgm:presLayoutVars>
          <dgm:bulletEnabled val="1"/>
        </dgm:presLayoutVars>
      </dgm:prSet>
      <dgm:spPr/>
    </dgm:pt>
    <dgm:pt modelId="{50B638FF-B8BA-45DE-B6EC-D9DE2384C6CF}" type="pres">
      <dgm:prSet presAssocID="{BF1BA126-B650-464D-BE32-C9D20794728B}" presName="sp" presStyleCnt="0"/>
      <dgm:spPr/>
    </dgm:pt>
    <dgm:pt modelId="{46560876-29EF-43C7-A6CC-0929E2FF3285}" type="pres">
      <dgm:prSet presAssocID="{D53ECD2E-C7BD-4233-AE17-12B00D5E0A4A}" presName="linNode" presStyleCnt="0"/>
      <dgm:spPr/>
    </dgm:pt>
    <dgm:pt modelId="{BB326158-F274-4F2D-98ED-EC351401C4C0}" type="pres">
      <dgm:prSet presAssocID="{D53ECD2E-C7BD-4233-AE17-12B00D5E0A4A}" presName="parentText" presStyleLbl="node1" presStyleIdx="4" presStyleCnt="6" custScaleX="72464" custScaleY="76760" custLinFactNeighborX="-16" custLinFactNeighborY="291">
        <dgm:presLayoutVars>
          <dgm:chMax val="1"/>
          <dgm:bulletEnabled val="1"/>
        </dgm:presLayoutVars>
      </dgm:prSet>
      <dgm:spPr/>
    </dgm:pt>
    <dgm:pt modelId="{0B50EE8E-738E-4120-8498-2A5E56D79C98}" type="pres">
      <dgm:prSet presAssocID="{D53ECD2E-C7BD-4233-AE17-12B00D5E0A4A}" presName="descendantText" presStyleLbl="alignAccFollowNode1" presStyleIdx="4" presStyleCnt="6" custScaleX="130880" custLinFactNeighborX="268">
        <dgm:presLayoutVars>
          <dgm:bulletEnabled val="1"/>
        </dgm:presLayoutVars>
      </dgm:prSet>
      <dgm:spPr/>
    </dgm:pt>
    <dgm:pt modelId="{082440E4-9359-4597-8AD8-20404DABFD57}" type="pres">
      <dgm:prSet presAssocID="{48E5480B-0142-4275-BC37-A700E95631BF}" presName="sp" presStyleCnt="0"/>
      <dgm:spPr/>
    </dgm:pt>
    <dgm:pt modelId="{4E4A6DA8-F2E5-4DE1-91B1-15B1854702B7}" type="pres">
      <dgm:prSet presAssocID="{F26D5C9A-BA53-4265-9BD9-7A3562B05500}" presName="linNode" presStyleCnt="0"/>
      <dgm:spPr/>
    </dgm:pt>
    <dgm:pt modelId="{3D01380F-ED81-4A7C-8F76-50FFEB15FCBC}" type="pres">
      <dgm:prSet presAssocID="{F26D5C9A-BA53-4265-9BD9-7A3562B05500}" presName="parentText" presStyleLbl="node1" presStyleIdx="5" presStyleCnt="6" custScaleX="67728" custScaleY="76286" custLinFactNeighborX="-6" custLinFactNeighborY="291">
        <dgm:presLayoutVars>
          <dgm:chMax val="1"/>
          <dgm:bulletEnabled val="1"/>
        </dgm:presLayoutVars>
      </dgm:prSet>
      <dgm:spPr/>
    </dgm:pt>
    <dgm:pt modelId="{D812BBCE-FD55-4E7E-9C4D-C73AE8D51F3D}" type="pres">
      <dgm:prSet presAssocID="{F26D5C9A-BA53-4265-9BD9-7A3562B05500}" presName="descendantText" presStyleLbl="alignAccFollowNode1" presStyleIdx="5" presStyleCnt="6" custScaleX="122368" custScaleY="102795" custLinFactNeighborX="4014" custLinFactNeighborY="60">
        <dgm:presLayoutVars>
          <dgm:bulletEnabled val="1"/>
        </dgm:presLayoutVars>
      </dgm:prSet>
      <dgm:spPr/>
    </dgm:pt>
  </dgm:ptLst>
  <dgm:cxnLst>
    <dgm:cxn modelId="{83AEAF78-9CAF-4305-96A9-8EDDBB8A4673}" srcId="{75BBB7F5-BA8A-40CE-B5B4-D3A4F9781E31}" destId="{B24D2502-721D-4FE8-A971-F0C2DDB65C5E}" srcOrd="0" destOrd="0" parTransId="{B8DBEBEF-0FF9-474F-9E1B-54FE16A9606C}" sibTransId="{71F5F7A0-C8FF-49F3-A285-3598D7EA8AC5}"/>
    <dgm:cxn modelId="{C9363E4B-DDFA-4404-AF8C-A1D9E08DBFC7}" type="presOf" srcId="{B2AEC5A0-FF81-400C-ABC1-EA695246AF99}" destId="{AD5A589C-60A3-450E-B8BA-0691C8011438}" srcOrd="0" destOrd="0" presId="urn:microsoft.com/office/officeart/2005/8/layout/vList5"/>
    <dgm:cxn modelId="{9268F0DC-F9B3-4E51-B7A1-0358D39A6CA1}" type="presOf" srcId="{C31438C8-0A0D-434C-B264-3F874568ADFA}" destId="{F81B79A8-4277-449D-BFE4-C8732DC59BBC}" srcOrd="0" destOrd="0" presId="urn:microsoft.com/office/officeart/2005/8/layout/vList5"/>
    <dgm:cxn modelId="{24B73F83-E89C-4B90-93F6-2CB6DD74BB22}" srcId="{3E5600AA-79EA-4EA6-863B-B836889DBC09}" destId="{D53ECD2E-C7BD-4233-AE17-12B00D5E0A4A}" srcOrd="4" destOrd="0" parTransId="{FEFFF885-6DCB-4A2C-B7BD-905886C9DFE4}" sibTransId="{48E5480B-0142-4275-BC37-A700E95631BF}"/>
    <dgm:cxn modelId="{EA4989D8-F44A-43E6-A9F0-C0227820DBDA}" srcId="{3E5600AA-79EA-4EA6-863B-B836889DBC09}" destId="{80159F67-76FE-4004-BFCA-819ADEED9ACA}" srcOrd="3" destOrd="0" parTransId="{0E47804D-62E2-4A6A-B023-28D6AA0F8DA9}" sibTransId="{BF1BA126-B650-464D-BE32-C9D20794728B}"/>
    <dgm:cxn modelId="{A1802ACF-2305-4F16-A4A5-717B358CB221}" type="presOf" srcId="{955F2787-7603-4334-8607-160DB5B15263}" destId="{3E3C6A27-D1A1-4F96-AC29-287572856638}" srcOrd="0" destOrd="0" presId="urn:microsoft.com/office/officeart/2005/8/layout/vList5"/>
    <dgm:cxn modelId="{501B1243-3AD6-45EA-A8F0-233708B7003D}" srcId="{3E5600AA-79EA-4EA6-863B-B836889DBC09}" destId="{F26D5C9A-BA53-4265-9BD9-7A3562B05500}" srcOrd="5" destOrd="0" parTransId="{AB71B770-56D4-4EFE-AB6A-53581E58A9C0}" sibTransId="{45D9EE77-B789-4B66-8936-9D6646E21F08}"/>
    <dgm:cxn modelId="{A3B8D13D-A5F8-4B86-955F-97EE4C81A82A}" srcId="{D53ECD2E-C7BD-4233-AE17-12B00D5E0A4A}" destId="{68C3C967-90B9-440A-A9A8-329D9C8EAF1C}" srcOrd="0" destOrd="0" parTransId="{DC5B9F26-D209-4FEB-8EB5-3A5FF832C129}" sibTransId="{8C833900-999D-44B3-9A4F-51A4E15EF07F}"/>
    <dgm:cxn modelId="{462BF61C-4BF9-4DEE-9EBC-CC259033DA7A}" type="presOf" srcId="{3E5600AA-79EA-4EA6-863B-B836889DBC09}" destId="{E2D84208-F0DA-4241-A048-408B9E1ED631}" srcOrd="0" destOrd="0" presId="urn:microsoft.com/office/officeart/2005/8/layout/vList5"/>
    <dgm:cxn modelId="{F13F529C-DB75-4A76-B3FF-7D8FF2E0CC5E}" type="presOf" srcId="{F26D5C9A-BA53-4265-9BD9-7A3562B05500}" destId="{3D01380F-ED81-4A7C-8F76-50FFEB15FCBC}" srcOrd="0" destOrd="0" presId="urn:microsoft.com/office/officeart/2005/8/layout/vList5"/>
    <dgm:cxn modelId="{5607ACC2-7AFF-45D4-868C-2DCBCB8D7DB2}" srcId="{2CBDA549-309C-4012-87DF-21DDABCE8A13}" destId="{3241E9E7-2EF4-42CA-A219-351FEE6AAFEB}" srcOrd="0" destOrd="0" parTransId="{068AFAF7-9563-4EA8-8496-A22169AF1139}" sibTransId="{5B2487FA-0C34-4BAD-8DFA-D1D47F52EC66}"/>
    <dgm:cxn modelId="{D7360E0A-FF40-4326-82BB-D764E8EBDB37}" type="presOf" srcId="{2CBDA549-309C-4012-87DF-21DDABCE8A13}" destId="{307B76B5-85C0-46A0-96EC-30E85E42A4A8}" srcOrd="0" destOrd="0" presId="urn:microsoft.com/office/officeart/2005/8/layout/vList5"/>
    <dgm:cxn modelId="{7E999424-87D9-4BAD-8E44-F3253C418301}" type="presOf" srcId="{B24D2502-721D-4FE8-A971-F0C2DDB65C5E}" destId="{8DB4C6F4-961F-45DB-BF21-A4A535664321}" srcOrd="0" destOrd="0" presId="urn:microsoft.com/office/officeart/2005/8/layout/vList5"/>
    <dgm:cxn modelId="{0F6F6E48-B4F8-4205-B8EE-07F1B7E83537}" srcId="{80159F67-76FE-4004-BFCA-819ADEED9ACA}" destId="{955F2787-7603-4334-8607-160DB5B15263}" srcOrd="0" destOrd="0" parTransId="{EFADDEA8-65C9-4AD8-AEC8-37920C4D092D}" sibTransId="{A70C6F7F-4F15-480E-8855-12BD00C530B5}"/>
    <dgm:cxn modelId="{DA7AF663-846C-44A0-A0CE-4A012CF4FA8E}" srcId="{3E5600AA-79EA-4EA6-863B-B836889DBC09}" destId="{2CBDA549-309C-4012-87DF-21DDABCE8A13}" srcOrd="2" destOrd="0" parTransId="{7E0D8748-B8AF-4D34-A5F3-4E1918E5E6CF}" sibTransId="{FCAC8E01-3AD0-4137-A763-F686269C4DD8}"/>
    <dgm:cxn modelId="{C40FFD77-62AD-4F22-9520-A278A4BB8535}" type="presOf" srcId="{3241E9E7-2EF4-42CA-A219-351FEE6AAFEB}" destId="{53164FCB-53CB-4920-ABB1-ED360C037CEC}" srcOrd="0" destOrd="0" presId="urn:microsoft.com/office/officeart/2005/8/layout/vList5"/>
    <dgm:cxn modelId="{068599F8-3F58-44E7-9FA6-8C1DA5C4507C}" type="presOf" srcId="{68C3C967-90B9-440A-A9A8-329D9C8EAF1C}" destId="{0B50EE8E-738E-4120-8498-2A5E56D79C98}" srcOrd="0" destOrd="0" presId="urn:microsoft.com/office/officeart/2005/8/layout/vList5"/>
    <dgm:cxn modelId="{F5BEC202-C8EB-408E-925A-806279618872}" srcId="{F26D5C9A-BA53-4265-9BD9-7A3562B05500}" destId="{9242F3FF-9244-451B-8E06-27AD9C53112A}" srcOrd="0" destOrd="0" parTransId="{D5072B53-899B-4EB9-9BD2-53EFEB9079AF}" sibTransId="{922AEE60-A0A4-40AC-943A-F9A6DBC557D1}"/>
    <dgm:cxn modelId="{E16C5659-7D16-45C9-A5F4-CBB52BEA898C}" srcId="{3E5600AA-79EA-4EA6-863B-B836889DBC09}" destId="{75BBB7F5-BA8A-40CE-B5B4-D3A4F9781E31}" srcOrd="0" destOrd="0" parTransId="{A488EF41-694A-4E2D-B1E5-13B9F59CE0B4}" sibTransId="{1446C47A-582A-4F49-9B2F-03D3F9771CDF}"/>
    <dgm:cxn modelId="{1555E5A2-0364-4EC9-A597-5CC8CD4F69A8}" type="presOf" srcId="{D53ECD2E-C7BD-4233-AE17-12B00D5E0A4A}" destId="{BB326158-F274-4F2D-98ED-EC351401C4C0}" srcOrd="0" destOrd="0" presId="urn:microsoft.com/office/officeart/2005/8/layout/vList5"/>
    <dgm:cxn modelId="{7C9929E0-A5FD-47CA-9E2C-1CE7B0587649}" srcId="{B2AEC5A0-FF81-400C-ABC1-EA695246AF99}" destId="{C31438C8-0A0D-434C-B264-3F874568ADFA}" srcOrd="0" destOrd="0" parTransId="{9C064751-75EB-4D4C-8CC1-A19B313FD3C8}" sibTransId="{83A9AA0C-ECCF-4AB5-B48D-EDE174CD019C}"/>
    <dgm:cxn modelId="{1129C6E8-AFD2-4D3C-A0F3-E69AFCE57F53}" type="presOf" srcId="{9242F3FF-9244-451B-8E06-27AD9C53112A}" destId="{D812BBCE-FD55-4E7E-9C4D-C73AE8D51F3D}" srcOrd="0" destOrd="0" presId="urn:microsoft.com/office/officeart/2005/8/layout/vList5"/>
    <dgm:cxn modelId="{DF1CD026-276D-4B49-8BFB-0EE3D6CA982C}" type="presOf" srcId="{80159F67-76FE-4004-BFCA-819ADEED9ACA}" destId="{E264087E-76AA-4170-AB3D-443AEC3F9B8A}" srcOrd="0" destOrd="0" presId="urn:microsoft.com/office/officeart/2005/8/layout/vList5"/>
    <dgm:cxn modelId="{AEAFB463-9755-4C58-B18E-0C8C5497FA81}" type="presOf" srcId="{75BBB7F5-BA8A-40CE-B5B4-D3A4F9781E31}" destId="{20857793-5FEE-490C-B6FD-B5D1AB834CA5}" srcOrd="0" destOrd="0" presId="urn:microsoft.com/office/officeart/2005/8/layout/vList5"/>
    <dgm:cxn modelId="{05DBAD83-C56E-4EBF-83D5-0C544732C205}" srcId="{3E5600AA-79EA-4EA6-863B-B836889DBC09}" destId="{B2AEC5A0-FF81-400C-ABC1-EA695246AF99}" srcOrd="1" destOrd="0" parTransId="{DCEE1E85-81CB-4C76-83F6-87EEC909CA63}" sibTransId="{EC7CB3ED-60A1-4208-84F7-ECB88A275379}"/>
    <dgm:cxn modelId="{B45420EE-AAE3-4D09-B286-1B526A6CCE91}" type="presParOf" srcId="{E2D84208-F0DA-4241-A048-408B9E1ED631}" destId="{B06C0277-EC60-4548-AE00-29E09DB1DB57}" srcOrd="0" destOrd="0" presId="urn:microsoft.com/office/officeart/2005/8/layout/vList5"/>
    <dgm:cxn modelId="{C161BF71-B6A8-4DB4-973E-13109F73EDD9}" type="presParOf" srcId="{B06C0277-EC60-4548-AE00-29E09DB1DB57}" destId="{20857793-5FEE-490C-B6FD-B5D1AB834CA5}" srcOrd="0" destOrd="0" presId="urn:microsoft.com/office/officeart/2005/8/layout/vList5"/>
    <dgm:cxn modelId="{2E65CFC8-A1A5-448D-B411-F8149A658880}" type="presParOf" srcId="{B06C0277-EC60-4548-AE00-29E09DB1DB57}" destId="{8DB4C6F4-961F-45DB-BF21-A4A535664321}" srcOrd="1" destOrd="0" presId="urn:microsoft.com/office/officeart/2005/8/layout/vList5"/>
    <dgm:cxn modelId="{00A1764E-0689-4CF9-B61A-1FEC6DE0EEB3}" type="presParOf" srcId="{E2D84208-F0DA-4241-A048-408B9E1ED631}" destId="{314B6781-953B-4617-9BF4-782209710BD4}" srcOrd="1" destOrd="0" presId="urn:microsoft.com/office/officeart/2005/8/layout/vList5"/>
    <dgm:cxn modelId="{8DCA5630-5ECB-48F5-9DBE-EE6955500A77}" type="presParOf" srcId="{E2D84208-F0DA-4241-A048-408B9E1ED631}" destId="{F1C33AB7-DBAF-4DDD-A898-416DF5F52726}" srcOrd="2" destOrd="0" presId="urn:microsoft.com/office/officeart/2005/8/layout/vList5"/>
    <dgm:cxn modelId="{FAD599CB-3163-4D04-808F-86D504C39A1F}" type="presParOf" srcId="{F1C33AB7-DBAF-4DDD-A898-416DF5F52726}" destId="{AD5A589C-60A3-450E-B8BA-0691C8011438}" srcOrd="0" destOrd="0" presId="urn:microsoft.com/office/officeart/2005/8/layout/vList5"/>
    <dgm:cxn modelId="{366459FD-6247-4F7C-833B-450BFFF2BA91}" type="presParOf" srcId="{F1C33AB7-DBAF-4DDD-A898-416DF5F52726}" destId="{F81B79A8-4277-449D-BFE4-C8732DC59BBC}" srcOrd="1" destOrd="0" presId="urn:microsoft.com/office/officeart/2005/8/layout/vList5"/>
    <dgm:cxn modelId="{A7E7074B-CE3E-4924-82E9-AF18ADA0E835}" type="presParOf" srcId="{E2D84208-F0DA-4241-A048-408B9E1ED631}" destId="{4C42ABEF-D45B-480F-ACC5-DAD52B374A43}" srcOrd="3" destOrd="0" presId="urn:microsoft.com/office/officeart/2005/8/layout/vList5"/>
    <dgm:cxn modelId="{AF0A6E75-6423-4B05-B557-7EBD31C9EF98}" type="presParOf" srcId="{E2D84208-F0DA-4241-A048-408B9E1ED631}" destId="{3B8D1B96-0A42-4DCF-9FC5-B0EC3FF438BF}" srcOrd="4" destOrd="0" presId="urn:microsoft.com/office/officeart/2005/8/layout/vList5"/>
    <dgm:cxn modelId="{B3798D31-DFB7-4566-8D20-E2F5FC0A9670}" type="presParOf" srcId="{3B8D1B96-0A42-4DCF-9FC5-B0EC3FF438BF}" destId="{307B76B5-85C0-46A0-96EC-30E85E42A4A8}" srcOrd="0" destOrd="0" presId="urn:microsoft.com/office/officeart/2005/8/layout/vList5"/>
    <dgm:cxn modelId="{B1F5C4D8-F5B2-48F3-B977-5291F2F9C698}" type="presParOf" srcId="{3B8D1B96-0A42-4DCF-9FC5-B0EC3FF438BF}" destId="{53164FCB-53CB-4920-ABB1-ED360C037CEC}" srcOrd="1" destOrd="0" presId="urn:microsoft.com/office/officeart/2005/8/layout/vList5"/>
    <dgm:cxn modelId="{09C09B44-2344-49CA-8FB6-C56FE2151425}" type="presParOf" srcId="{E2D84208-F0DA-4241-A048-408B9E1ED631}" destId="{9B8CFD3C-2C4D-4EC6-9B44-541A7EF4B16E}" srcOrd="5" destOrd="0" presId="urn:microsoft.com/office/officeart/2005/8/layout/vList5"/>
    <dgm:cxn modelId="{5B6AB45B-D3E3-4050-B587-3878E632FE38}" type="presParOf" srcId="{E2D84208-F0DA-4241-A048-408B9E1ED631}" destId="{43208DAB-BE9A-4470-B68A-6CD043BAB222}" srcOrd="6" destOrd="0" presId="urn:microsoft.com/office/officeart/2005/8/layout/vList5"/>
    <dgm:cxn modelId="{9B4F0E58-060C-4E35-A578-1E95F30D065F}" type="presParOf" srcId="{43208DAB-BE9A-4470-B68A-6CD043BAB222}" destId="{E264087E-76AA-4170-AB3D-443AEC3F9B8A}" srcOrd="0" destOrd="0" presId="urn:microsoft.com/office/officeart/2005/8/layout/vList5"/>
    <dgm:cxn modelId="{8DE42B34-3656-4C94-870B-AD801501BE7C}" type="presParOf" srcId="{43208DAB-BE9A-4470-B68A-6CD043BAB222}" destId="{3E3C6A27-D1A1-4F96-AC29-287572856638}" srcOrd="1" destOrd="0" presId="urn:microsoft.com/office/officeart/2005/8/layout/vList5"/>
    <dgm:cxn modelId="{7BB7C252-CDEB-4C58-8FDF-31CA0C10A63A}" type="presParOf" srcId="{E2D84208-F0DA-4241-A048-408B9E1ED631}" destId="{50B638FF-B8BA-45DE-B6EC-D9DE2384C6CF}" srcOrd="7" destOrd="0" presId="urn:microsoft.com/office/officeart/2005/8/layout/vList5"/>
    <dgm:cxn modelId="{250736DE-9883-4B36-9DDC-A0DBAE52F90E}" type="presParOf" srcId="{E2D84208-F0DA-4241-A048-408B9E1ED631}" destId="{46560876-29EF-43C7-A6CC-0929E2FF3285}" srcOrd="8" destOrd="0" presId="urn:microsoft.com/office/officeart/2005/8/layout/vList5"/>
    <dgm:cxn modelId="{4EF41AE3-5A39-43CD-BE5D-415BDE1A4100}" type="presParOf" srcId="{46560876-29EF-43C7-A6CC-0929E2FF3285}" destId="{BB326158-F274-4F2D-98ED-EC351401C4C0}" srcOrd="0" destOrd="0" presId="urn:microsoft.com/office/officeart/2005/8/layout/vList5"/>
    <dgm:cxn modelId="{956A17C8-C7B9-43F0-9FF8-BF4F01AA2FBF}" type="presParOf" srcId="{46560876-29EF-43C7-A6CC-0929E2FF3285}" destId="{0B50EE8E-738E-4120-8498-2A5E56D79C98}" srcOrd="1" destOrd="0" presId="urn:microsoft.com/office/officeart/2005/8/layout/vList5"/>
    <dgm:cxn modelId="{4145085C-9F22-4ED6-9FD7-81616AC21D79}" type="presParOf" srcId="{E2D84208-F0DA-4241-A048-408B9E1ED631}" destId="{082440E4-9359-4597-8AD8-20404DABFD57}" srcOrd="9" destOrd="0" presId="urn:microsoft.com/office/officeart/2005/8/layout/vList5"/>
    <dgm:cxn modelId="{E4040A9A-2561-45B0-B9FD-FD2FA209C23E}" type="presParOf" srcId="{E2D84208-F0DA-4241-A048-408B9E1ED631}" destId="{4E4A6DA8-F2E5-4DE1-91B1-15B1854702B7}" srcOrd="10" destOrd="0" presId="urn:microsoft.com/office/officeart/2005/8/layout/vList5"/>
    <dgm:cxn modelId="{95B8B301-1764-4B30-A178-6D0FF7FA28F8}" type="presParOf" srcId="{4E4A6DA8-F2E5-4DE1-91B1-15B1854702B7}" destId="{3D01380F-ED81-4A7C-8F76-50FFEB15FCBC}" srcOrd="0" destOrd="0" presId="urn:microsoft.com/office/officeart/2005/8/layout/vList5"/>
    <dgm:cxn modelId="{21B4EAF1-00BD-4BEE-BE05-B5B7EE0048D8}" type="presParOf" srcId="{4E4A6DA8-F2E5-4DE1-91B1-15B1854702B7}" destId="{D812BBCE-FD55-4E7E-9C4D-C73AE8D51F3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3E5600AA-79EA-4EA6-863B-B836889DBC09}"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en-US"/>
        </a:p>
      </dgm:t>
    </dgm:pt>
    <dgm:pt modelId="{B2AEC5A0-FF81-400C-ABC1-EA695246AF99}">
      <dgm:prSet phldrT="[Text]" custT="1"/>
      <dgm:spPr>
        <a:solidFill>
          <a:srgbClr val="008F4C"/>
        </a:solidFill>
      </dgm:spPr>
      <dgm:t>
        <a:bodyPr/>
        <a:lstStyle/>
        <a:p>
          <a:r>
            <a:rPr lang="en-US" sz="2800" dirty="0">
              <a:latin typeface="+mn-lt"/>
            </a:rPr>
            <a:t>Heat Syncope</a:t>
          </a:r>
        </a:p>
      </dgm:t>
    </dgm:pt>
    <dgm:pt modelId="{DCEE1E85-81CB-4C76-83F6-87EEC909CA63}" type="parTrans" cxnId="{05DBAD83-C56E-4EBF-83D5-0C544732C205}">
      <dgm:prSet/>
      <dgm:spPr/>
      <dgm:t>
        <a:bodyPr/>
        <a:lstStyle/>
        <a:p>
          <a:endParaRPr lang="en-US">
            <a:latin typeface="+mn-lt"/>
          </a:endParaRPr>
        </a:p>
      </dgm:t>
    </dgm:pt>
    <dgm:pt modelId="{EC7CB3ED-60A1-4208-84F7-ECB88A275379}" type="sibTrans" cxnId="{05DBAD83-C56E-4EBF-83D5-0C544732C205}">
      <dgm:prSet/>
      <dgm:spPr/>
      <dgm:t>
        <a:bodyPr/>
        <a:lstStyle/>
        <a:p>
          <a:endParaRPr lang="en-US">
            <a:latin typeface="+mn-lt"/>
          </a:endParaRPr>
        </a:p>
      </dgm:t>
    </dgm:pt>
    <dgm:pt modelId="{C31438C8-0A0D-434C-B264-3F874568ADFA}">
      <dgm:prSet phldrT="[Text]" custT="1"/>
      <dgm:spPr>
        <a:solidFill>
          <a:srgbClr val="008F4C">
            <a:alpha val="20000"/>
          </a:srgbClr>
        </a:solidFill>
        <a:ln>
          <a:noFill/>
        </a:ln>
      </dgm:spPr>
      <dgm:t>
        <a:bodyPr/>
        <a:lstStyle/>
        <a:p>
          <a:r>
            <a:rPr lang="en-US" sz="2400" dirty="0">
              <a:latin typeface="+mn-lt"/>
            </a:rPr>
            <a:t>Fainting or lightheadedness episode</a:t>
          </a:r>
        </a:p>
      </dgm:t>
    </dgm:pt>
    <dgm:pt modelId="{9C064751-75EB-4D4C-8CC1-A19B313FD3C8}" type="parTrans" cxnId="{7C9929E0-A5FD-47CA-9E2C-1CE7B0587649}">
      <dgm:prSet/>
      <dgm:spPr/>
      <dgm:t>
        <a:bodyPr/>
        <a:lstStyle/>
        <a:p>
          <a:endParaRPr lang="en-US">
            <a:latin typeface="+mn-lt"/>
          </a:endParaRPr>
        </a:p>
      </dgm:t>
    </dgm:pt>
    <dgm:pt modelId="{83A9AA0C-ECCF-4AB5-B48D-EDE174CD019C}" type="sibTrans" cxnId="{7C9929E0-A5FD-47CA-9E2C-1CE7B0587649}">
      <dgm:prSet/>
      <dgm:spPr/>
      <dgm:t>
        <a:bodyPr/>
        <a:lstStyle/>
        <a:p>
          <a:endParaRPr lang="en-US">
            <a:latin typeface="+mn-lt"/>
          </a:endParaRPr>
        </a:p>
      </dgm:t>
    </dgm:pt>
    <dgm:pt modelId="{3241E9E7-2EF4-42CA-A219-351FEE6AAFEB}">
      <dgm:prSet phldrT="[Text]" custT="1"/>
      <dgm:spPr>
        <a:solidFill>
          <a:srgbClr val="008F4C">
            <a:alpha val="20000"/>
          </a:srgbClr>
        </a:solidFill>
        <a:ln>
          <a:noFill/>
        </a:ln>
      </dgm:spPr>
      <dgm:t>
        <a:bodyPr/>
        <a:lstStyle/>
        <a:p>
          <a:r>
            <a:rPr lang="en-US" sz="2400" dirty="0">
              <a:latin typeface="+mn-lt"/>
            </a:rPr>
            <a:t>Involuntary muscle contraction, large electrolyte loss, sweating, fatigue</a:t>
          </a:r>
        </a:p>
      </dgm:t>
    </dgm:pt>
    <dgm:pt modelId="{068AFAF7-9563-4EA8-8496-A22169AF1139}" type="parTrans" cxnId="{5607ACC2-7AFF-45D4-868C-2DCBCB8D7DB2}">
      <dgm:prSet/>
      <dgm:spPr/>
      <dgm:t>
        <a:bodyPr/>
        <a:lstStyle/>
        <a:p>
          <a:endParaRPr lang="en-US">
            <a:latin typeface="+mn-lt"/>
          </a:endParaRPr>
        </a:p>
      </dgm:t>
    </dgm:pt>
    <dgm:pt modelId="{5B2487FA-0C34-4BAD-8DFA-D1D47F52EC66}" type="sibTrans" cxnId="{5607ACC2-7AFF-45D4-868C-2DCBCB8D7DB2}">
      <dgm:prSet/>
      <dgm:spPr/>
      <dgm:t>
        <a:bodyPr/>
        <a:lstStyle/>
        <a:p>
          <a:endParaRPr lang="en-US">
            <a:latin typeface="+mn-lt"/>
          </a:endParaRPr>
        </a:p>
      </dgm:t>
    </dgm:pt>
    <dgm:pt modelId="{80159F67-76FE-4004-BFCA-819ADEED9ACA}">
      <dgm:prSet phldrT="[Text]" custT="1"/>
      <dgm:spPr>
        <a:solidFill>
          <a:srgbClr val="008F4C"/>
        </a:solidFill>
      </dgm:spPr>
      <dgm:t>
        <a:bodyPr/>
        <a:lstStyle/>
        <a:p>
          <a:r>
            <a:rPr lang="en-US" sz="2800" dirty="0">
              <a:latin typeface="+mn-lt"/>
            </a:rPr>
            <a:t>Heat Exhaustion</a:t>
          </a:r>
        </a:p>
      </dgm:t>
    </dgm:pt>
    <dgm:pt modelId="{0E47804D-62E2-4A6A-B023-28D6AA0F8DA9}" type="parTrans" cxnId="{EA4989D8-F44A-43E6-A9F0-C0227820DBDA}">
      <dgm:prSet/>
      <dgm:spPr/>
      <dgm:t>
        <a:bodyPr/>
        <a:lstStyle/>
        <a:p>
          <a:endParaRPr lang="en-US">
            <a:latin typeface="+mn-lt"/>
          </a:endParaRPr>
        </a:p>
      </dgm:t>
    </dgm:pt>
    <dgm:pt modelId="{BF1BA126-B650-464D-BE32-C9D20794728B}" type="sibTrans" cxnId="{EA4989D8-F44A-43E6-A9F0-C0227820DBDA}">
      <dgm:prSet/>
      <dgm:spPr/>
      <dgm:t>
        <a:bodyPr/>
        <a:lstStyle/>
        <a:p>
          <a:endParaRPr lang="en-US">
            <a:latin typeface="+mn-lt"/>
          </a:endParaRPr>
        </a:p>
      </dgm:t>
    </dgm:pt>
    <dgm:pt modelId="{955F2787-7603-4334-8607-160DB5B15263}">
      <dgm:prSet phldrT="[Text]" custT="1"/>
      <dgm:spPr>
        <a:solidFill>
          <a:srgbClr val="008F4C">
            <a:alpha val="20000"/>
          </a:srgbClr>
        </a:solidFill>
        <a:ln>
          <a:noFill/>
        </a:ln>
      </dgm:spPr>
      <dgm:t>
        <a:bodyPr/>
        <a:lstStyle/>
        <a:p>
          <a:r>
            <a:rPr lang="en-US" sz="1800" dirty="0">
              <a:latin typeface="+mn-lt"/>
            </a:rPr>
            <a:t>Inability to continue to exercise in the heat, weakness, headaches, heavy sweating, clammy skin, dizziness or fainting, rapid pulse, heat cramps, fast and shallow breathing, nausea, vomiting</a:t>
          </a:r>
        </a:p>
      </dgm:t>
    </dgm:pt>
    <dgm:pt modelId="{EFADDEA8-65C9-4AD8-AEC8-37920C4D092D}" type="parTrans" cxnId="{0F6F6E48-B4F8-4205-B8EE-07F1B7E83537}">
      <dgm:prSet/>
      <dgm:spPr/>
      <dgm:t>
        <a:bodyPr/>
        <a:lstStyle/>
        <a:p>
          <a:endParaRPr lang="en-US">
            <a:latin typeface="+mn-lt"/>
          </a:endParaRPr>
        </a:p>
      </dgm:t>
    </dgm:pt>
    <dgm:pt modelId="{A70C6F7F-4F15-480E-8855-12BD00C530B5}" type="sibTrans" cxnId="{0F6F6E48-B4F8-4205-B8EE-07F1B7E83537}">
      <dgm:prSet/>
      <dgm:spPr/>
      <dgm:t>
        <a:bodyPr/>
        <a:lstStyle/>
        <a:p>
          <a:endParaRPr lang="en-US">
            <a:latin typeface="+mn-lt"/>
          </a:endParaRPr>
        </a:p>
      </dgm:t>
    </dgm:pt>
    <dgm:pt modelId="{2CBDA549-309C-4012-87DF-21DDABCE8A13}">
      <dgm:prSet phldrT="[Text]" custT="1"/>
      <dgm:spPr>
        <a:solidFill>
          <a:srgbClr val="008F4C"/>
        </a:solidFill>
      </dgm:spPr>
      <dgm:t>
        <a:bodyPr/>
        <a:lstStyle/>
        <a:p>
          <a:r>
            <a:rPr lang="en-US" sz="2800" dirty="0">
              <a:latin typeface="+mn-lt"/>
            </a:rPr>
            <a:t>Heat Cramps</a:t>
          </a:r>
        </a:p>
      </dgm:t>
    </dgm:pt>
    <dgm:pt modelId="{FCAC8E01-3AD0-4137-A763-F686269C4DD8}" type="sibTrans" cxnId="{DA7AF663-846C-44A0-A0CE-4A012CF4FA8E}">
      <dgm:prSet/>
      <dgm:spPr/>
      <dgm:t>
        <a:bodyPr/>
        <a:lstStyle/>
        <a:p>
          <a:endParaRPr lang="en-US">
            <a:latin typeface="+mn-lt"/>
          </a:endParaRPr>
        </a:p>
      </dgm:t>
    </dgm:pt>
    <dgm:pt modelId="{7E0D8748-B8AF-4D34-A5F3-4E1918E5E6CF}" type="parTrans" cxnId="{DA7AF663-846C-44A0-A0CE-4A012CF4FA8E}">
      <dgm:prSet/>
      <dgm:spPr/>
      <dgm:t>
        <a:bodyPr/>
        <a:lstStyle/>
        <a:p>
          <a:endParaRPr lang="en-US">
            <a:latin typeface="+mn-lt"/>
          </a:endParaRPr>
        </a:p>
      </dgm:t>
    </dgm:pt>
    <dgm:pt modelId="{D53ECD2E-C7BD-4233-AE17-12B00D5E0A4A}">
      <dgm:prSet custT="1"/>
      <dgm:spPr>
        <a:solidFill>
          <a:srgbClr val="008F4C"/>
        </a:solidFill>
      </dgm:spPr>
      <dgm:t>
        <a:bodyPr/>
        <a:lstStyle/>
        <a:p>
          <a:pPr>
            <a:spcAft>
              <a:spcPts val="42"/>
            </a:spcAft>
          </a:pPr>
          <a:r>
            <a:rPr lang="en-US" sz="2800" dirty="0">
              <a:latin typeface="+mn-lt"/>
            </a:rPr>
            <a:t>Exertional</a:t>
          </a:r>
        </a:p>
        <a:p>
          <a:pPr>
            <a:spcAft>
              <a:spcPts val="42"/>
            </a:spcAft>
          </a:pPr>
          <a:r>
            <a:rPr lang="en-US" sz="2800" dirty="0">
              <a:latin typeface="+mn-lt"/>
            </a:rPr>
            <a:t>Heat Stroke</a:t>
          </a:r>
        </a:p>
      </dgm:t>
    </dgm:pt>
    <dgm:pt modelId="{FEFFF885-6DCB-4A2C-B7BD-905886C9DFE4}" type="parTrans" cxnId="{24B73F83-E89C-4B90-93F6-2CB6DD74BB22}">
      <dgm:prSet/>
      <dgm:spPr/>
      <dgm:t>
        <a:bodyPr/>
        <a:lstStyle/>
        <a:p>
          <a:endParaRPr lang="en-US">
            <a:latin typeface="+mn-lt"/>
          </a:endParaRPr>
        </a:p>
      </dgm:t>
    </dgm:pt>
    <dgm:pt modelId="{48E5480B-0142-4275-BC37-A700E95631BF}" type="sibTrans" cxnId="{24B73F83-E89C-4B90-93F6-2CB6DD74BB22}">
      <dgm:prSet/>
      <dgm:spPr/>
      <dgm:t>
        <a:bodyPr/>
        <a:lstStyle/>
        <a:p>
          <a:endParaRPr lang="en-US">
            <a:latin typeface="+mn-lt"/>
          </a:endParaRPr>
        </a:p>
      </dgm:t>
    </dgm:pt>
    <dgm:pt modelId="{68C3C967-90B9-440A-A9A8-329D9C8EAF1C}">
      <dgm:prSet custT="1"/>
      <dgm:spPr>
        <a:solidFill>
          <a:srgbClr val="008F4C">
            <a:alpha val="20000"/>
          </a:srgbClr>
        </a:solidFill>
        <a:ln>
          <a:noFill/>
        </a:ln>
      </dgm:spPr>
      <dgm:t>
        <a:bodyPr/>
        <a:lstStyle/>
        <a:p>
          <a:r>
            <a:rPr lang="en-US" sz="1600" b="1" dirty="0">
              <a:latin typeface="+mn-lt"/>
            </a:rPr>
            <a:t>Rectal temperature above 105 degrees</a:t>
          </a:r>
          <a:r>
            <a:rPr lang="en-US" sz="1600" dirty="0">
              <a:latin typeface="+mn-lt"/>
            </a:rPr>
            <a:t> </a:t>
          </a:r>
        </a:p>
      </dgm:t>
    </dgm:pt>
    <dgm:pt modelId="{DC5B9F26-D209-4FEB-8EB5-3A5FF832C129}" type="parTrans" cxnId="{A3B8D13D-A5F8-4B86-955F-97EE4C81A82A}">
      <dgm:prSet/>
      <dgm:spPr/>
      <dgm:t>
        <a:bodyPr/>
        <a:lstStyle/>
        <a:p>
          <a:endParaRPr lang="en-US">
            <a:latin typeface="+mn-lt"/>
          </a:endParaRPr>
        </a:p>
      </dgm:t>
    </dgm:pt>
    <dgm:pt modelId="{8C833900-999D-44B3-9A4F-51A4E15EF07F}" type="sibTrans" cxnId="{A3B8D13D-A5F8-4B86-955F-97EE4C81A82A}">
      <dgm:prSet/>
      <dgm:spPr/>
      <dgm:t>
        <a:bodyPr/>
        <a:lstStyle/>
        <a:p>
          <a:endParaRPr lang="en-US">
            <a:latin typeface="+mn-lt"/>
          </a:endParaRPr>
        </a:p>
      </dgm:t>
    </dgm:pt>
    <dgm:pt modelId="{2D504F6C-4C01-4D9E-8216-8B00E8B8A603}">
      <dgm:prSet custT="1"/>
      <dgm:spPr>
        <a:solidFill>
          <a:srgbClr val="008F4C">
            <a:alpha val="20000"/>
          </a:srgbClr>
        </a:solidFill>
        <a:ln>
          <a:noFill/>
        </a:ln>
      </dgm:spPr>
      <dgm:t>
        <a:bodyPr/>
        <a:lstStyle/>
        <a:p>
          <a:r>
            <a:rPr lang="en-US" sz="1600" dirty="0">
              <a:latin typeface="+mn-lt"/>
            </a:rPr>
            <a:t>Confusion, disorientation, combative behavior, unconsciousness, collapse, weakness</a:t>
          </a:r>
        </a:p>
      </dgm:t>
    </dgm:pt>
    <dgm:pt modelId="{72ECA534-F58A-49E7-A0D4-5C5CC9F195EE}" type="parTrans" cxnId="{5B128BF5-67C7-4F8E-8870-EC6CE55ACEC2}">
      <dgm:prSet/>
      <dgm:spPr/>
      <dgm:t>
        <a:bodyPr/>
        <a:lstStyle/>
        <a:p>
          <a:endParaRPr lang="en-US">
            <a:latin typeface="+mn-lt"/>
          </a:endParaRPr>
        </a:p>
      </dgm:t>
    </dgm:pt>
    <dgm:pt modelId="{4F3F30E4-4168-4914-9B52-F08C4123DC10}" type="sibTrans" cxnId="{5B128BF5-67C7-4F8E-8870-EC6CE55ACEC2}">
      <dgm:prSet/>
      <dgm:spPr/>
      <dgm:t>
        <a:bodyPr/>
        <a:lstStyle/>
        <a:p>
          <a:endParaRPr lang="en-US">
            <a:latin typeface="+mn-lt"/>
          </a:endParaRPr>
        </a:p>
      </dgm:t>
    </dgm:pt>
    <dgm:pt modelId="{7CC33FE7-5CAC-4BEF-B23D-E6AF2A1B03E2}">
      <dgm:prSet custT="1"/>
      <dgm:spPr>
        <a:solidFill>
          <a:srgbClr val="008F4C">
            <a:alpha val="20000"/>
          </a:srgbClr>
        </a:solidFill>
        <a:ln>
          <a:noFill/>
        </a:ln>
      </dgm:spPr>
      <dgm:t>
        <a:bodyPr/>
        <a:lstStyle/>
        <a:p>
          <a:r>
            <a:rPr lang="en-US" sz="1600" dirty="0">
              <a:latin typeface="+mn-lt"/>
            </a:rPr>
            <a:t>Central nervous system dysfunction</a:t>
          </a:r>
        </a:p>
      </dgm:t>
    </dgm:pt>
    <dgm:pt modelId="{4DA19803-896D-4006-8968-1C0F4F10174A}" type="parTrans" cxnId="{6C0407FC-9C6E-47CA-9638-4D0B9FD31DF2}">
      <dgm:prSet/>
      <dgm:spPr/>
      <dgm:t>
        <a:bodyPr/>
        <a:lstStyle/>
        <a:p>
          <a:endParaRPr lang="en-US">
            <a:latin typeface="+mn-lt"/>
          </a:endParaRPr>
        </a:p>
      </dgm:t>
    </dgm:pt>
    <dgm:pt modelId="{DBBE67C8-94C3-4E46-9CCB-336C5D5072F3}" type="sibTrans" cxnId="{6C0407FC-9C6E-47CA-9638-4D0B9FD31DF2}">
      <dgm:prSet/>
      <dgm:spPr/>
      <dgm:t>
        <a:bodyPr/>
        <a:lstStyle/>
        <a:p>
          <a:endParaRPr lang="en-US">
            <a:latin typeface="+mn-lt"/>
          </a:endParaRPr>
        </a:p>
      </dgm:t>
    </dgm:pt>
    <dgm:pt modelId="{E2D84208-F0DA-4241-A048-408B9E1ED631}" type="pres">
      <dgm:prSet presAssocID="{3E5600AA-79EA-4EA6-863B-B836889DBC09}" presName="Name0" presStyleCnt="0">
        <dgm:presLayoutVars>
          <dgm:dir/>
          <dgm:animLvl val="lvl"/>
          <dgm:resizeHandles val="exact"/>
        </dgm:presLayoutVars>
      </dgm:prSet>
      <dgm:spPr/>
    </dgm:pt>
    <dgm:pt modelId="{F1C33AB7-DBAF-4DDD-A898-416DF5F52726}" type="pres">
      <dgm:prSet presAssocID="{B2AEC5A0-FF81-400C-ABC1-EA695246AF99}" presName="linNode" presStyleCnt="0"/>
      <dgm:spPr/>
    </dgm:pt>
    <dgm:pt modelId="{AD5A589C-60A3-450E-B8BA-0691C8011438}" type="pres">
      <dgm:prSet presAssocID="{B2AEC5A0-FF81-400C-ABC1-EA695246AF99}" presName="parentText" presStyleLbl="node1" presStyleIdx="0" presStyleCnt="4" custScaleX="72464" custScaleY="76760" custLinFactNeighborX="-7744">
        <dgm:presLayoutVars>
          <dgm:chMax val="1"/>
          <dgm:bulletEnabled val="1"/>
        </dgm:presLayoutVars>
      </dgm:prSet>
      <dgm:spPr/>
    </dgm:pt>
    <dgm:pt modelId="{F81B79A8-4277-449D-BFE4-C8732DC59BBC}" type="pres">
      <dgm:prSet presAssocID="{B2AEC5A0-FF81-400C-ABC1-EA695246AF99}" presName="descendantText" presStyleLbl="alignAccFollowNode1" presStyleIdx="0" presStyleCnt="4" custScaleX="130880" custLinFactNeighborX="268">
        <dgm:presLayoutVars>
          <dgm:bulletEnabled val="1"/>
        </dgm:presLayoutVars>
      </dgm:prSet>
      <dgm:spPr/>
    </dgm:pt>
    <dgm:pt modelId="{4C42ABEF-D45B-480F-ACC5-DAD52B374A43}" type="pres">
      <dgm:prSet presAssocID="{EC7CB3ED-60A1-4208-84F7-ECB88A275379}" presName="sp" presStyleCnt="0"/>
      <dgm:spPr/>
    </dgm:pt>
    <dgm:pt modelId="{3B8D1B96-0A42-4DCF-9FC5-B0EC3FF438BF}" type="pres">
      <dgm:prSet presAssocID="{2CBDA549-309C-4012-87DF-21DDABCE8A13}" presName="linNode" presStyleCnt="0"/>
      <dgm:spPr/>
    </dgm:pt>
    <dgm:pt modelId="{307B76B5-85C0-46A0-96EC-30E85E42A4A8}" type="pres">
      <dgm:prSet presAssocID="{2CBDA549-309C-4012-87DF-21DDABCE8A13}" presName="parentText" presStyleLbl="node1" presStyleIdx="1" presStyleCnt="4" custScaleX="72464" custScaleY="76760" custLinFactNeighborX="-7744">
        <dgm:presLayoutVars>
          <dgm:chMax val="1"/>
          <dgm:bulletEnabled val="1"/>
        </dgm:presLayoutVars>
      </dgm:prSet>
      <dgm:spPr/>
    </dgm:pt>
    <dgm:pt modelId="{53164FCB-53CB-4920-ABB1-ED360C037CEC}" type="pres">
      <dgm:prSet presAssocID="{2CBDA549-309C-4012-87DF-21DDABCE8A13}" presName="descendantText" presStyleLbl="alignAccFollowNode1" presStyleIdx="1" presStyleCnt="4" custScaleX="130880" custLinFactNeighborX="268">
        <dgm:presLayoutVars>
          <dgm:bulletEnabled val="1"/>
        </dgm:presLayoutVars>
      </dgm:prSet>
      <dgm:spPr/>
    </dgm:pt>
    <dgm:pt modelId="{9B8CFD3C-2C4D-4EC6-9B44-541A7EF4B16E}" type="pres">
      <dgm:prSet presAssocID="{FCAC8E01-3AD0-4137-A763-F686269C4DD8}" presName="sp" presStyleCnt="0"/>
      <dgm:spPr/>
    </dgm:pt>
    <dgm:pt modelId="{43208DAB-BE9A-4470-B68A-6CD043BAB222}" type="pres">
      <dgm:prSet presAssocID="{80159F67-76FE-4004-BFCA-819ADEED9ACA}" presName="linNode" presStyleCnt="0"/>
      <dgm:spPr/>
    </dgm:pt>
    <dgm:pt modelId="{E264087E-76AA-4170-AB3D-443AEC3F9B8A}" type="pres">
      <dgm:prSet presAssocID="{80159F67-76FE-4004-BFCA-819ADEED9ACA}" presName="parentText" presStyleLbl="node1" presStyleIdx="2" presStyleCnt="4" custScaleX="72464" custScaleY="76760" custLinFactNeighborX="-7744" custLinFactNeighborY="-1976">
        <dgm:presLayoutVars>
          <dgm:chMax val="1"/>
          <dgm:bulletEnabled val="1"/>
        </dgm:presLayoutVars>
      </dgm:prSet>
      <dgm:spPr/>
    </dgm:pt>
    <dgm:pt modelId="{3E3C6A27-D1A1-4F96-AC29-287572856638}" type="pres">
      <dgm:prSet presAssocID="{80159F67-76FE-4004-BFCA-819ADEED9ACA}" presName="descendantText" presStyleLbl="alignAccFollowNode1" presStyleIdx="2" presStyleCnt="4" custScaleX="130880" custLinFactNeighborX="268">
        <dgm:presLayoutVars>
          <dgm:bulletEnabled val="1"/>
        </dgm:presLayoutVars>
      </dgm:prSet>
      <dgm:spPr/>
    </dgm:pt>
    <dgm:pt modelId="{50B638FF-B8BA-45DE-B6EC-D9DE2384C6CF}" type="pres">
      <dgm:prSet presAssocID="{BF1BA126-B650-464D-BE32-C9D20794728B}" presName="sp" presStyleCnt="0"/>
      <dgm:spPr/>
    </dgm:pt>
    <dgm:pt modelId="{46560876-29EF-43C7-A6CC-0929E2FF3285}" type="pres">
      <dgm:prSet presAssocID="{D53ECD2E-C7BD-4233-AE17-12B00D5E0A4A}" presName="linNode" presStyleCnt="0"/>
      <dgm:spPr/>
    </dgm:pt>
    <dgm:pt modelId="{BB326158-F274-4F2D-98ED-EC351401C4C0}" type="pres">
      <dgm:prSet presAssocID="{D53ECD2E-C7BD-4233-AE17-12B00D5E0A4A}" presName="parentText" presStyleLbl="node1" presStyleIdx="3" presStyleCnt="4" custScaleX="72464" custScaleY="76760" custLinFactNeighborX="-7744">
        <dgm:presLayoutVars>
          <dgm:chMax val="1"/>
          <dgm:bulletEnabled val="1"/>
        </dgm:presLayoutVars>
      </dgm:prSet>
      <dgm:spPr/>
    </dgm:pt>
    <dgm:pt modelId="{0B50EE8E-738E-4120-8498-2A5E56D79C98}" type="pres">
      <dgm:prSet presAssocID="{D53ECD2E-C7BD-4233-AE17-12B00D5E0A4A}" presName="descendantText" presStyleLbl="alignAccFollowNode1" presStyleIdx="3" presStyleCnt="4" custScaleX="130880" custLinFactNeighborX="268">
        <dgm:presLayoutVars>
          <dgm:bulletEnabled val="1"/>
        </dgm:presLayoutVars>
      </dgm:prSet>
      <dgm:spPr/>
    </dgm:pt>
  </dgm:ptLst>
  <dgm:cxnLst>
    <dgm:cxn modelId="{9F896876-9C71-46D0-9BDA-10581C5662F5}" type="presOf" srcId="{80159F67-76FE-4004-BFCA-819ADEED9ACA}" destId="{E264087E-76AA-4170-AB3D-443AEC3F9B8A}" srcOrd="0" destOrd="0" presId="urn:microsoft.com/office/officeart/2005/8/layout/vList5"/>
    <dgm:cxn modelId="{0F6F6E48-B4F8-4205-B8EE-07F1B7E83537}" srcId="{80159F67-76FE-4004-BFCA-819ADEED9ACA}" destId="{955F2787-7603-4334-8607-160DB5B15263}" srcOrd="0" destOrd="0" parTransId="{EFADDEA8-65C9-4AD8-AEC8-37920C4D092D}" sibTransId="{A70C6F7F-4F15-480E-8855-12BD00C530B5}"/>
    <dgm:cxn modelId="{984EC4B6-0BB8-4C92-A949-CE4B615BF675}" type="presOf" srcId="{C31438C8-0A0D-434C-B264-3F874568ADFA}" destId="{F81B79A8-4277-449D-BFE4-C8732DC59BBC}" srcOrd="0" destOrd="0" presId="urn:microsoft.com/office/officeart/2005/8/layout/vList5"/>
    <dgm:cxn modelId="{5607ACC2-7AFF-45D4-868C-2DCBCB8D7DB2}" srcId="{2CBDA549-309C-4012-87DF-21DDABCE8A13}" destId="{3241E9E7-2EF4-42CA-A219-351FEE6AAFEB}" srcOrd="0" destOrd="0" parTransId="{068AFAF7-9563-4EA8-8496-A22169AF1139}" sibTransId="{5B2487FA-0C34-4BAD-8DFA-D1D47F52EC66}"/>
    <dgm:cxn modelId="{1AB8D6D1-FCA5-47EE-A67C-4A782E1CB947}" type="presOf" srcId="{2D504F6C-4C01-4D9E-8216-8B00E8B8A603}" destId="{0B50EE8E-738E-4120-8498-2A5E56D79C98}" srcOrd="0" destOrd="2" presId="urn:microsoft.com/office/officeart/2005/8/layout/vList5"/>
    <dgm:cxn modelId="{10FE8A2C-8F97-4ADC-AEF1-9D907EC5679E}" type="presOf" srcId="{B2AEC5A0-FF81-400C-ABC1-EA695246AF99}" destId="{AD5A589C-60A3-450E-B8BA-0691C8011438}" srcOrd="0" destOrd="0" presId="urn:microsoft.com/office/officeart/2005/8/layout/vList5"/>
    <dgm:cxn modelId="{2BE64DEA-876D-40E4-8784-3E173FC6E8F8}" type="presOf" srcId="{7CC33FE7-5CAC-4BEF-B23D-E6AF2A1B03E2}" destId="{0B50EE8E-738E-4120-8498-2A5E56D79C98}" srcOrd="0" destOrd="1" presId="urn:microsoft.com/office/officeart/2005/8/layout/vList5"/>
    <dgm:cxn modelId="{5689B500-3A89-4F73-AACC-E33C17ADB237}" type="presOf" srcId="{68C3C967-90B9-440A-A9A8-329D9C8EAF1C}" destId="{0B50EE8E-738E-4120-8498-2A5E56D79C98}" srcOrd="0" destOrd="0" presId="urn:microsoft.com/office/officeart/2005/8/layout/vList5"/>
    <dgm:cxn modelId="{B03E9A18-4A8A-4541-90D6-51ECA9E428CD}" type="presOf" srcId="{955F2787-7603-4334-8607-160DB5B15263}" destId="{3E3C6A27-D1A1-4F96-AC29-287572856638}" srcOrd="0" destOrd="0" presId="urn:microsoft.com/office/officeart/2005/8/layout/vList5"/>
    <dgm:cxn modelId="{9C65DFE9-E2C2-4570-BE32-56DEC759B5B5}" type="presOf" srcId="{D53ECD2E-C7BD-4233-AE17-12B00D5E0A4A}" destId="{BB326158-F274-4F2D-98ED-EC351401C4C0}" srcOrd="0" destOrd="0" presId="urn:microsoft.com/office/officeart/2005/8/layout/vList5"/>
    <dgm:cxn modelId="{24B73F83-E89C-4B90-93F6-2CB6DD74BB22}" srcId="{3E5600AA-79EA-4EA6-863B-B836889DBC09}" destId="{D53ECD2E-C7BD-4233-AE17-12B00D5E0A4A}" srcOrd="3" destOrd="0" parTransId="{FEFFF885-6DCB-4A2C-B7BD-905886C9DFE4}" sibTransId="{48E5480B-0142-4275-BC37-A700E95631BF}"/>
    <dgm:cxn modelId="{05DBAD83-C56E-4EBF-83D5-0C544732C205}" srcId="{3E5600AA-79EA-4EA6-863B-B836889DBC09}" destId="{B2AEC5A0-FF81-400C-ABC1-EA695246AF99}" srcOrd="0" destOrd="0" parTransId="{DCEE1E85-81CB-4C76-83F6-87EEC909CA63}" sibTransId="{EC7CB3ED-60A1-4208-84F7-ECB88A275379}"/>
    <dgm:cxn modelId="{7C9929E0-A5FD-47CA-9E2C-1CE7B0587649}" srcId="{B2AEC5A0-FF81-400C-ABC1-EA695246AF99}" destId="{C31438C8-0A0D-434C-B264-3F874568ADFA}" srcOrd="0" destOrd="0" parTransId="{9C064751-75EB-4D4C-8CC1-A19B313FD3C8}" sibTransId="{83A9AA0C-ECCF-4AB5-B48D-EDE174CD019C}"/>
    <dgm:cxn modelId="{E615A4D4-E682-4CB1-B7D6-90FA80711086}" type="presOf" srcId="{3E5600AA-79EA-4EA6-863B-B836889DBC09}" destId="{E2D84208-F0DA-4241-A048-408B9E1ED631}" srcOrd="0" destOrd="0" presId="urn:microsoft.com/office/officeart/2005/8/layout/vList5"/>
    <dgm:cxn modelId="{A3B8D13D-A5F8-4B86-955F-97EE4C81A82A}" srcId="{D53ECD2E-C7BD-4233-AE17-12B00D5E0A4A}" destId="{68C3C967-90B9-440A-A9A8-329D9C8EAF1C}" srcOrd="0" destOrd="0" parTransId="{DC5B9F26-D209-4FEB-8EB5-3A5FF832C129}" sibTransId="{8C833900-999D-44B3-9A4F-51A4E15EF07F}"/>
    <dgm:cxn modelId="{DA7AF663-846C-44A0-A0CE-4A012CF4FA8E}" srcId="{3E5600AA-79EA-4EA6-863B-B836889DBC09}" destId="{2CBDA549-309C-4012-87DF-21DDABCE8A13}" srcOrd="1" destOrd="0" parTransId="{7E0D8748-B8AF-4D34-A5F3-4E1918E5E6CF}" sibTransId="{FCAC8E01-3AD0-4137-A763-F686269C4DD8}"/>
    <dgm:cxn modelId="{35CAC526-7294-4F2A-B0FA-CB1CFE2340A9}" type="presOf" srcId="{2CBDA549-309C-4012-87DF-21DDABCE8A13}" destId="{307B76B5-85C0-46A0-96EC-30E85E42A4A8}" srcOrd="0" destOrd="0" presId="urn:microsoft.com/office/officeart/2005/8/layout/vList5"/>
    <dgm:cxn modelId="{6C0407FC-9C6E-47CA-9638-4D0B9FD31DF2}" srcId="{D53ECD2E-C7BD-4233-AE17-12B00D5E0A4A}" destId="{7CC33FE7-5CAC-4BEF-B23D-E6AF2A1B03E2}" srcOrd="1" destOrd="0" parTransId="{4DA19803-896D-4006-8968-1C0F4F10174A}" sibTransId="{DBBE67C8-94C3-4E46-9CCB-336C5D5072F3}"/>
    <dgm:cxn modelId="{EA4989D8-F44A-43E6-A9F0-C0227820DBDA}" srcId="{3E5600AA-79EA-4EA6-863B-B836889DBC09}" destId="{80159F67-76FE-4004-BFCA-819ADEED9ACA}" srcOrd="2" destOrd="0" parTransId="{0E47804D-62E2-4A6A-B023-28D6AA0F8DA9}" sibTransId="{BF1BA126-B650-464D-BE32-C9D20794728B}"/>
    <dgm:cxn modelId="{6A3022A2-1363-48DF-BBD9-46E717B0BBD8}" type="presOf" srcId="{3241E9E7-2EF4-42CA-A219-351FEE6AAFEB}" destId="{53164FCB-53CB-4920-ABB1-ED360C037CEC}" srcOrd="0" destOrd="0" presId="urn:microsoft.com/office/officeart/2005/8/layout/vList5"/>
    <dgm:cxn modelId="{5B128BF5-67C7-4F8E-8870-EC6CE55ACEC2}" srcId="{D53ECD2E-C7BD-4233-AE17-12B00D5E0A4A}" destId="{2D504F6C-4C01-4D9E-8216-8B00E8B8A603}" srcOrd="2" destOrd="0" parTransId="{72ECA534-F58A-49E7-A0D4-5C5CC9F195EE}" sibTransId="{4F3F30E4-4168-4914-9B52-F08C4123DC10}"/>
    <dgm:cxn modelId="{14A4008D-EB9A-4A51-B7AC-04E1F883C985}" type="presParOf" srcId="{E2D84208-F0DA-4241-A048-408B9E1ED631}" destId="{F1C33AB7-DBAF-4DDD-A898-416DF5F52726}" srcOrd="0" destOrd="0" presId="urn:microsoft.com/office/officeart/2005/8/layout/vList5"/>
    <dgm:cxn modelId="{02E03C1C-5798-434A-B84C-F234E0BCC7D2}" type="presParOf" srcId="{F1C33AB7-DBAF-4DDD-A898-416DF5F52726}" destId="{AD5A589C-60A3-450E-B8BA-0691C8011438}" srcOrd="0" destOrd="0" presId="urn:microsoft.com/office/officeart/2005/8/layout/vList5"/>
    <dgm:cxn modelId="{CA62413E-08F6-457D-91C3-2533DE855701}" type="presParOf" srcId="{F1C33AB7-DBAF-4DDD-A898-416DF5F52726}" destId="{F81B79A8-4277-449D-BFE4-C8732DC59BBC}" srcOrd="1" destOrd="0" presId="urn:microsoft.com/office/officeart/2005/8/layout/vList5"/>
    <dgm:cxn modelId="{50AABEAC-7C3F-4BEA-B5EC-B374C2204776}" type="presParOf" srcId="{E2D84208-F0DA-4241-A048-408B9E1ED631}" destId="{4C42ABEF-D45B-480F-ACC5-DAD52B374A43}" srcOrd="1" destOrd="0" presId="urn:microsoft.com/office/officeart/2005/8/layout/vList5"/>
    <dgm:cxn modelId="{3D86C9C9-90E8-4B64-BA0D-D06F6B95EB9B}" type="presParOf" srcId="{E2D84208-F0DA-4241-A048-408B9E1ED631}" destId="{3B8D1B96-0A42-4DCF-9FC5-B0EC3FF438BF}" srcOrd="2" destOrd="0" presId="urn:microsoft.com/office/officeart/2005/8/layout/vList5"/>
    <dgm:cxn modelId="{D243E088-D1EF-406D-8BDD-E09AA4909A18}" type="presParOf" srcId="{3B8D1B96-0A42-4DCF-9FC5-B0EC3FF438BF}" destId="{307B76B5-85C0-46A0-96EC-30E85E42A4A8}" srcOrd="0" destOrd="0" presId="urn:microsoft.com/office/officeart/2005/8/layout/vList5"/>
    <dgm:cxn modelId="{D22D42C1-F829-4852-BC67-60DD5B37B69D}" type="presParOf" srcId="{3B8D1B96-0A42-4DCF-9FC5-B0EC3FF438BF}" destId="{53164FCB-53CB-4920-ABB1-ED360C037CEC}" srcOrd="1" destOrd="0" presId="urn:microsoft.com/office/officeart/2005/8/layout/vList5"/>
    <dgm:cxn modelId="{D2175F4E-8BEB-4F23-A345-CC04D040CEEB}" type="presParOf" srcId="{E2D84208-F0DA-4241-A048-408B9E1ED631}" destId="{9B8CFD3C-2C4D-4EC6-9B44-541A7EF4B16E}" srcOrd="3" destOrd="0" presId="urn:microsoft.com/office/officeart/2005/8/layout/vList5"/>
    <dgm:cxn modelId="{4892965D-EF7B-4748-9D38-B8FBD98B971A}" type="presParOf" srcId="{E2D84208-F0DA-4241-A048-408B9E1ED631}" destId="{43208DAB-BE9A-4470-B68A-6CD043BAB222}" srcOrd="4" destOrd="0" presId="urn:microsoft.com/office/officeart/2005/8/layout/vList5"/>
    <dgm:cxn modelId="{317F6E86-924C-4EBE-B1FA-C66FACC0E8BD}" type="presParOf" srcId="{43208DAB-BE9A-4470-B68A-6CD043BAB222}" destId="{E264087E-76AA-4170-AB3D-443AEC3F9B8A}" srcOrd="0" destOrd="0" presId="urn:microsoft.com/office/officeart/2005/8/layout/vList5"/>
    <dgm:cxn modelId="{EA404F4D-C3F8-4016-8424-B45750FB876A}" type="presParOf" srcId="{43208DAB-BE9A-4470-B68A-6CD043BAB222}" destId="{3E3C6A27-D1A1-4F96-AC29-287572856638}" srcOrd="1" destOrd="0" presId="urn:microsoft.com/office/officeart/2005/8/layout/vList5"/>
    <dgm:cxn modelId="{FB4CAC97-1B0A-4B6D-96D3-13DFF0F046A1}" type="presParOf" srcId="{E2D84208-F0DA-4241-A048-408B9E1ED631}" destId="{50B638FF-B8BA-45DE-B6EC-D9DE2384C6CF}" srcOrd="5" destOrd="0" presId="urn:microsoft.com/office/officeart/2005/8/layout/vList5"/>
    <dgm:cxn modelId="{C81D4943-D79A-4099-A1D4-B810A81555F9}" type="presParOf" srcId="{E2D84208-F0DA-4241-A048-408B9E1ED631}" destId="{46560876-29EF-43C7-A6CC-0929E2FF3285}" srcOrd="6" destOrd="0" presId="urn:microsoft.com/office/officeart/2005/8/layout/vList5"/>
    <dgm:cxn modelId="{6D7680B1-678A-4E45-B006-CA6599CA0B97}" type="presParOf" srcId="{46560876-29EF-43C7-A6CC-0929E2FF3285}" destId="{BB326158-F274-4F2D-98ED-EC351401C4C0}" srcOrd="0" destOrd="0" presId="urn:microsoft.com/office/officeart/2005/8/layout/vList5"/>
    <dgm:cxn modelId="{803006DB-E708-418B-B253-318CEDC2A10E}" type="presParOf" srcId="{46560876-29EF-43C7-A6CC-0929E2FF3285}" destId="{0B50EE8E-738E-4120-8498-2A5E56D79C98}"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E5600AA-79EA-4EA6-863B-B836889DBC09}"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en-US"/>
        </a:p>
      </dgm:t>
    </dgm:pt>
    <dgm:pt modelId="{B2AEC5A0-FF81-400C-ABC1-EA695246AF99}">
      <dgm:prSet phldrT="[Text]" custT="1"/>
      <dgm:spPr>
        <a:solidFill>
          <a:srgbClr val="008F4C"/>
        </a:solidFill>
      </dgm:spPr>
      <dgm:t>
        <a:bodyPr/>
        <a:lstStyle/>
        <a:p>
          <a:r>
            <a:rPr lang="en-US" sz="2800" dirty="0">
              <a:latin typeface="+mn-lt"/>
            </a:rPr>
            <a:t>Heat Syncope</a:t>
          </a:r>
        </a:p>
      </dgm:t>
    </dgm:pt>
    <dgm:pt modelId="{DCEE1E85-81CB-4C76-83F6-87EEC909CA63}" type="parTrans" cxnId="{05DBAD83-C56E-4EBF-83D5-0C544732C205}">
      <dgm:prSet/>
      <dgm:spPr/>
      <dgm:t>
        <a:bodyPr/>
        <a:lstStyle/>
        <a:p>
          <a:endParaRPr lang="en-US">
            <a:latin typeface="+mn-lt"/>
          </a:endParaRPr>
        </a:p>
      </dgm:t>
    </dgm:pt>
    <dgm:pt modelId="{EC7CB3ED-60A1-4208-84F7-ECB88A275379}" type="sibTrans" cxnId="{05DBAD83-C56E-4EBF-83D5-0C544732C205}">
      <dgm:prSet/>
      <dgm:spPr/>
      <dgm:t>
        <a:bodyPr/>
        <a:lstStyle/>
        <a:p>
          <a:endParaRPr lang="en-US">
            <a:latin typeface="+mn-lt"/>
          </a:endParaRPr>
        </a:p>
      </dgm:t>
    </dgm:pt>
    <dgm:pt modelId="{C31438C8-0A0D-434C-B264-3F874568ADFA}">
      <dgm:prSet phldrT="[Text]" custT="1"/>
      <dgm:spPr>
        <a:solidFill>
          <a:srgbClr val="008F4C">
            <a:alpha val="20000"/>
          </a:srgbClr>
        </a:solidFill>
        <a:ln>
          <a:noFill/>
        </a:ln>
      </dgm:spPr>
      <dgm:t>
        <a:bodyPr/>
        <a:lstStyle/>
        <a:p>
          <a:endParaRPr lang="en-US" sz="2000" dirty="0">
            <a:latin typeface="+mn-lt"/>
          </a:endParaRPr>
        </a:p>
      </dgm:t>
    </dgm:pt>
    <dgm:pt modelId="{9C064751-75EB-4D4C-8CC1-A19B313FD3C8}" type="parTrans" cxnId="{7C9929E0-A5FD-47CA-9E2C-1CE7B0587649}">
      <dgm:prSet/>
      <dgm:spPr/>
      <dgm:t>
        <a:bodyPr/>
        <a:lstStyle/>
        <a:p>
          <a:endParaRPr lang="en-US">
            <a:latin typeface="+mn-lt"/>
          </a:endParaRPr>
        </a:p>
      </dgm:t>
    </dgm:pt>
    <dgm:pt modelId="{83A9AA0C-ECCF-4AB5-B48D-EDE174CD019C}" type="sibTrans" cxnId="{7C9929E0-A5FD-47CA-9E2C-1CE7B0587649}">
      <dgm:prSet/>
      <dgm:spPr/>
      <dgm:t>
        <a:bodyPr/>
        <a:lstStyle/>
        <a:p>
          <a:endParaRPr lang="en-US">
            <a:latin typeface="+mn-lt"/>
          </a:endParaRPr>
        </a:p>
      </dgm:t>
    </dgm:pt>
    <dgm:pt modelId="{3241E9E7-2EF4-42CA-A219-351FEE6AAFEB}">
      <dgm:prSet phldrT="[Text]" custT="1"/>
      <dgm:spPr>
        <a:solidFill>
          <a:srgbClr val="008F4C">
            <a:alpha val="20000"/>
          </a:srgbClr>
        </a:solidFill>
        <a:ln>
          <a:noFill/>
        </a:ln>
      </dgm:spPr>
      <dgm:t>
        <a:bodyPr/>
        <a:lstStyle/>
        <a:p>
          <a:r>
            <a:rPr lang="en-US" sz="2000" dirty="0">
              <a:latin typeface="+mn-lt"/>
            </a:rPr>
            <a:t>Remove from play, consume salty foods/beverages, light stretching (if tolerable)</a:t>
          </a:r>
        </a:p>
      </dgm:t>
    </dgm:pt>
    <dgm:pt modelId="{068AFAF7-9563-4EA8-8496-A22169AF1139}" type="parTrans" cxnId="{5607ACC2-7AFF-45D4-868C-2DCBCB8D7DB2}">
      <dgm:prSet/>
      <dgm:spPr/>
      <dgm:t>
        <a:bodyPr/>
        <a:lstStyle/>
        <a:p>
          <a:endParaRPr lang="en-US">
            <a:latin typeface="+mn-lt"/>
          </a:endParaRPr>
        </a:p>
      </dgm:t>
    </dgm:pt>
    <dgm:pt modelId="{5B2487FA-0C34-4BAD-8DFA-D1D47F52EC66}" type="sibTrans" cxnId="{5607ACC2-7AFF-45D4-868C-2DCBCB8D7DB2}">
      <dgm:prSet/>
      <dgm:spPr/>
      <dgm:t>
        <a:bodyPr/>
        <a:lstStyle/>
        <a:p>
          <a:endParaRPr lang="en-US">
            <a:latin typeface="+mn-lt"/>
          </a:endParaRPr>
        </a:p>
      </dgm:t>
    </dgm:pt>
    <dgm:pt modelId="{80159F67-76FE-4004-BFCA-819ADEED9ACA}">
      <dgm:prSet phldrT="[Text]" custT="1"/>
      <dgm:spPr>
        <a:solidFill>
          <a:srgbClr val="008F4C"/>
        </a:solidFill>
      </dgm:spPr>
      <dgm:t>
        <a:bodyPr/>
        <a:lstStyle/>
        <a:p>
          <a:r>
            <a:rPr lang="en-US" sz="2800" dirty="0">
              <a:latin typeface="+mn-lt"/>
            </a:rPr>
            <a:t>Heat Exhaustion</a:t>
          </a:r>
        </a:p>
      </dgm:t>
    </dgm:pt>
    <dgm:pt modelId="{0E47804D-62E2-4A6A-B023-28D6AA0F8DA9}" type="parTrans" cxnId="{EA4989D8-F44A-43E6-A9F0-C0227820DBDA}">
      <dgm:prSet/>
      <dgm:spPr/>
      <dgm:t>
        <a:bodyPr/>
        <a:lstStyle/>
        <a:p>
          <a:endParaRPr lang="en-US">
            <a:latin typeface="+mn-lt"/>
          </a:endParaRPr>
        </a:p>
      </dgm:t>
    </dgm:pt>
    <dgm:pt modelId="{BF1BA126-B650-464D-BE32-C9D20794728B}" type="sibTrans" cxnId="{EA4989D8-F44A-43E6-A9F0-C0227820DBDA}">
      <dgm:prSet/>
      <dgm:spPr/>
      <dgm:t>
        <a:bodyPr/>
        <a:lstStyle/>
        <a:p>
          <a:endParaRPr lang="en-US">
            <a:latin typeface="+mn-lt"/>
          </a:endParaRPr>
        </a:p>
      </dgm:t>
    </dgm:pt>
    <dgm:pt modelId="{955F2787-7603-4334-8607-160DB5B15263}">
      <dgm:prSet phldrT="[Text]" custT="1"/>
      <dgm:spPr>
        <a:solidFill>
          <a:srgbClr val="008F4C">
            <a:alpha val="20000"/>
          </a:srgbClr>
        </a:solidFill>
        <a:ln>
          <a:noFill/>
        </a:ln>
      </dgm:spPr>
      <dgm:t>
        <a:bodyPr/>
        <a:lstStyle/>
        <a:p>
          <a:r>
            <a:rPr lang="en-US" sz="2000" dirty="0">
              <a:latin typeface="+mn-lt"/>
            </a:rPr>
            <a:t>Remove from play to cool or shaded area, rehydrate, douse with cold water or rotate cold, wet ice towels over the body, elevate legs to promote blood return, monitor closely </a:t>
          </a:r>
        </a:p>
      </dgm:t>
    </dgm:pt>
    <dgm:pt modelId="{EFADDEA8-65C9-4AD8-AEC8-37920C4D092D}" type="parTrans" cxnId="{0F6F6E48-B4F8-4205-B8EE-07F1B7E83537}">
      <dgm:prSet/>
      <dgm:spPr/>
      <dgm:t>
        <a:bodyPr/>
        <a:lstStyle/>
        <a:p>
          <a:endParaRPr lang="en-US">
            <a:latin typeface="+mn-lt"/>
          </a:endParaRPr>
        </a:p>
      </dgm:t>
    </dgm:pt>
    <dgm:pt modelId="{A70C6F7F-4F15-480E-8855-12BD00C530B5}" type="sibTrans" cxnId="{0F6F6E48-B4F8-4205-B8EE-07F1B7E83537}">
      <dgm:prSet/>
      <dgm:spPr/>
      <dgm:t>
        <a:bodyPr/>
        <a:lstStyle/>
        <a:p>
          <a:endParaRPr lang="en-US">
            <a:latin typeface="+mn-lt"/>
          </a:endParaRPr>
        </a:p>
      </dgm:t>
    </dgm:pt>
    <dgm:pt modelId="{2CBDA549-309C-4012-87DF-21DDABCE8A13}">
      <dgm:prSet phldrT="[Text]" custT="1"/>
      <dgm:spPr>
        <a:solidFill>
          <a:srgbClr val="008F4C"/>
        </a:solidFill>
      </dgm:spPr>
      <dgm:t>
        <a:bodyPr/>
        <a:lstStyle/>
        <a:p>
          <a:r>
            <a:rPr lang="en-US" sz="2800" dirty="0">
              <a:latin typeface="+mn-lt"/>
            </a:rPr>
            <a:t>Heat Cramps</a:t>
          </a:r>
        </a:p>
      </dgm:t>
    </dgm:pt>
    <dgm:pt modelId="{FCAC8E01-3AD0-4137-A763-F686269C4DD8}" type="sibTrans" cxnId="{DA7AF663-846C-44A0-A0CE-4A012CF4FA8E}">
      <dgm:prSet/>
      <dgm:spPr/>
      <dgm:t>
        <a:bodyPr/>
        <a:lstStyle/>
        <a:p>
          <a:endParaRPr lang="en-US">
            <a:latin typeface="+mn-lt"/>
          </a:endParaRPr>
        </a:p>
      </dgm:t>
    </dgm:pt>
    <dgm:pt modelId="{7E0D8748-B8AF-4D34-A5F3-4E1918E5E6CF}" type="parTrans" cxnId="{DA7AF663-846C-44A0-A0CE-4A012CF4FA8E}">
      <dgm:prSet/>
      <dgm:spPr/>
      <dgm:t>
        <a:bodyPr/>
        <a:lstStyle/>
        <a:p>
          <a:endParaRPr lang="en-US">
            <a:latin typeface="+mn-lt"/>
          </a:endParaRPr>
        </a:p>
      </dgm:t>
    </dgm:pt>
    <dgm:pt modelId="{D53ECD2E-C7BD-4233-AE17-12B00D5E0A4A}">
      <dgm:prSet custT="1"/>
      <dgm:spPr>
        <a:solidFill>
          <a:srgbClr val="008F4C"/>
        </a:solidFill>
      </dgm:spPr>
      <dgm:t>
        <a:bodyPr/>
        <a:lstStyle/>
        <a:p>
          <a:pPr>
            <a:spcAft>
              <a:spcPts val="42"/>
            </a:spcAft>
          </a:pPr>
          <a:r>
            <a:rPr lang="en-US" sz="2800" dirty="0">
              <a:latin typeface="+mn-lt"/>
            </a:rPr>
            <a:t>Exertional</a:t>
          </a:r>
        </a:p>
        <a:p>
          <a:pPr>
            <a:spcAft>
              <a:spcPct val="35000"/>
            </a:spcAft>
          </a:pPr>
          <a:r>
            <a:rPr lang="en-US" sz="2800" dirty="0">
              <a:latin typeface="+mn-lt"/>
            </a:rPr>
            <a:t>Heat Stroke</a:t>
          </a:r>
        </a:p>
      </dgm:t>
    </dgm:pt>
    <dgm:pt modelId="{FEFFF885-6DCB-4A2C-B7BD-905886C9DFE4}" type="parTrans" cxnId="{24B73F83-E89C-4B90-93F6-2CB6DD74BB22}">
      <dgm:prSet/>
      <dgm:spPr/>
      <dgm:t>
        <a:bodyPr/>
        <a:lstStyle/>
        <a:p>
          <a:endParaRPr lang="en-US">
            <a:latin typeface="+mn-lt"/>
          </a:endParaRPr>
        </a:p>
      </dgm:t>
    </dgm:pt>
    <dgm:pt modelId="{48E5480B-0142-4275-BC37-A700E95631BF}" type="sibTrans" cxnId="{24B73F83-E89C-4B90-93F6-2CB6DD74BB22}">
      <dgm:prSet/>
      <dgm:spPr/>
      <dgm:t>
        <a:bodyPr/>
        <a:lstStyle/>
        <a:p>
          <a:endParaRPr lang="en-US">
            <a:latin typeface="+mn-lt"/>
          </a:endParaRPr>
        </a:p>
      </dgm:t>
    </dgm:pt>
    <dgm:pt modelId="{68C3C967-90B9-440A-A9A8-329D9C8EAF1C}">
      <dgm:prSet custT="1"/>
      <dgm:spPr>
        <a:solidFill>
          <a:srgbClr val="008F4C">
            <a:alpha val="20000"/>
          </a:srgbClr>
        </a:solidFill>
        <a:ln>
          <a:noFill/>
        </a:ln>
      </dgm:spPr>
      <dgm:t>
        <a:bodyPr/>
        <a:lstStyle/>
        <a:p>
          <a:r>
            <a:rPr lang="en-US" sz="2000" b="1" dirty="0">
              <a:latin typeface="+mn-lt"/>
            </a:rPr>
            <a:t>MEDICAL EMERGENCY – call 911</a:t>
          </a:r>
        </a:p>
      </dgm:t>
    </dgm:pt>
    <dgm:pt modelId="{DC5B9F26-D209-4FEB-8EB5-3A5FF832C129}" type="parTrans" cxnId="{A3B8D13D-A5F8-4B86-955F-97EE4C81A82A}">
      <dgm:prSet/>
      <dgm:spPr/>
      <dgm:t>
        <a:bodyPr/>
        <a:lstStyle/>
        <a:p>
          <a:endParaRPr lang="en-US">
            <a:latin typeface="+mn-lt"/>
          </a:endParaRPr>
        </a:p>
      </dgm:t>
    </dgm:pt>
    <dgm:pt modelId="{8C833900-999D-44B3-9A4F-51A4E15EF07F}" type="sibTrans" cxnId="{A3B8D13D-A5F8-4B86-955F-97EE4C81A82A}">
      <dgm:prSet/>
      <dgm:spPr/>
      <dgm:t>
        <a:bodyPr/>
        <a:lstStyle/>
        <a:p>
          <a:endParaRPr lang="en-US">
            <a:latin typeface="+mn-lt"/>
          </a:endParaRPr>
        </a:p>
      </dgm:t>
    </dgm:pt>
    <dgm:pt modelId="{34489CAB-EB67-4FCC-B510-07951670C713}">
      <dgm:prSet custT="1"/>
      <dgm:spPr>
        <a:solidFill>
          <a:srgbClr val="008F4C">
            <a:alpha val="20000"/>
          </a:srgbClr>
        </a:solidFill>
        <a:ln>
          <a:noFill/>
        </a:ln>
      </dgm:spPr>
      <dgm:t>
        <a:bodyPr/>
        <a:lstStyle/>
        <a:p>
          <a:endParaRPr lang="en-US" sz="2000" dirty="0">
            <a:latin typeface="+mn-lt"/>
          </a:endParaRPr>
        </a:p>
      </dgm:t>
    </dgm:pt>
    <dgm:pt modelId="{41FFB57F-3FC0-41BB-BDF5-2718152045F2}" type="parTrans" cxnId="{7761005A-770B-447D-B9FB-18083D02712B}">
      <dgm:prSet/>
      <dgm:spPr/>
      <dgm:t>
        <a:bodyPr/>
        <a:lstStyle/>
        <a:p>
          <a:endParaRPr lang="en-US">
            <a:latin typeface="+mn-lt"/>
          </a:endParaRPr>
        </a:p>
      </dgm:t>
    </dgm:pt>
    <dgm:pt modelId="{822ABD18-16F3-4150-B349-2B9DCCC670DE}" type="sibTrans" cxnId="{7761005A-770B-447D-B9FB-18083D02712B}">
      <dgm:prSet/>
      <dgm:spPr/>
      <dgm:t>
        <a:bodyPr/>
        <a:lstStyle/>
        <a:p>
          <a:endParaRPr lang="en-US">
            <a:latin typeface="+mn-lt"/>
          </a:endParaRPr>
        </a:p>
      </dgm:t>
    </dgm:pt>
    <dgm:pt modelId="{53EDCD1B-F1EA-406E-BF09-F1CD251784DD}">
      <dgm:prSet custT="1"/>
      <dgm:spPr>
        <a:solidFill>
          <a:srgbClr val="008F4C">
            <a:alpha val="20000"/>
          </a:srgbClr>
        </a:solidFill>
        <a:ln>
          <a:noFill/>
        </a:ln>
      </dgm:spPr>
      <dgm:t>
        <a:bodyPr/>
        <a:lstStyle/>
        <a:p>
          <a:r>
            <a:rPr lang="en-US" sz="2000" dirty="0">
              <a:latin typeface="+mn-lt"/>
            </a:rPr>
            <a:t>Move to cool or shaded area, sit or lie the athlete down as soon as they begin to feel symptoms, elevate legs to promote blood returning to heart, rehydrate with water or sports beverage. Monitor vital signs.</a:t>
          </a:r>
        </a:p>
      </dgm:t>
    </dgm:pt>
    <dgm:pt modelId="{95A21204-7874-4229-9C4C-62970E0464D0}" type="sibTrans" cxnId="{CFE839CB-4789-4DFF-A91A-5A2D7B7C27E6}">
      <dgm:prSet/>
      <dgm:spPr/>
      <dgm:t>
        <a:bodyPr/>
        <a:lstStyle/>
        <a:p>
          <a:endParaRPr lang="en-US">
            <a:latin typeface="+mn-lt"/>
          </a:endParaRPr>
        </a:p>
      </dgm:t>
    </dgm:pt>
    <dgm:pt modelId="{E99E71C9-A1B0-44B3-BE91-A327135B035D}" type="parTrans" cxnId="{CFE839CB-4789-4DFF-A91A-5A2D7B7C27E6}">
      <dgm:prSet/>
      <dgm:spPr/>
      <dgm:t>
        <a:bodyPr/>
        <a:lstStyle/>
        <a:p>
          <a:endParaRPr lang="en-US">
            <a:latin typeface="+mn-lt"/>
          </a:endParaRPr>
        </a:p>
      </dgm:t>
    </dgm:pt>
    <dgm:pt modelId="{95094E12-B084-4EE6-A792-69523237366F}">
      <dgm:prSet custT="1"/>
      <dgm:spPr>
        <a:solidFill>
          <a:srgbClr val="008F4C">
            <a:alpha val="20000"/>
          </a:srgbClr>
        </a:solidFill>
        <a:ln>
          <a:noFill/>
        </a:ln>
      </dgm:spPr>
      <dgm:t>
        <a:bodyPr/>
        <a:lstStyle/>
        <a:p>
          <a:r>
            <a:rPr lang="en-US" sz="2000" dirty="0">
              <a:latin typeface="+mn-lt"/>
            </a:rPr>
            <a:t>Cold water immersion</a:t>
          </a:r>
        </a:p>
      </dgm:t>
    </dgm:pt>
    <dgm:pt modelId="{D861F613-D059-4F02-9BCE-09F0815A1062}" type="parTrans" cxnId="{DBA39DEC-4FA2-498E-BB32-C20A2BB7A743}">
      <dgm:prSet/>
      <dgm:spPr/>
      <dgm:t>
        <a:bodyPr/>
        <a:lstStyle/>
        <a:p>
          <a:endParaRPr lang="en-US">
            <a:latin typeface="+mn-lt"/>
          </a:endParaRPr>
        </a:p>
      </dgm:t>
    </dgm:pt>
    <dgm:pt modelId="{DB7DD8A9-FFC7-4D96-9F2B-BBC679A4A21D}" type="sibTrans" cxnId="{DBA39DEC-4FA2-498E-BB32-C20A2BB7A743}">
      <dgm:prSet/>
      <dgm:spPr/>
      <dgm:t>
        <a:bodyPr/>
        <a:lstStyle/>
        <a:p>
          <a:endParaRPr lang="en-US">
            <a:latin typeface="+mn-lt"/>
          </a:endParaRPr>
        </a:p>
      </dgm:t>
    </dgm:pt>
    <dgm:pt modelId="{BFABDD1B-1DF4-40BD-9DE8-231F184EE4EA}">
      <dgm:prSet custT="1"/>
      <dgm:spPr>
        <a:solidFill>
          <a:srgbClr val="008F4C">
            <a:alpha val="20000"/>
          </a:srgbClr>
        </a:solidFill>
        <a:ln>
          <a:noFill/>
        </a:ln>
      </dgm:spPr>
      <dgm:t>
        <a:bodyPr/>
        <a:lstStyle/>
        <a:p>
          <a:r>
            <a:rPr lang="en-US" sz="2000" b="1" dirty="0">
              <a:latin typeface="+mn-lt"/>
            </a:rPr>
            <a:t>COOL FIRST, TRANSPORT SECOND</a:t>
          </a:r>
          <a:endParaRPr lang="en-US" sz="2000" dirty="0">
            <a:latin typeface="+mn-lt"/>
          </a:endParaRPr>
        </a:p>
      </dgm:t>
    </dgm:pt>
    <dgm:pt modelId="{12ED6600-7F6D-4E6A-B98F-DE909007B5A6}" type="parTrans" cxnId="{24FE3F66-E995-4382-9431-143F895BF936}">
      <dgm:prSet/>
      <dgm:spPr/>
      <dgm:t>
        <a:bodyPr/>
        <a:lstStyle/>
        <a:p>
          <a:endParaRPr lang="en-US">
            <a:latin typeface="+mn-lt"/>
          </a:endParaRPr>
        </a:p>
      </dgm:t>
    </dgm:pt>
    <dgm:pt modelId="{5D4B23A0-22E1-499E-BBC6-8CE32E81ED8C}" type="sibTrans" cxnId="{24FE3F66-E995-4382-9431-143F895BF936}">
      <dgm:prSet/>
      <dgm:spPr/>
      <dgm:t>
        <a:bodyPr/>
        <a:lstStyle/>
        <a:p>
          <a:endParaRPr lang="en-US">
            <a:latin typeface="+mn-lt"/>
          </a:endParaRPr>
        </a:p>
      </dgm:t>
    </dgm:pt>
    <dgm:pt modelId="{E2D84208-F0DA-4241-A048-408B9E1ED631}" type="pres">
      <dgm:prSet presAssocID="{3E5600AA-79EA-4EA6-863B-B836889DBC09}" presName="Name0" presStyleCnt="0">
        <dgm:presLayoutVars>
          <dgm:dir/>
          <dgm:animLvl val="lvl"/>
          <dgm:resizeHandles val="exact"/>
        </dgm:presLayoutVars>
      </dgm:prSet>
      <dgm:spPr/>
    </dgm:pt>
    <dgm:pt modelId="{F1C33AB7-DBAF-4DDD-A898-416DF5F52726}" type="pres">
      <dgm:prSet presAssocID="{B2AEC5A0-FF81-400C-ABC1-EA695246AF99}" presName="linNode" presStyleCnt="0"/>
      <dgm:spPr/>
    </dgm:pt>
    <dgm:pt modelId="{AD5A589C-60A3-450E-B8BA-0691C8011438}" type="pres">
      <dgm:prSet presAssocID="{B2AEC5A0-FF81-400C-ABC1-EA695246AF99}" presName="parentText" presStyleLbl="node1" presStyleIdx="0" presStyleCnt="4" custScaleX="72464" custScaleY="93759" custLinFactNeighborX="-7744">
        <dgm:presLayoutVars>
          <dgm:chMax val="1"/>
          <dgm:bulletEnabled val="1"/>
        </dgm:presLayoutVars>
      </dgm:prSet>
      <dgm:spPr/>
    </dgm:pt>
    <dgm:pt modelId="{F81B79A8-4277-449D-BFE4-C8732DC59BBC}" type="pres">
      <dgm:prSet presAssocID="{B2AEC5A0-FF81-400C-ABC1-EA695246AF99}" presName="descendantText" presStyleLbl="alignAccFollowNode1" presStyleIdx="0" presStyleCnt="4" custScaleX="130880" custScaleY="117063" custLinFactNeighborX="268">
        <dgm:presLayoutVars>
          <dgm:bulletEnabled val="1"/>
        </dgm:presLayoutVars>
      </dgm:prSet>
      <dgm:spPr/>
    </dgm:pt>
    <dgm:pt modelId="{4C42ABEF-D45B-480F-ACC5-DAD52B374A43}" type="pres">
      <dgm:prSet presAssocID="{EC7CB3ED-60A1-4208-84F7-ECB88A275379}" presName="sp" presStyleCnt="0"/>
      <dgm:spPr/>
    </dgm:pt>
    <dgm:pt modelId="{3B8D1B96-0A42-4DCF-9FC5-B0EC3FF438BF}" type="pres">
      <dgm:prSet presAssocID="{2CBDA549-309C-4012-87DF-21DDABCE8A13}" presName="linNode" presStyleCnt="0"/>
      <dgm:spPr/>
    </dgm:pt>
    <dgm:pt modelId="{307B76B5-85C0-46A0-96EC-30E85E42A4A8}" type="pres">
      <dgm:prSet presAssocID="{2CBDA549-309C-4012-87DF-21DDABCE8A13}" presName="parentText" presStyleLbl="node1" presStyleIdx="1" presStyleCnt="4" custScaleX="72464" custScaleY="76760" custLinFactNeighborX="-7744">
        <dgm:presLayoutVars>
          <dgm:chMax val="1"/>
          <dgm:bulletEnabled val="1"/>
        </dgm:presLayoutVars>
      </dgm:prSet>
      <dgm:spPr/>
    </dgm:pt>
    <dgm:pt modelId="{53164FCB-53CB-4920-ABB1-ED360C037CEC}" type="pres">
      <dgm:prSet presAssocID="{2CBDA549-309C-4012-87DF-21DDABCE8A13}" presName="descendantText" presStyleLbl="alignAccFollowNode1" presStyleIdx="1" presStyleCnt="4" custScaleX="130880" custLinFactNeighborX="268">
        <dgm:presLayoutVars>
          <dgm:bulletEnabled val="1"/>
        </dgm:presLayoutVars>
      </dgm:prSet>
      <dgm:spPr/>
    </dgm:pt>
    <dgm:pt modelId="{9B8CFD3C-2C4D-4EC6-9B44-541A7EF4B16E}" type="pres">
      <dgm:prSet presAssocID="{FCAC8E01-3AD0-4137-A763-F686269C4DD8}" presName="sp" presStyleCnt="0"/>
      <dgm:spPr/>
    </dgm:pt>
    <dgm:pt modelId="{43208DAB-BE9A-4470-B68A-6CD043BAB222}" type="pres">
      <dgm:prSet presAssocID="{80159F67-76FE-4004-BFCA-819ADEED9ACA}" presName="linNode" presStyleCnt="0"/>
      <dgm:spPr/>
    </dgm:pt>
    <dgm:pt modelId="{E264087E-76AA-4170-AB3D-443AEC3F9B8A}" type="pres">
      <dgm:prSet presAssocID="{80159F67-76FE-4004-BFCA-819ADEED9ACA}" presName="parentText" presStyleLbl="node1" presStyleIdx="2" presStyleCnt="4" custScaleX="72464" custScaleY="89808" custLinFactNeighborX="-7744" custLinFactNeighborY="-1976">
        <dgm:presLayoutVars>
          <dgm:chMax val="1"/>
          <dgm:bulletEnabled val="1"/>
        </dgm:presLayoutVars>
      </dgm:prSet>
      <dgm:spPr/>
    </dgm:pt>
    <dgm:pt modelId="{3E3C6A27-D1A1-4F96-AC29-287572856638}" type="pres">
      <dgm:prSet presAssocID="{80159F67-76FE-4004-BFCA-819ADEED9ACA}" presName="descendantText" presStyleLbl="alignAccFollowNode1" presStyleIdx="2" presStyleCnt="4" custScaleX="130880" custLinFactNeighborX="268">
        <dgm:presLayoutVars>
          <dgm:bulletEnabled val="1"/>
        </dgm:presLayoutVars>
      </dgm:prSet>
      <dgm:spPr/>
    </dgm:pt>
    <dgm:pt modelId="{50B638FF-B8BA-45DE-B6EC-D9DE2384C6CF}" type="pres">
      <dgm:prSet presAssocID="{BF1BA126-B650-464D-BE32-C9D20794728B}" presName="sp" presStyleCnt="0"/>
      <dgm:spPr/>
    </dgm:pt>
    <dgm:pt modelId="{46560876-29EF-43C7-A6CC-0929E2FF3285}" type="pres">
      <dgm:prSet presAssocID="{D53ECD2E-C7BD-4233-AE17-12B00D5E0A4A}" presName="linNode" presStyleCnt="0"/>
      <dgm:spPr/>
    </dgm:pt>
    <dgm:pt modelId="{BB326158-F274-4F2D-98ED-EC351401C4C0}" type="pres">
      <dgm:prSet presAssocID="{D53ECD2E-C7BD-4233-AE17-12B00D5E0A4A}" presName="parentText" presStyleLbl="node1" presStyleIdx="3" presStyleCnt="4" custScaleX="72464" custScaleY="102443" custLinFactNeighborX="-7744">
        <dgm:presLayoutVars>
          <dgm:chMax val="1"/>
          <dgm:bulletEnabled val="1"/>
        </dgm:presLayoutVars>
      </dgm:prSet>
      <dgm:spPr/>
    </dgm:pt>
    <dgm:pt modelId="{0B50EE8E-738E-4120-8498-2A5E56D79C98}" type="pres">
      <dgm:prSet presAssocID="{D53ECD2E-C7BD-4233-AE17-12B00D5E0A4A}" presName="descendantText" presStyleLbl="alignAccFollowNode1" presStyleIdx="3" presStyleCnt="4" custScaleX="130880" custScaleY="135506" custLinFactNeighborX="29" custLinFactNeighborY="10349">
        <dgm:presLayoutVars>
          <dgm:bulletEnabled val="1"/>
        </dgm:presLayoutVars>
      </dgm:prSet>
      <dgm:spPr/>
    </dgm:pt>
  </dgm:ptLst>
  <dgm:cxnLst>
    <dgm:cxn modelId="{661D96E3-3626-4F56-89FA-AE1CB3D055AC}" type="presOf" srcId="{C31438C8-0A0D-434C-B264-3F874568ADFA}" destId="{F81B79A8-4277-449D-BFE4-C8732DC59BBC}" srcOrd="0" destOrd="0" presId="urn:microsoft.com/office/officeart/2005/8/layout/vList5"/>
    <dgm:cxn modelId="{49B9851A-B2AA-466B-8F26-B758D242744F}" type="presOf" srcId="{3E5600AA-79EA-4EA6-863B-B836889DBC09}" destId="{E2D84208-F0DA-4241-A048-408B9E1ED631}" srcOrd="0" destOrd="0" presId="urn:microsoft.com/office/officeart/2005/8/layout/vList5"/>
    <dgm:cxn modelId="{8691ACC2-A594-4FA8-A28D-6491DDC0A221}" type="presOf" srcId="{68C3C967-90B9-440A-A9A8-329D9C8EAF1C}" destId="{0B50EE8E-738E-4120-8498-2A5E56D79C98}" srcOrd="0" destOrd="0" presId="urn:microsoft.com/office/officeart/2005/8/layout/vList5"/>
    <dgm:cxn modelId="{0F6F6E48-B4F8-4205-B8EE-07F1B7E83537}" srcId="{80159F67-76FE-4004-BFCA-819ADEED9ACA}" destId="{955F2787-7603-4334-8607-160DB5B15263}" srcOrd="0" destOrd="0" parTransId="{EFADDEA8-65C9-4AD8-AEC8-37920C4D092D}" sibTransId="{A70C6F7F-4F15-480E-8855-12BD00C530B5}"/>
    <dgm:cxn modelId="{A0C8548A-95D5-4EAA-B821-C748C8EC334E}" type="presOf" srcId="{34489CAB-EB67-4FCC-B510-07951670C713}" destId="{F81B79A8-4277-449D-BFE4-C8732DC59BBC}" srcOrd="0" destOrd="2" presId="urn:microsoft.com/office/officeart/2005/8/layout/vList5"/>
    <dgm:cxn modelId="{CFE839CB-4789-4DFF-A91A-5A2D7B7C27E6}" srcId="{B2AEC5A0-FF81-400C-ABC1-EA695246AF99}" destId="{53EDCD1B-F1EA-406E-BF09-F1CD251784DD}" srcOrd="1" destOrd="0" parTransId="{E99E71C9-A1B0-44B3-BE91-A327135B035D}" sibTransId="{95A21204-7874-4229-9C4C-62970E0464D0}"/>
    <dgm:cxn modelId="{5607ACC2-7AFF-45D4-868C-2DCBCB8D7DB2}" srcId="{2CBDA549-309C-4012-87DF-21DDABCE8A13}" destId="{3241E9E7-2EF4-42CA-A219-351FEE6AAFEB}" srcOrd="0" destOrd="0" parTransId="{068AFAF7-9563-4EA8-8496-A22169AF1139}" sibTransId="{5B2487FA-0C34-4BAD-8DFA-D1D47F52EC66}"/>
    <dgm:cxn modelId="{E8C41E70-2CF2-4F68-A504-824BC890F21F}" type="presOf" srcId="{B2AEC5A0-FF81-400C-ABC1-EA695246AF99}" destId="{AD5A589C-60A3-450E-B8BA-0691C8011438}" srcOrd="0" destOrd="0" presId="urn:microsoft.com/office/officeart/2005/8/layout/vList5"/>
    <dgm:cxn modelId="{15E8D1E8-0301-48B7-BFEE-28B38BB44CEB}" type="presOf" srcId="{BFABDD1B-1DF4-40BD-9DE8-231F184EE4EA}" destId="{0B50EE8E-738E-4120-8498-2A5E56D79C98}" srcOrd="0" destOrd="2" presId="urn:microsoft.com/office/officeart/2005/8/layout/vList5"/>
    <dgm:cxn modelId="{24FE3F66-E995-4382-9431-143F895BF936}" srcId="{D53ECD2E-C7BD-4233-AE17-12B00D5E0A4A}" destId="{BFABDD1B-1DF4-40BD-9DE8-231F184EE4EA}" srcOrd="2" destOrd="0" parTransId="{12ED6600-7F6D-4E6A-B98F-DE909007B5A6}" sibTransId="{5D4B23A0-22E1-499E-BBC6-8CE32E81ED8C}"/>
    <dgm:cxn modelId="{82399054-BD05-4631-A8CD-4B2955045846}" type="presOf" srcId="{D53ECD2E-C7BD-4233-AE17-12B00D5E0A4A}" destId="{BB326158-F274-4F2D-98ED-EC351401C4C0}" srcOrd="0" destOrd="0" presId="urn:microsoft.com/office/officeart/2005/8/layout/vList5"/>
    <dgm:cxn modelId="{24B73F83-E89C-4B90-93F6-2CB6DD74BB22}" srcId="{3E5600AA-79EA-4EA6-863B-B836889DBC09}" destId="{D53ECD2E-C7BD-4233-AE17-12B00D5E0A4A}" srcOrd="3" destOrd="0" parTransId="{FEFFF885-6DCB-4A2C-B7BD-905886C9DFE4}" sibTransId="{48E5480B-0142-4275-BC37-A700E95631BF}"/>
    <dgm:cxn modelId="{05DBAD83-C56E-4EBF-83D5-0C544732C205}" srcId="{3E5600AA-79EA-4EA6-863B-B836889DBC09}" destId="{B2AEC5A0-FF81-400C-ABC1-EA695246AF99}" srcOrd="0" destOrd="0" parTransId="{DCEE1E85-81CB-4C76-83F6-87EEC909CA63}" sibTransId="{EC7CB3ED-60A1-4208-84F7-ECB88A275379}"/>
    <dgm:cxn modelId="{7C9929E0-A5FD-47CA-9E2C-1CE7B0587649}" srcId="{B2AEC5A0-FF81-400C-ABC1-EA695246AF99}" destId="{C31438C8-0A0D-434C-B264-3F874568ADFA}" srcOrd="0" destOrd="0" parTransId="{9C064751-75EB-4D4C-8CC1-A19B313FD3C8}" sibTransId="{83A9AA0C-ECCF-4AB5-B48D-EDE174CD019C}"/>
    <dgm:cxn modelId="{A3B8D13D-A5F8-4B86-955F-97EE4C81A82A}" srcId="{D53ECD2E-C7BD-4233-AE17-12B00D5E0A4A}" destId="{68C3C967-90B9-440A-A9A8-329D9C8EAF1C}" srcOrd="0" destOrd="0" parTransId="{DC5B9F26-D209-4FEB-8EB5-3A5FF832C129}" sibTransId="{8C833900-999D-44B3-9A4F-51A4E15EF07F}"/>
    <dgm:cxn modelId="{DBA39DEC-4FA2-498E-BB32-C20A2BB7A743}" srcId="{D53ECD2E-C7BD-4233-AE17-12B00D5E0A4A}" destId="{95094E12-B084-4EE6-A792-69523237366F}" srcOrd="1" destOrd="0" parTransId="{D861F613-D059-4F02-9BCE-09F0815A1062}" sibTransId="{DB7DD8A9-FFC7-4D96-9F2B-BBC679A4A21D}"/>
    <dgm:cxn modelId="{DA7AF663-846C-44A0-A0CE-4A012CF4FA8E}" srcId="{3E5600AA-79EA-4EA6-863B-B836889DBC09}" destId="{2CBDA549-309C-4012-87DF-21DDABCE8A13}" srcOrd="1" destOrd="0" parTransId="{7E0D8748-B8AF-4D34-A5F3-4E1918E5E6CF}" sibTransId="{FCAC8E01-3AD0-4137-A763-F686269C4DD8}"/>
    <dgm:cxn modelId="{2562D360-A81E-43AA-9A03-B08A15DDEEF8}" type="presOf" srcId="{95094E12-B084-4EE6-A792-69523237366F}" destId="{0B50EE8E-738E-4120-8498-2A5E56D79C98}" srcOrd="0" destOrd="1" presId="urn:microsoft.com/office/officeart/2005/8/layout/vList5"/>
    <dgm:cxn modelId="{4101A0DD-B95F-4A0F-8F15-110F22B2A4EA}" type="presOf" srcId="{80159F67-76FE-4004-BFCA-819ADEED9ACA}" destId="{E264087E-76AA-4170-AB3D-443AEC3F9B8A}" srcOrd="0" destOrd="0" presId="urn:microsoft.com/office/officeart/2005/8/layout/vList5"/>
    <dgm:cxn modelId="{AD47787C-AAE5-4590-9245-D31BEAD176AC}" type="presOf" srcId="{3241E9E7-2EF4-42CA-A219-351FEE6AAFEB}" destId="{53164FCB-53CB-4920-ABB1-ED360C037CEC}" srcOrd="0" destOrd="0" presId="urn:microsoft.com/office/officeart/2005/8/layout/vList5"/>
    <dgm:cxn modelId="{15452907-C656-4DBC-87BD-8E8322BD84DA}" type="presOf" srcId="{2CBDA549-309C-4012-87DF-21DDABCE8A13}" destId="{307B76B5-85C0-46A0-96EC-30E85E42A4A8}" srcOrd="0" destOrd="0" presId="urn:microsoft.com/office/officeart/2005/8/layout/vList5"/>
    <dgm:cxn modelId="{EA4989D8-F44A-43E6-A9F0-C0227820DBDA}" srcId="{3E5600AA-79EA-4EA6-863B-B836889DBC09}" destId="{80159F67-76FE-4004-BFCA-819ADEED9ACA}" srcOrd="2" destOrd="0" parTransId="{0E47804D-62E2-4A6A-B023-28D6AA0F8DA9}" sibTransId="{BF1BA126-B650-464D-BE32-C9D20794728B}"/>
    <dgm:cxn modelId="{4201EA2A-C15D-4846-A173-35345F8F6B7A}" type="presOf" srcId="{955F2787-7603-4334-8607-160DB5B15263}" destId="{3E3C6A27-D1A1-4F96-AC29-287572856638}" srcOrd="0" destOrd="0" presId="urn:microsoft.com/office/officeart/2005/8/layout/vList5"/>
    <dgm:cxn modelId="{D23D9CF1-6BA9-4FC0-AC4A-EB84C696E9C9}" type="presOf" srcId="{53EDCD1B-F1EA-406E-BF09-F1CD251784DD}" destId="{F81B79A8-4277-449D-BFE4-C8732DC59BBC}" srcOrd="0" destOrd="1" presId="urn:microsoft.com/office/officeart/2005/8/layout/vList5"/>
    <dgm:cxn modelId="{7761005A-770B-447D-B9FB-18083D02712B}" srcId="{B2AEC5A0-FF81-400C-ABC1-EA695246AF99}" destId="{34489CAB-EB67-4FCC-B510-07951670C713}" srcOrd="2" destOrd="0" parTransId="{41FFB57F-3FC0-41BB-BDF5-2718152045F2}" sibTransId="{822ABD18-16F3-4150-B349-2B9DCCC670DE}"/>
    <dgm:cxn modelId="{F8FE4B2E-5640-447E-ADD0-4E784812D375}" type="presParOf" srcId="{E2D84208-F0DA-4241-A048-408B9E1ED631}" destId="{F1C33AB7-DBAF-4DDD-A898-416DF5F52726}" srcOrd="0" destOrd="0" presId="urn:microsoft.com/office/officeart/2005/8/layout/vList5"/>
    <dgm:cxn modelId="{0DC98464-5A45-4BB5-A95A-4881DA71A62A}" type="presParOf" srcId="{F1C33AB7-DBAF-4DDD-A898-416DF5F52726}" destId="{AD5A589C-60A3-450E-B8BA-0691C8011438}" srcOrd="0" destOrd="0" presId="urn:microsoft.com/office/officeart/2005/8/layout/vList5"/>
    <dgm:cxn modelId="{E0B5CC6C-7220-4DC0-A2A2-66EA7FCF9274}" type="presParOf" srcId="{F1C33AB7-DBAF-4DDD-A898-416DF5F52726}" destId="{F81B79A8-4277-449D-BFE4-C8732DC59BBC}" srcOrd="1" destOrd="0" presId="urn:microsoft.com/office/officeart/2005/8/layout/vList5"/>
    <dgm:cxn modelId="{C641A7B9-D796-4E02-96BB-644DB43CD238}" type="presParOf" srcId="{E2D84208-F0DA-4241-A048-408B9E1ED631}" destId="{4C42ABEF-D45B-480F-ACC5-DAD52B374A43}" srcOrd="1" destOrd="0" presId="urn:microsoft.com/office/officeart/2005/8/layout/vList5"/>
    <dgm:cxn modelId="{4D1C022A-8F7E-47BE-B015-8EE9E6D8737B}" type="presParOf" srcId="{E2D84208-F0DA-4241-A048-408B9E1ED631}" destId="{3B8D1B96-0A42-4DCF-9FC5-B0EC3FF438BF}" srcOrd="2" destOrd="0" presId="urn:microsoft.com/office/officeart/2005/8/layout/vList5"/>
    <dgm:cxn modelId="{11DAF9AD-7592-4B4A-95BE-0501790A727E}" type="presParOf" srcId="{3B8D1B96-0A42-4DCF-9FC5-B0EC3FF438BF}" destId="{307B76B5-85C0-46A0-96EC-30E85E42A4A8}" srcOrd="0" destOrd="0" presId="urn:microsoft.com/office/officeart/2005/8/layout/vList5"/>
    <dgm:cxn modelId="{A67FFEE8-B0CF-4954-83D4-74F0014306BF}" type="presParOf" srcId="{3B8D1B96-0A42-4DCF-9FC5-B0EC3FF438BF}" destId="{53164FCB-53CB-4920-ABB1-ED360C037CEC}" srcOrd="1" destOrd="0" presId="urn:microsoft.com/office/officeart/2005/8/layout/vList5"/>
    <dgm:cxn modelId="{2F981041-61F8-40EE-94F6-1631FC5594E0}" type="presParOf" srcId="{E2D84208-F0DA-4241-A048-408B9E1ED631}" destId="{9B8CFD3C-2C4D-4EC6-9B44-541A7EF4B16E}" srcOrd="3" destOrd="0" presId="urn:microsoft.com/office/officeart/2005/8/layout/vList5"/>
    <dgm:cxn modelId="{52119123-62D4-4342-B791-417D115836C8}" type="presParOf" srcId="{E2D84208-F0DA-4241-A048-408B9E1ED631}" destId="{43208DAB-BE9A-4470-B68A-6CD043BAB222}" srcOrd="4" destOrd="0" presId="urn:microsoft.com/office/officeart/2005/8/layout/vList5"/>
    <dgm:cxn modelId="{A36F2641-3117-4682-AAD4-66AF557F5784}" type="presParOf" srcId="{43208DAB-BE9A-4470-B68A-6CD043BAB222}" destId="{E264087E-76AA-4170-AB3D-443AEC3F9B8A}" srcOrd="0" destOrd="0" presId="urn:microsoft.com/office/officeart/2005/8/layout/vList5"/>
    <dgm:cxn modelId="{C7A0BEDB-1D58-4C8A-BE37-9C1D845D8E74}" type="presParOf" srcId="{43208DAB-BE9A-4470-B68A-6CD043BAB222}" destId="{3E3C6A27-D1A1-4F96-AC29-287572856638}" srcOrd="1" destOrd="0" presId="urn:microsoft.com/office/officeart/2005/8/layout/vList5"/>
    <dgm:cxn modelId="{9FE61552-B3C9-48D9-AD69-FAB522C5A0E3}" type="presParOf" srcId="{E2D84208-F0DA-4241-A048-408B9E1ED631}" destId="{50B638FF-B8BA-45DE-B6EC-D9DE2384C6CF}" srcOrd="5" destOrd="0" presId="urn:microsoft.com/office/officeart/2005/8/layout/vList5"/>
    <dgm:cxn modelId="{3A8C4278-C04A-49CF-BF81-90C1C3669A7A}" type="presParOf" srcId="{E2D84208-F0DA-4241-A048-408B9E1ED631}" destId="{46560876-29EF-43C7-A6CC-0929E2FF3285}" srcOrd="6" destOrd="0" presId="urn:microsoft.com/office/officeart/2005/8/layout/vList5"/>
    <dgm:cxn modelId="{AC5C25E1-6199-4181-A2F9-3829EBB2D7C6}" type="presParOf" srcId="{46560876-29EF-43C7-A6CC-0929E2FF3285}" destId="{BB326158-F274-4F2D-98ED-EC351401C4C0}" srcOrd="0" destOrd="0" presId="urn:microsoft.com/office/officeart/2005/8/layout/vList5"/>
    <dgm:cxn modelId="{56ACC649-1A37-4C4B-BE03-B532E2A2C80A}" type="presParOf" srcId="{46560876-29EF-43C7-A6CC-0929E2FF3285}" destId="{0B50EE8E-738E-4120-8498-2A5E56D79C98}"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B4C6F4-961F-45DB-BF21-A4A535664321}">
      <dsp:nvSpPr>
        <dsp:cNvPr id="0" name=""/>
        <dsp:cNvSpPr/>
      </dsp:nvSpPr>
      <dsp:spPr>
        <a:xfrm rot="5400000">
          <a:off x="5509620" y="-3215363"/>
          <a:ext cx="685716" cy="7116443"/>
        </a:xfrm>
        <a:prstGeom prst="round2SameRect">
          <a:avLst/>
        </a:prstGeom>
        <a:solidFill>
          <a:srgbClr val="C00000">
            <a:alpha val="10000"/>
          </a:srgb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mn-lt"/>
            </a:rPr>
            <a:t>No symptoms</a:t>
          </a:r>
        </a:p>
      </dsp:txBody>
      <dsp:txXfrm rot="-5400000">
        <a:off x="2294257" y="33474"/>
        <a:ext cx="7082969" cy="618768"/>
      </dsp:txXfrm>
    </dsp:sp>
    <dsp:sp modelId="{20857793-5FEE-490C-B6FD-B5D1AB834CA5}">
      <dsp:nvSpPr>
        <dsp:cNvPr id="0" name=""/>
        <dsp:cNvSpPr/>
      </dsp:nvSpPr>
      <dsp:spPr>
        <a:xfrm>
          <a:off x="482" y="2353"/>
          <a:ext cx="2286929" cy="693216"/>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mn-lt"/>
            </a:rPr>
            <a:t>Baseline</a:t>
          </a:r>
        </a:p>
      </dsp:txBody>
      <dsp:txXfrm>
        <a:off x="34322" y="36193"/>
        <a:ext cx="2219249" cy="625536"/>
      </dsp:txXfrm>
    </dsp:sp>
    <dsp:sp modelId="{F81B79A8-4277-449D-BFE4-C8732DC59BBC}">
      <dsp:nvSpPr>
        <dsp:cNvPr id="0" name=""/>
        <dsp:cNvSpPr/>
      </dsp:nvSpPr>
      <dsp:spPr>
        <a:xfrm rot="5400000">
          <a:off x="5545678" y="-2581199"/>
          <a:ext cx="555551" cy="7174491"/>
        </a:xfrm>
        <a:prstGeom prst="round2SameRect">
          <a:avLst/>
        </a:prstGeom>
        <a:solidFill>
          <a:srgbClr val="C00000">
            <a:alpha val="10000"/>
          </a:srgb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mn-lt"/>
            </a:rPr>
            <a:t>Light aerobic activity</a:t>
          </a:r>
        </a:p>
      </dsp:txBody>
      <dsp:txXfrm rot="-5400000">
        <a:off x="2236208" y="755391"/>
        <a:ext cx="7147371" cy="501311"/>
      </dsp:txXfrm>
    </dsp:sp>
    <dsp:sp modelId="{AD5A589C-60A3-450E-B8BA-0691C8011438}">
      <dsp:nvSpPr>
        <dsp:cNvPr id="0" name=""/>
        <dsp:cNvSpPr/>
      </dsp:nvSpPr>
      <dsp:spPr>
        <a:xfrm>
          <a:off x="0" y="741541"/>
          <a:ext cx="2234409" cy="533051"/>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mn-lt"/>
            </a:rPr>
            <a:t>Step 1</a:t>
          </a:r>
        </a:p>
      </dsp:txBody>
      <dsp:txXfrm>
        <a:off x="26021" y="767562"/>
        <a:ext cx="2182367" cy="481009"/>
      </dsp:txXfrm>
    </dsp:sp>
    <dsp:sp modelId="{53164FCB-53CB-4920-ABB1-ED360C037CEC}">
      <dsp:nvSpPr>
        <dsp:cNvPr id="0" name=""/>
        <dsp:cNvSpPr/>
      </dsp:nvSpPr>
      <dsp:spPr>
        <a:xfrm rot="5400000">
          <a:off x="5545678" y="-1990926"/>
          <a:ext cx="555551" cy="7174491"/>
        </a:xfrm>
        <a:prstGeom prst="round2SameRect">
          <a:avLst/>
        </a:prstGeom>
        <a:solidFill>
          <a:srgbClr val="C00000">
            <a:alpha val="10000"/>
          </a:srgb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mn-lt"/>
            </a:rPr>
            <a:t>Moderate activity</a:t>
          </a:r>
        </a:p>
      </dsp:txBody>
      <dsp:txXfrm rot="-5400000">
        <a:off x="2236208" y="1345664"/>
        <a:ext cx="7147371" cy="501311"/>
      </dsp:txXfrm>
    </dsp:sp>
    <dsp:sp modelId="{307B76B5-85C0-46A0-96EC-30E85E42A4A8}">
      <dsp:nvSpPr>
        <dsp:cNvPr id="0" name=""/>
        <dsp:cNvSpPr/>
      </dsp:nvSpPr>
      <dsp:spPr>
        <a:xfrm>
          <a:off x="0" y="1331814"/>
          <a:ext cx="2234409" cy="533051"/>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mn-lt"/>
            </a:rPr>
            <a:t>Step 2</a:t>
          </a:r>
        </a:p>
      </dsp:txBody>
      <dsp:txXfrm>
        <a:off x="26021" y="1357835"/>
        <a:ext cx="2182367" cy="481009"/>
      </dsp:txXfrm>
    </dsp:sp>
    <dsp:sp modelId="{3E3C6A27-D1A1-4F96-AC29-287572856638}">
      <dsp:nvSpPr>
        <dsp:cNvPr id="0" name=""/>
        <dsp:cNvSpPr/>
      </dsp:nvSpPr>
      <dsp:spPr>
        <a:xfrm rot="5400000">
          <a:off x="5545255" y="-1400653"/>
          <a:ext cx="555551" cy="7174491"/>
        </a:xfrm>
        <a:prstGeom prst="round2SameRect">
          <a:avLst/>
        </a:prstGeom>
        <a:solidFill>
          <a:srgbClr val="C00000">
            <a:alpha val="10000"/>
          </a:srgb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mn-lt"/>
            </a:rPr>
            <a:t>Heavy, non-contact activity</a:t>
          </a:r>
        </a:p>
      </dsp:txBody>
      <dsp:txXfrm rot="-5400000">
        <a:off x="2235785" y="1935937"/>
        <a:ext cx="7147371" cy="501311"/>
      </dsp:txXfrm>
    </dsp:sp>
    <dsp:sp modelId="{E264087E-76AA-4170-AB3D-443AEC3F9B8A}">
      <dsp:nvSpPr>
        <dsp:cNvPr id="0" name=""/>
        <dsp:cNvSpPr/>
      </dsp:nvSpPr>
      <dsp:spPr>
        <a:xfrm>
          <a:off x="0" y="1908365"/>
          <a:ext cx="2234409" cy="533051"/>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mn-lt"/>
            </a:rPr>
            <a:t>Step 3</a:t>
          </a:r>
        </a:p>
      </dsp:txBody>
      <dsp:txXfrm>
        <a:off x="26021" y="1934386"/>
        <a:ext cx="2182367" cy="481009"/>
      </dsp:txXfrm>
    </dsp:sp>
    <dsp:sp modelId="{0B50EE8E-738E-4120-8498-2A5E56D79C98}">
      <dsp:nvSpPr>
        <dsp:cNvPr id="0" name=""/>
        <dsp:cNvSpPr/>
      </dsp:nvSpPr>
      <dsp:spPr>
        <a:xfrm rot="5400000">
          <a:off x="5545678" y="-810380"/>
          <a:ext cx="555551" cy="7174491"/>
        </a:xfrm>
        <a:prstGeom prst="round2SameRect">
          <a:avLst/>
        </a:prstGeom>
        <a:solidFill>
          <a:srgbClr val="C00000">
            <a:alpha val="10000"/>
          </a:srgb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mn-lt"/>
            </a:rPr>
            <a:t>Practice and full contact</a:t>
          </a:r>
        </a:p>
      </dsp:txBody>
      <dsp:txXfrm rot="-5400000">
        <a:off x="2236208" y="2526210"/>
        <a:ext cx="7147371" cy="501311"/>
      </dsp:txXfrm>
    </dsp:sp>
    <dsp:sp modelId="{BB326158-F274-4F2D-98ED-EC351401C4C0}">
      <dsp:nvSpPr>
        <dsp:cNvPr id="0" name=""/>
        <dsp:cNvSpPr/>
      </dsp:nvSpPr>
      <dsp:spPr>
        <a:xfrm>
          <a:off x="0" y="2512360"/>
          <a:ext cx="2234409" cy="533051"/>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mn-lt"/>
            </a:rPr>
            <a:t>Step 4</a:t>
          </a:r>
        </a:p>
      </dsp:txBody>
      <dsp:txXfrm>
        <a:off x="26021" y="2538381"/>
        <a:ext cx="2182367" cy="481009"/>
      </dsp:txXfrm>
    </dsp:sp>
    <dsp:sp modelId="{D812BBCE-FD55-4E7E-9C4D-C73AE8D51F3D}">
      <dsp:nvSpPr>
        <dsp:cNvPr id="0" name=""/>
        <dsp:cNvSpPr/>
      </dsp:nvSpPr>
      <dsp:spPr>
        <a:xfrm rot="5400000">
          <a:off x="5537304" y="-212621"/>
          <a:ext cx="571078" cy="7175711"/>
        </a:xfrm>
        <a:prstGeom prst="round2SameRect">
          <a:avLst/>
        </a:prstGeom>
        <a:solidFill>
          <a:srgbClr val="C00000">
            <a:alpha val="10000"/>
          </a:srgb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mn-lt"/>
            </a:rPr>
            <a:t>Competition</a:t>
          </a:r>
        </a:p>
      </dsp:txBody>
      <dsp:txXfrm rot="-5400000">
        <a:off x="2234988" y="3117573"/>
        <a:ext cx="7147833" cy="515322"/>
      </dsp:txXfrm>
    </dsp:sp>
    <dsp:sp modelId="{3D01380F-ED81-4A7C-8F76-50FFEB15FCBC}">
      <dsp:nvSpPr>
        <dsp:cNvPr id="0" name=""/>
        <dsp:cNvSpPr/>
      </dsp:nvSpPr>
      <dsp:spPr>
        <a:xfrm>
          <a:off x="130" y="3112043"/>
          <a:ext cx="2234024" cy="529759"/>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mn-lt"/>
            </a:rPr>
            <a:t>Step 5</a:t>
          </a:r>
        </a:p>
      </dsp:txBody>
      <dsp:txXfrm>
        <a:off x="25991" y="3137904"/>
        <a:ext cx="2182302" cy="4780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1B79A8-4277-449D-BFE4-C8732DC59BBC}">
      <dsp:nvSpPr>
        <dsp:cNvPr id="0" name=""/>
        <dsp:cNvSpPr/>
      </dsp:nvSpPr>
      <dsp:spPr>
        <a:xfrm rot="5400000">
          <a:off x="5683366" y="-3292604"/>
          <a:ext cx="1078532" cy="7666279"/>
        </a:xfrm>
        <a:prstGeom prst="round2SameRect">
          <a:avLst/>
        </a:prstGeom>
        <a:solidFill>
          <a:srgbClr val="008F4C">
            <a:alpha val="2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mn-lt"/>
            </a:rPr>
            <a:t>Fainting or lightheadedness episode</a:t>
          </a:r>
        </a:p>
      </dsp:txBody>
      <dsp:txXfrm rot="-5400000">
        <a:off x="2389493" y="53919"/>
        <a:ext cx="7613629" cy="973232"/>
      </dsp:txXfrm>
    </dsp:sp>
    <dsp:sp modelId="{AD5A589C-60A3-450E-B8BA-0691C8011438}">
      <dsp:nvSpPr>
        <dsp:cNvPr id="0" name=""/>
        <dsp:cNvSpPr/>
      </dsp:nvSpPr>
      <dsp:spPr>
        <a:xfrm>
          <a:off x="0" y="23109"/>
          <a:ext cx="2387570" cy="1034851"/>
        </a:xfrm>
        <a:prstGeom prst="roundRect">
          <a:avLst/>
        </a:prstGeom>
        <a:solidFill>
          <a:srgbClr val="008F4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mn-lt"/>
            </a:rPr>
            <a:t>Heat Syncope</a:t>
          </a:r>
        </a:p>
      </dsp:txBody>
      <dsp:txXfrm>
        <a:off x="50517" y="73626"/>
        <a:ext cx="2286536" cy="933817"/>
      </dsp:txXfrm>
    </dsp:sp>
    <dsp:sp modelId="{53164FCB-53CB-4920-ABB1-ED360C037CEC}">
      <dsp:nvSpPr>
        <dsp:cNvPr id="0" name=""/>
        <dsp:cNvSpPr/>
      </dsp:nvSpPr>
      <dsp:spPr>
        <a:xfrm rot="5400000">
          <a:off x="5683366" y="-2146664"/>
          <a:ext cx="1078532" cy="7666279"/>
        </a:xfrm>
        <a:prstGeom prst="round2SameRect">
          <a:avLst/>
        </a:prstGeom>
        <a:solidFill>
          <a:srgbClr val="008F4C">
            <a:alpha val="2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mn-lt"/>
            </a:rPr>
            <a:t>Involuntary muscle contraction, large electrolyte loss, sweating, fatigue</a:t>
          </a:r>
        </a:p>
      </dsp:txBody>
      <dsp:txXfrm rot="-5400000">
        <a:off x="2389493" y="1199859"/>
        <a:ext cx="7613629" cy="973232"/>
      </dsp:txXfrm>
    </dsp:sp>
    <dsp:sp modelId="{307B76B5-85C0-46A0-96EC-30E85E42A4A8}">
      <dsp:nvSpPr>
        <dsp:cNvPr id="0" name=""/>
        <dsp:cNvSpPr/>
      </dsp:nvSpPr>
      <dsp:spPr>
        <a:xfrm>
          <a:off x="0" y="1169049"/>
          <a:ext cx="2387570" cy="1034851"/>
        </a:xfrm>
        <a:prstGeom prst="roundRect">
          <a:avLst/>
        </a:prstGeom>
        <a:solidFill>
          <a:srgbClr val="008F4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mn-lt"/>
            </a:rPr>
            <a:t>Heat Cramps</a:t>
          </a:r>
        </a:p>
      </dsp:txBody>
      <dsp:txXfrm>
        <a:off x="50517" y="1219566"/>
        <a:ext cx="2286536" cy="933817"/>
      </dsp:txXfrm>
    </dsp:sp>
    <dsp:sp modelId="{3E3C6A27-D1A1-4F96-AC29-287572856638}">
      <dsp:nvSpPr>
        <dsp:cNvPr id="0" name=""/>
        <dsp:cNvSpPr/>
      </dsp:nvSpPr>
      <dsp:spPr>
        <a:xfrm rot="5400000">
          <a:off x="5683366" y="-1000723"/>
          <a:ext cx="1078532" cy="7666279"/>
        </a:xfrm>
        <a:prstGeom prst="round2SameRect">
          <a:avLst/>
        </a:prstGeom>
        <a:solidFill>
          <a:srgbClr val="008F4C">
            <a:alpha val="2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latin typeface="+mn-lt"/>
            </a:rPr>
            <a:t>Inability to continue to exercise in the heat, weakness, headaches, heavy sweating, clammy skin, dizziness or fainting, rapid pulse, heat cramps, fast and shallow breathing, nausea, vomiting</a:t>
          </a:r>
        </a:p>
      </dsp:txBody>
      <dsp:txXfrm rot="-5400000">
        <a:off x="2389493" y="2345800"/>
        <a:ext cx="7613629" cy="973232"/>
      </dsp:txXfrm>
    </dsp:sp>
    <dsp:sp modelId="{E264087E-76AA-4170-AB3D-443AEC3F9B8A}">
      <dsp:nvSpPr>
        <dsp:cNvPr id="0" name=""/>
        <dsp:cNvSpPr/>
      </dsp:nvSpPr>
      <dsp:spPr>
        <a:xfrm>
          <a:off x="0" y="2288350"/>
          <a:ext cx="2387570" cy="1034851"/>
        </a:xfrm>
        <a:prstGeom prst="roundRect">
          <a:avLst/>
        </a:prstGeom>
        <a:solidFill>
          <a:srgbClr val="008F4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mn-lt"/>
            </a:rPr>
            <a:t>Heat Exhaustion</a:t>
          </a:r>
        </a:p>
      </dsp:txBody>
      <dsp:txXfrm>
        <a:off x="50517" y="2338867"/>
        <a:ext cx="2286536" cy="933817"/>
      </dsp:txXfrm>
    </dsp:sp>
    <dsp:sp modelId="{0B50EE8E-738E-4120-8498-2A5E56D79C98}">
      <dsp:nvSpPr>
        <dsp:cNvPr id="0" name=""/>
        <dsp:cNvSpPr/>
      </dsp:nvSpPr>
      <dsp:spPr>
        <a:xfrm rot="5400000">
          <a:off x="5683366" y="145216"/>
          <a:ext cx="1078532" cy="7666279"/>
        </a:xfrm>
        <a:prstGeom prst="round2SameRect">
          <a:avLst/>
        </a:prstGeom>
        <a:solidFill>
          <a:srgbClr val="008F4C">
            <a:alpha val="2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latin typeface="+mn-lt"/>
            </a:rPr>
            <a:t>Rectal temperature above 105 degrees</a:t>
          </a:r>
          <a:r>
            <a:rPr lang="en-US" sz="1600" kern="1200" dirty="0">
              <a:latin typeface="+mn-lt"/>
            </a:rPr>
            <a:t> </a:t>
          </a:r>
        </a:p>
        <a:p>
          <a:pPr marL="171450" lvl="1" indent="-171450" algn="l" defTabSz="711200">
            <a:lnSpc>
              <a:spcPct val="90000"/>
            </a:lnSpc>
            <a:spcBef>
              <a:spcPct val="0"/>
            </a:spcBef>
            <a:spcAft>
              <a:spcPct val="15000"/>
            </a:spcAft>
            <a:buChar char="•"/>
          </a:pPr>
          <a:r>
            <a:rPr lang="en-US" sz="1600" kern="1200" dirty="0">
              <a:latin typeface="+mn-lt"/>
            </a:rPr>
            <a:t>Central nervous system dysfunction</a:t>
          </a:r>
        </a:p>
        <a:p>
          <a:pPr marL="171450" lvl="1" indent="-171450" algn="l" defTabSz="711200">
            <a:lnSpc>
              <a:spcPct val="90000"/>
            </a:lnSpc>
            <a:spcBef>
              <a:spcPct val="0"/>
            </a:spcBef>
            <a:spcAft>
              <a:spcPct val="15000"/>
            </a:spcAft>
            <a:buChar char="•"/>
          </a:pPr>
          <a:r>
            <a:rPr lang="en-US" sz="1600" kern="1200" dirty="0">
              <a:latin typeface="+mn-lt"/>
            </a:rPr>
            <a:t>Confusion, disorientation, combative behavior, unconsciousness, collapse, weakness</a:t>
          </a:r>
        </a:p>
      </dsp:txBody>
      <dsp:txXfrm rot="-5400000">
        <a:off x="2389493" y="3491739"/>
        <a:ext cx="7613629" cy="973232"/>
      </dsp:txXfrm>
    </dsp:sp>
    <dsp:sp modelId="{BB326158-F274-4F2D-98ED-EC351401C4C0}">
      <dsp:nvSpPr>
        <dsp:cNvPr id="0" name=""/>
        <dsp:cNvSpPr/>
      </dsp:nvSpPr>
      <dsp:spPr>
        <a:xfrm>
          <a:off x="0" y="3460930"/>
          <a:ext cx="2387570" cy="1034851"/>
        </a:xfrm>
        <a:prstGeom prst="roundRect">
          <a:avLst/>
        </a:prstGeom>
        <a:solidFill>
          <a:srgbClr val="008F4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ts val="42"/>
            </a:spcAft>
            <a:buNone/>
          </a:pPr>
          <a:r>
            <a:rPr lang="en-US" sz="2800" kern="1200" dirty="0">
              <a:latin typeface="+mn-lt"/>
            </a:rPr>
            <a:t>Exertional</a:t>
          </a:r>
        </a:p>
        <a:p>
          <a:pPr marL="0" lvl="0" indent="0" algn="ctr" defTabSz="1244600">
            <a:lnSpc>
              <a:spcPct val="90000"/>
            </a:lnSpc>
            <a:spcBef>
              <a:spcPct val="0"/>
            </a:spcBef>
            <a:spcAft>
              <a:spcPts val="42"/>
            </a:spcAft>
            <a:buNone/>
          </a:pPr>
          <a:r>
            <a:rPr lang="en-US" sz="2800" kern="1200" dirty="0">
              <a:latin typeface="+mn-lt"/>
            </a:rPr>
            <a:t>Heat Stroke</a:t>
          </a:r>
        </a:p>
      </dsp:txBody>
      <dsp:txXfrm>
        <a:off x="50517" y="3511447"/>
        <a:ext cx="2286536" cy="9338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1B79A8-4277-449D-BFE4-C8732DC59BBC}">
      <dsp:nvSpPr>
        <dsp:cNvPr id="0" name=""/>
        <dsp:cNvSpPr/>
      </dsp:nvSpPr>
      <dsp:spPr>
        <a:xfrm rot="5400000">
          <a:off x="6096594" y="-3545500"/>
          <a:ext cx="1085228" cy="8179501"/>
        </a:xfrm>
        <a:prstGeom prst="round2SameRect">
          <a:avLst/>
        </a:prstGeom>
        <a:solidFill>
          <a:srgbClr val="008F4C">
            <a:alpha val="2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endParaRPr lang="en-US" sz="2000" kern="1200" dirty="0">
            <a:latin typeface="+mn-lt"/>
          </a:endParaRPr>
        </a:p>
        <a:p>
          <a:pPr marL="228600" lvl="1" indent="-228600" algn="l" defTabSz="889000">
            <a:lnSpc>
              <a:spcPct val="90000"/>
            </a:lnSpc>
            <a:spcBef>
              <a:spcPct val="0"/>
            </a:spcBef>
            <a:spcAft>
              <a:spcPct val="15000"/>
            </a:spcAft>
            <a:buChar char="•"/>
          </a:pPr>
          <a:r>
            <a:rPr lang="en-US" sz="2000" kern="1200" dirty="0">
              <a:latin typeface="+mn-lt"/>
            </a:rPr>
            <a:t>Move to cool or shaded area, sit or lie the athlete down as soon as they begin to feel symptoms, elevate legs to promote blood returning to heart, rehydrate with water or sports beverage. Monitor vital signs.</a:t>
          </a:r>
        </a:p>
        <a:p>
          <a:pPr marL="228600" lvl="1" indent="-228600" algn="l" defTabSz="889000">
            <a:lnSpc>
              <a:spcPct val="90000"/>
            </a:lnSpc>
            <a:spcBef>
              <a:spcPct val="0"/>
            </a:spcBef>
            <a:spcAft>
              <a:spcPct val="15000"/>
            </a:spcAft>
            <a:buChar char="•"/>
          </a:pPr>
          <a:endParaRPr lang="en-US" sz="2000" kern="1200" dirty="0">
            <a:latin typeface="+mn-lt"/>
          </a:endParaRPr>
        </a:p>
      </dsp:txBody>
      <dsp:txXfrm rot="-5400000">
        <a:off x="2549458" y="54612"/>
        <a:ext cx="8126525" cy="979276"/>
      </dsp:txXfrm>
    </dsp:sp>
    <dsp:sp modelId="{AD5A589C-60A3-450E-B8BA-0691C8011438}">
      <dsp:nvSpPr>
        <dsp:cNvPr id="0" name=""/>
        <dsp:cNvSpPr/>
      </dsp:nvSpPr>
      <dsp:spPr>
        <a:xfrm>
          <a:off x="0" y="1006"/>
          <a:ext cx="2547407" cy="1086487"/>
        </a:xfrm>
        <a:prstGeom prst="roundRect">
          <a:avLst/>
        </a:prstGeom>
        <a:solidFill>
          <a:srgbClr val="008F4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mn-lt"/>
            </a:rPr>
            <a:t>Heat Syncope</a:t>
          </a:r>
        </a:p>
      </dsp:txBody>
      <dsp:txXfrm>
        <a:off x="53038" y="54044"/>
        <a:ext cx="2441331" cy="980411"/>
      </dsp:txXfrm>
    </dsp:sp>
    <dsp:sp modelId="{53164FCB-53CB-4920-ABB1-ED360C037CEC}">
      <dsp:nvSpPr>
        <dsp:cNvPr id="0" name=""/>
        <dsp:cNvSpPr/>
      </dsp:nvSpPr>
      <dsp:spPr>
        <a:xfrm rot="5400000">
          <a:off x="6175685" y="-2480793"/>
          <a:ext cx="927046" cy="8179501"/>
        </a:xfrm>
        <a:prstGeom prst="round2SameRect">
          <a:avLst/>
        </a:prstGeom>
        <a:solidFill>
          <a:srgbClr val="008F4C">
            <a:alpha val="2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latin typeface="+mn-lt"/>
            </a:rPr>
            <a:t>Remove from play, consume salty foods/beverages, light stretching (if tolerable)</a:t>
          </a:r>
        </a:p>
      </dsp:txBody>
      <dsp:txXfrm rot="-5400000">
        <a:off x="2549458" y="1190689"/>
        <a:ext cx="8134246" cy="836536"/>
      </dsp:txXfrm>
    </dsp:sp>
    <dsp:sp modelId="{307B76B5-85C0-46A0-96EC-30E85E42A4A8}">
      <dsp:nvSpPr>
        <dsp:cNvPr id="0" name=""/>
        <dsp:cNvSpPr/>
      </dsp:nvSpPr>
      <dsp:spPr>
        <a:xfrm>
          <a:off x="0" y="1164206"/>
          <a:ext cx="2547407" cy="889501"/>
        </a:xfrm>
        <a:prstGeom prst="roundRect">
          <a:avLst/>
        </a:prstGeom>
        <a:solidFill>
          <a:srgbClr val="008F4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mn-lt"/>
            </a:rPr>
            <a:t>Heat Cramps</a:t>
          </a:r>
        </a:p>
      </dsp:txBody>
      <dsp:txXfrm>
        <a:off x="43422" y="1207628"/>
        <a:ext cx="2460563" cy="802657"/>
      </dsp:txXfrm>
    </dsp:sp>
    <dsp:sp modelId="{3E3C6A27-D1A1-4F96-AC29-287572856638}">
      <dsp:nvSpPr>
        <dsp:cNvPr id="0" name=""/>
        <dsp:cNvSpPr/>
      </dsp:nvSpPr>
      <dsp:spPr>
        <a:xfrm rot="5400000">
          <a:off x="6175685" y="-1438978"/>
          <a:ext cx="927046" cy="8179501"/>
        </a:xfrm>
        <a:prstGeom prst="round2SameRect">
          <a:avLst/>
        </a:prstGeom>
        <a:solidFill>
          <a:srgbClr val="008F4C">
            <a:alpha val="2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latin typeface="+mn-lt"/>
            </a:rPr>
            <a:t>Remove from play to cool or shaded area, rehydrate, douse with cold water or rotate cold, wet ice towels over the body, elevate legs to promote blood return, monitor closely </a:t>
          </a:r>
        </a:p>
      </dsp:txBody>
      <dsp:txXfrm rot="-5400000">
        <a:off x="2549458" y="2232504"/>
        <a:ext cx="8134246" cy="836536"/>
      </dsp:txXfrm>
    </dsp:sp>
    <dsp:sp modelId="{E264087E-76AA-4170-AB3D-443AEC3F9B8A}">
      <dsp:nvSpPr>
        <dsp:cNvPr id="0" name=""/>
        <dsp:cNvSpPr/>
      </dsp:nvSpPr>
      <dsp:spPr>
        <a:xfrm>
          <a:off x="0" y="2107523"/>
          <a:ext cx="2547407" cy="1040702"/>
        </a:xfrm>
        <a:prstGeom prst="roundRect">
          <a:avLst/>
        </a:prstGeom>
        <a:solidFill>
          <a:srgbClr val="008F4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mn-lt"/>
            </a:rPr>
            <a:t>Heat Exhaustion</a:t>
          </a:r>
        </a:p>
      </dsp:txBody>
      <dsp:txXfrm>
        <a:off x="50803" y="2158326"/>
        <a:ext cx="2445801" cy="939096"/>
      </dsp:txXfrm>
    </dsp:sp>
    <dsp:sp modelId="{0B50EE8E-738E-4120-8498-2A5E56D79C98}">
      <dsp:nvSpPr>
        <dsp:cNvPr id="0" name=""/>
        <dsp:cNvSpPr/>
      </dsp:nvSpPr>
      <dsp:spPr>
        <a:xfrm rot="5400000">
          <a:off x="6011101" y="-231577"/>
          <a:ext cx="1256203" cy="8179501"/>
        </a:xfrm>
        <a:prstGeom prst="round2SameRect">
          <a:avLst/>
        </a:prstGeom>
        <a:solidFill>
          <a:srgbClr val="008F4C">
            <a:alpha val="2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b="1" kern="1200" dirty="0">
              <a:latin typeface="+mn-lt"/>
            </a:rPr>
            <a:t>MEDICAL EMERGENCY – call 911</a:t>
          </a:r>
        </a:p>
        <a:p>
          <a:pPr marL="228600" lvl="1" indent="-228600" algn="l" defTabSz="889000">
            <a:lnSpc>
              <a:spcPct val="90000"/>
            </a:lnSpc>
            <a:spcBef>
              <a:spcPct val="0"/>
            </a:spcBef>
            <a:spcAft>
              <a:spcPct val="15000"/>
            </a:spcAft>
            <a:buChar char="•"/>
          </a:pPr>
          <a:r>
            <a:rPr lang="en-US" sz="2000" kern="1200" dirty="0">
              <a:latin typeface="+mn-lt"/>
            </a:rPr>
            <a:t>Cold water immersion</a:t>
          </a:r>
        </a:p>
        <a:p>
          <a:pPr marL="228600" lvl="1" indent="-228600" algn="l" defTabSz="889000">
            <a:lnSpc>
              <a:spcPct val="90000"/>
            </a:lnSpc>
            <a:spcBef>
              <a:spcPct val="0"/>
            </a:spcBef>
            <a:spcAft>
              <a:spcPct val="15000"/>
            </a:spcAft>
            <a:buChar char="•"/>
          </a:pPr>
          <a:r>
            <a:rPr lang="en-US" sz="2000" b="1" kern="1200" dirty="0">
              <a:latin typeface="+mn-lt"/>
            </a:rPr>
            <a:t>COOL FIRST, TRANSPORT SECOND</a:t>
          </a:r>
          <a:endParaRPr lang="en-US" sz="2000" kern="1200" dirty="0">
            <a:latin typeface="+mn-lt"/>
          </a:endParaRPr>
        </a:p>
      </dsp:txBody>
      <dsp:txXfrm rot="-5400000">
        <a:off x="2549453" y="3291394"/>
        <a:ext cx="8118178" cy="1133557"/>
      </dsp:txXfrm>
    </dsp:sp>
    <dsp:sp modelId="{BB326158-F274-4F2D-98ED-EC351401C4C0}">
      <dsp:nvSpPr>
        <dsp:cNvPr id="0" name=""/>
        <dsp:cNvSpPr/>
      </dsp:nvSpPr>
      <dsp:spPr>
        <a:xfrm>
          <a:off x="0" y="3263607"/>
          <a:ext cx="2547407" cy="1187118"/>
        </a:xfrm>
        <a:prstGeom prst="roundRect">
          <a:avLst/>
        </a:prstGeom>
        <a:solidFill>
          <a:srgbClr val="008F4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ts val="42"/>
            </a:spcAft>
            <a:buNone/>
          </a:pPr>
          <a:r>
            <a:rPr lang="en-US" sz="2800" kern="1200" dirty="0">
              <a:latin typeface="+mn-lt"/>
            </a:rPr>
            <a:t>Exertional</a:t>
          </a:r>
        </a:p>
        <a:p>
          <a:pPr marL="0" lvl="0" indent="0" algn="ctr" defTabSz="1244600">
            <a:lnSpc>
              <a:spcPct val="90000"/>
            </a:lnSpc>
            <a:spcBef>
              <a:spcPct val="0"/>
            </a:spcBef>
            <a:spcAft>
              <a:spcPct val="35000"/>
            </a:spcAft>
            <a:buNone/>
          </a:pPr>
          <a:r>
            <a:rPr lang="en-US" sz="2800" kern="1200" dirty="0">
              <a:latin typeface="+mn-lt"/>
            </a:rPr>
            <a:t>Heat Stroke</a:t>
          </a:r>
        </a:p>
      </dsp:txBody>
      <dsp:txXfrm>
        <a:off x="57950" y="3321557"/>
        <a:ext cx="2431507" cy="107121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E37477A8-7E29-D64F-978F-0D048EC74ECD}" type="datetimeFigureOut">
              <a:rPr lang="en-US" smtClean="0"/>
              <a:t>1/24/2017</a:t>
            </a:fld>
            <a:endParaRPr lang="en-US" dirty="0"/>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CBECAA78-C285-2E49-93C5-5EE9F1DCB7A9}" type="slidenum">
              <a:rPr lang="en-US" smtClean="0"/>
              <a:t>‹#›</a:t>
            </a:fld>
            <a:endParaRPr lang="en-US" dirty="0"/>
          </a:p>
        </p:txBody>
      </p:sp>
    </p:spTree>
    <p:extLst>
      <p:ext uri="{BB962C8B-B14F-4D97-AF65-F5344CB8AC3E}">
        <p14:creationId xmlns:p14="http://schemas.microsoft.com/office/powerpoint/2010/main" val="669908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circ.ahajournals.org/content/early/2015/12/16/CIR.0000000000000350.full.pdf"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www.nhlbi.nih.gov/news/spotlight/fact-sheet/frequently-asked-questions-about-sudden-death-young-case-registry"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cpr.heart.org/"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www.heart.org/cerp"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ksi.uconn.edu/information/parents/" TargetMode="External"/><Relationship Id="rId2" Type="http://schemas.openxmlformats.org/officeDocument/2006/relationships/slide" Target="../slides/slide53.xml"/><Relationship Id="rId1" Type="http://schemas.openxmlformats.org/officeDocument/2006/relationships/notesMaster" Target="../notesMasters/notesMaster1.xml"/><Relationship Id="rId6" Type="http://schemas.openxmlformats.org/officeDocument/2006/relationships/hyperlink" Target="http://usafootball.com/health-safety/heat-preparedness" TargetMode="External"/><Relationship Id="rId5" Type="http://schemas.openxmlformats.org/officeDocument/2006/relationships/hyperlink" Target="http://www.acsm.org/access-public-information/position-stands/position-stands/lists/position-stands/exercise-and-fluid-replacement" TargetMode="External"/><Relationship Id="rId4" Type="http://schemas.openxmlformats.org/officeDocument/2006/relationships/hyperlink" Target="http://www.nata.org/sites/default/files/ExternalHeatIllnesses.pdf"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cdc.gov/headsup/basics/concussion_whatis.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ECAA78-C285-2E49-93C5-5EE9F1DCB7A9}" type="slidenum">
              <a:rPr lang="en-US" smtClean="0"/>
              <a:t>1</a:t>
            </a:fld>
            <a:endParaRPr lang="en-US" dirty="0"/>
          </a:p>
        </p:txBody>
      </p:sp>
    </p:spTree>
    <p:extLst>
      <p:ext uri="{BB962C8B-B14F-4D97-AF65-F5344CB8AC3E}">
        <p14:creationId xmlns:p14="http://schemas.microsoft.com/office/powerpoint/2010/main" val="2833272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Concussion signs and symptoms differ with each person and with each injury.  Symptoms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may not be noticeable for hours or days. </a:t>
            </a:r>
          </a:p>
          <a:p>
            <a:r>
              <a:rPr lang="en-US" sz="1200" kern="1200" dirty="0">
                <a:solidFill>
                  <a:schemeClr val="tx1"/>
                </a:solidFill>
                <a:effectLst/>
                <a:latin typeface="+mn-lt"/>
                <a:ea typeface="+mn-ea"/>
                <a:cs typeface="+mn-cs"/>
              </a:rPr>
              <a:t> </a:t>
            </a:r>
          </a:p>
          <a:p>
            <a:r>
              <a:rPr lang="en-US" sz="1200" b="1" i="1" kern="1200" dirty="0">
                <a:solidFill>
                  <a:schemeClr val="tx1"/>
                </a:solidFill>
                <a:effectLst/>
                <a:latin typeface="+mn-lt"/>
                <a:ea typeface="+mn-ea"/>
                <a:cs typeface="+mn-cs"/>
              </a:rPr>
              <a:t>Facilitator Note: </a:t>
            </a:r>
            <a:r>
              <a:rPr lang="en-US" sz="1200" b="0" i="1" kern="1200" dirty="0">
                <a:solidFill>
                  <a:schemeClr val="tx1"/>
                </a:solidFill>
                <a:effectLst/>
                <a:latin typeface="+mn-lt"/>
                <a:ea typeface="+mn-ea"/>
                <a:cs typeface="+mn-cs"/>
              </a:rPr>
              <a:t>Review</a:t>
            </a:r>
            <a:r>
              <a:rPr lang="en-US" sz="1200" b="0" i="1" kern="1200" baseline="0" dirty="0">
                <a:solidFill>
                  <a:schemeClr val="tx1"/>
                </a:solidFill>
                <a:effectLst/>
                <a:latin typeface="+mn-lt"/>
                <a:ea typeface="+mn-ea"/>
                <a:cs typeface="+mn-cs"/>
              </a:rPr>
              <a:t> list from table. </a:t>
            </a:r>
            <a:r>
              <a:rPr lang="en-US" sz="1200" i="1" kern="1200" dirty="0">
                <a:solidFill>
                  <a:schemeClr val="tx1"/>
                </a:solidFill>
                <a:effectLst/>
                <a:latin typeface="+mn-lt"/>
                <a:ea typeface="+mn-ea"/>
                <a:cs typeface="+mn-cs"/>
              </a:rPr>
              <a:t>Remind attendees they can review signs and symptoms in the concussion</a:t>
            </a:r>
            <a:r>
              <a:rPr lang="en-US" sz="1200" i="1" kern="1200" baseline="0" dirty="0">
                <a:solidFill>
                  <a:schemeClr val="tx1"/>
                </a:solidFill>
                <a:effectLst/>
                <a:latin typeface="+mn-lt"/>
                <a:ea typeface="+mn-ea"/>
                <a:cs typeface="+mn-cs"/>
              </a:rPr>
              <a:t> section of the Parent H</a:t>
            </a:r>
            <a:r>
              <a:rPr lang="en-US" sz="1200" i="1" kern="1200" dirty="0">
                <a:solidFill>
                  <a:schemeClr val="tx1"/>
                </a:solidFill>
                <a:effectLst/>
                <a:latin typeface="+mn-lt"/>
                <a:ea typeface="+mn-ea"/>
                <a:cs typeface="+mn-cs"/>
              </a:rPr>
              <a:t>andbook or handouts (whichever</a:t>
            </a:r>
            <a:r>
              <a:rPr lang="en-US" sz="1200" i="1"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you provide).</a:t>
            </a:r>
          </a:p>
          <a:p>
            <a:endParaRPr lang="en-US" dirty="0"/>
          </a:p>
        </p:txBody>
      </p:sp>
      <p:sp>
        <p:nvSpPr>
          <p:cNvPr id="4" name="Slide Number Placeholder 3"/>
          <p:cNvSpPr>
            <a:spLocks noGrp="1"/>
          </p:cNvSpPr>
          <p:nvPr>
            <p:ph type="sldNum" sz="quarter" idx="10"/>
          </p:nvPr>
        </p:nvSpPr>
        <p:spPr/>
        <p:txBody>
          <a:bodyPr/>
          <a:lstStyle/>
          <a:p>
            <a:fld id="{CBECAA78-C285-2E49-93C5-5EE9F1DCB7A9}" type="slidenum">
              <a:rPr lang="en-US" smtClean="0"/>
              <a:t>12</a:t>
            </a:fld>
            <a:endParaRPr lang="en-US" dirty="0"/>
          </a:p>
        </p:txBody>
      </p:sp>
    </p:spTree>
    <p:extLst>
      <p:ext uri="{BB962C8B-B14F-4D97-AF65-F5344CB8AC3E}">
        <p14:creationId xmlns:p14="http://schemas.microsoft.com/office/powerpoint/2010/main" val="2330647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Remove the athlete from play. When in doubt, sit them out! </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Keep an athlete with a possible concussion out of play </a:t>
            </a:r>
            <a:r>
              <a:rPr lang="en-US" sz="1200" b="0" u="sng" kern="1200" dirty="0">
                <a:solidFill>
                  <a:schemeClr val="tx1"/>
                </a:solidFill>
                <a:effectLst/>
                <a:latin typeface="+mn-lt"/>
                <a:ea typeface="+mn-ea"/>
                <a:cs typeface="+mn-cs"/>
              </a:rPr>
              <a:t>for the remainder of the day of the injury </a:t>
            </a:r>
            <a:r>
              <a:rPr lang="en-US" sz="1200" b="0" kern="1200" dirty="0">
                <a:solidFill>
                  <a:schemeClr val="tx1"/>
                </a:solidFill>
                <a:effectLst/>
                <a:latin typeface="+mn-lt"/>
                <a:ea typeface="+mn-ea"/>
                <a:cs typeface="+mn-cs"/>
              </a:rPr>
              <a:t>and until cleared by a health care provider. </a:t>
            </a:r>
            <a:r>
              <a:rPr lang="en-US" sz="1200" b="0" i="0" kern="1200" dirty="0">
                <a:solidFill>
                  <a:schemeClr val="tx1"/>
                </a:solidFill>
                <a:effectLst/>
                <a:latin typeface="+mn-lt"/>
                <a:ea typeface="+mn-ea"/>
                <a:cs typeface="+mn-cs"/>
              </a:rPr>
              <a:t>Do not try to judge the severity of the injury yourself. After you remove an athlete with a possible concussion from practice or play, the decision about return to practice or play is a medical decision that should be made by a health care provider. </a:t>
            </a:r>
          </a:p>
          <a:p>
            <a:r>
              <a:rPr lang="en-US" sz="1200" b="0" kern="1200" dirty="0">
                <a:solidFill>
                  <a:schemeClr val="tx1"/>
                </a:solidFill>
                <a:effectLst/>
                <a:latin typeface="+mn-lt"/>
                <a:ea typeface="+mn-ea"/>
                <a:cs typeface="+mn-cs"/>
              </a:rPr>
              <a:t> </a:t>
            </a:r>
          </a:p>
          <a:p>
            <a:r>
              <a:rPr lang="en-US" sz="1200" b="0" kern="1200" dirty="0">
                <a:solidFill>
                  <a:schemeClr val="tx1"/>
                </a:solidFill>
                <a:effectLst/>
                <a:latin typeface="+mn-lt"/>
                <a:ea typeface="+mn-ea"/>
                <a:cs typeface="+mn-cs"/>
              </a:rPr>
              <a:t>If a coach</a:t>
            </a:r>
            <a:r>
              <a:rPr lang="en-US" sz="1200" b="0" kern="1200" baseline="0" dirty="0">
                <a:solidFill>
                  <a:schemeClr val="tx1"/>
                </a:solidFill>
                <a:effectLst/>
                <a:latin typeface="+mn-lt"/>
                <a:ea typeface="+mn-ea"/>
                <a:cs typeface="+mn-cs"/>
              </a:rPr>
              <a:t> or a</a:t>
            </a:r>
            <a:r>
              <a:rPr lang="en-US" sz="1200" b="0" kern="1200" dirty="0">
                <a:solidFill>
                  <a:schemeClr val="tx1"/>
                </a:solidFill>
                <a:effectLst/>
                <a:latin typeface="+mn-lt"/>
                <a:ea typeface="+mn-ea"/>
                <a:cs typeface="+mn-cs"/>
              </a:rPr>
              <a:t>thletic trainer informs you as the parent </a:t>
            </a:r>
            <a:r>
              <a:rPr lang="en-US" sz="1200" b="0" kern="1200" baseline="0" dirty="0">
                <a:solidFill>
                  <a:schemeClr val="tx1"/>
                </a:solidFill>
                <a:effectLst/>
                <a:latin typeface="+mn-lt"/>
                <a:ea typeface="+mn-ea"/>
                <a:cs typeface="+mn-cs"/>
              </a:rPr>
              <a:t>or </a:t>
            </a:r>
            <a:r>
              <a:rPr lang="en-US" sz="1200" b="0" kern="1200" dirty="0">
                <a:solidFill>
                  <a:schemeClr val="tx1"/>
                </a:solidFill>
                <a:effectLst/>
                <a:latin typeface="+mn-lt"/>
                <a:ea typeface="+mn-ea"/>
                <a:cs typeface="+mn-cs"/>
              </a:rPr>
              <a:t>legal guardian that your athlete may have had a possible concussion, it’s important that you watch your athlete for signs and symptoms that may show up or get worse once the athlete is at home or returns to school. </a:t>
            </a:r>
          </a:p>
          <a:p>
            <a:endParaRPr lang="en-US" sz="1200" b="0" kern="1200" dirty="0">
              <a:solidFill>
                <a:schemeClr val="tx1"/>
              </a:solidFill>
              <a:effectLst/>
              <a:latin typeface="+mn-lt"/>
              <a:ea typeface="+mn-ea"/>
              <a:cs typeface="+mn-cs"/>
            </a:endParaRPr>
          </a:p>
          <a:p>
            <a:pPr>
              <a:spcBef>
                <a:spcPts val="600"/>
              </a:spcBef>
              <a:spcAft>
                <a:spcPts val="600"/>
              </a:spcAft>
            </a:pPr>
            <a:r>
              <a:rPr lang="en-US" b="0" dirty="0"/>
              <a:t>Let the brain rest.</a:t>
            </a:r>
            <a:r>
              <a:rPr lang="en-US" b="0" baseline="0" dirty="0"/>
              <a:t> </a:t>
            </a:r>
            <a:r>
              <a:rPr lang="en-US" sz="1200" b="0" kern="1200" dirty="0">
                <a:solidFill>
                  <a:schemeClr val="tx1"/>
                </a:solidFill>
                <a:effectLst/>
                <a:latin typeface="+mn-lt"/>
                <a:ea typeface="+mn-ea"/>
                <a:cs typeface="+mn-cs"/>
              </a:rPr>
              <a:t>A concussion can affect the student-athlete’s ability to do schoolwork and other activities, as well as social interactions. Most athletes with a concussion get better and return to school and sports, but it is important to rest and give the brain time to heal. During recovery,</a:t>
            </a:r>
            <a:r>
              <a:rPr lang="en-US" sz="1200" b="0" kern="1200" baseline="0" dirty="0">
                <a:solidFill>
                  <a:schemeClr val="tx1"/>
                </a:solidFill>
                <a:effectLst/>
                <a:latin typeface="+mn-lt"/>
                <a:ea typeface="+mn-ea"/>
                <a:cs typeface="+mn-cs"/>
              </a:rPr>
              <a:t> e</a:t>
            </a:r>
            <a:r>
              <a:rPr lang="en-US" b="0" dirty="0"/>
              <a:t>xercising or activities that require concentration (such</a:t>
            </a:r>
            <a:r>
              <a:rPr lang="en-US" b="0" baseline="0" dirty="0"/>
              <a:t> as</a:t>
            </a:r>
            <a:r>
              <a:rPr lang="en-US" b="0" dirty="0"/>
              <a:t> studying, working on the computer, or playing video games) may cause concussion symptoms to reappear and get worse.</a:t>
            </a:r>
            <a:r>
              <a:rPr lang="en-US" b="0" baseline="0" dirty="0"/>
              <a:t> </a:t>
            </a:r>
            <a:r>
              <a:rPr lang="en-US" b="0" dirty="0"/>
              <a:t>Most concussions get better within 2 weeks, but some can take longer. Each person is different.</a:t>
            </a:r>
            <a:r>
              <a:rPr lang="en-US" b="0" baseline="0" dirty="0"/>
              <a:t> Concussions can take weeks to resolve. Please follow the recommendations from medical professionals for safe return to play. </a:t>
            </a:r>
            <a:r>
              <a:rPr lang="en-US" b="0" dirty="0"/>
              <a:t>Coming back too early can be dangerous</a:t>
            </a:r>
            <a:r>
              <a:rPr lang="en-US" b="0" baseline="0" dirty="0"/>
              <a:t> and</a:t>
            </a:r>
            <a:r>
              <a:rPr lang="en-US" b="0" dirty="0"/>
              <a:t> lead to a longer recovery and a delay in return to play.</a:t>
            </a:r>
          </a:p>
          <a:p>
            <a:endParaRPr lang="en-US"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How many concussions</a:t>
            </a:r>
            <a:r>
              <a:rPr lang="en-US" b="0" baseline="0" dirty="0"/>
              <a:t> are too many? It depends on the individual.  One may be too many for some, while another athlete could have four or five and seem okay. There are n</a:t>
            </a:r>
            <a:r>
              <a:rPr lang="en-US" b="0" dirty="0">
                <a:effectLst/>
              </a:rPr>
              <a:t>o guidelines. </a:t>
            </a:r>
            <a:r>
              <a:rPr lang="en-US" b="0" baseline="0" dirty="0">
                <a:effectLst/>
              </a:rPr>
              <a:t> This </a:t>
            </a:r>
            <a:r>
              <a:rPr lang="en-US" b="0" dirty="0">
                <a:effectLst/>
              </a:rPr>
              <a:t>is a decision that should be made based on recommendations from the athlete’s health care provider. An athlete needs to fully recover before returning to play. </a:t>
            </a:r>
          </a:p>
        </p:txBody>
      </p:sp>
      <p:sp>
        <p:nvSpPr>
          <p:cNvPr id="4" name="Slide Number Placeholder 3"/>
          <p:cNvSpPr>
            <a:spLocks noGrp="1"/>
          </p:cNvSpPr>
          <p:nvPr>
            <p:ph type="sldNum" sz="quarter" idx="10"/>
          </p:nvPr>
        </p:nvSpPr>
        <p:spPr/>
        <p:txBody>
          <a:bodyPr/>
          <a:lstStyle/>
          <a:p>
            <a:fld id="{CBECAA78-C285-2E49-93C5-5EE9F1DCB7A9}" type="slidenum">
              <a:rPr lang="en-US" smtClean="0"/>
              <a:t>13</a:t>
            </a:fld>
            <a:endParaRPr lang="en-US" dirty="0"/>
          </a:p>
        </p:txBody>
      </p:sp>
    </p:spTree>
    <p:extLst>
      <p:ext uri="{BB962C8B-B14F-4D97-AF65-F5344CB8AC3E}">
        <p14:creationId xmlns:p14="http://schemas.microsoft.com/office/powerpoint/2010/main" val="2512992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most students, only short-term changes or support services are needed as they recover from a concussion. However, a variety of formal support services may be available to help students who are experiencing a longer or more difficult recovery. These support services may vary widely among states and school districts. The type of support will differ depending on the specific needs of each student. Support services may include: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Response to Intervention Protocol (RTI)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504 Plan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Individualized Education Plan (IEP)</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Be sure to ask about what support services are available in your school or district. Returning too quickly can delay recovery time.</a:t>
            </a:r>
          </a:p>
          <a:p>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a:t>
            </a:r>
            <a:r>
              <a:rPr lang="en-US" sz="1200" b="1" i="1" kern="1200" baseline="0" dirty="0">
                <a:solidFill>
                  <a:schemeClr val="tx1"/>
                </a:solidFill>
                <a:effectLst/>
                <a:latin typeface="+mn-lt"/>
                <a:ea typeface="+mn-ea"/>
                <a:cs typeface="+mn-cs"/>
              </a:rPr>
              <a:t> Note</a:t>
            </a:r>
            <a:r>
              <a:rPr lang="en-US" sz="1200" i="1" kern="1200" baseline="0" dirty="0">
                <a:solidFill>
                  <a:schemeClr val="tx1"/>
                </a:solidFill>
                <a:effectLst/>
                <a:latin typeface="+mn-lt"/>
                <a:ea typeface="+mn-ea"/>
                <a:cs typeface="+mn-cs"/>
              </a:rPr>
              <a:t>: Provide information on support services available at your school, district, or organization.</a:t>
            </a:r>
            <a:endParaRPr lang="en-US"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ECAA78-C285-2E49-93C5-5EE9F1DCB7A9}" type="slidenum">
              <a:rPr lang="en-US" smtClean="0"/>
              <a:t>14</a:t>
            </a:fld>
            <a:endParaRPr lang="en-US" dirty="0"/>
          </a:p>
        </p:txBody>
      </p:sp>
    </p:spTree>
    <p:extLst>
      <p:ext uri="{BB962C8B-B14F-4D97-AF65-F5344CB8AC3E}">
        <p14:creationId xmlns:p14="http://schemas.microsoft.com/office/powerpoint/2010/main" val="404755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When an athlete’s symptoms have resolved and medical clearance has been granted by a physician,</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return to activity should follow a</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step-wise</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progression. Some</a:t>
            </a:r>
            <a:r>
              <a:rPr lang="en-US" sz="1200" b="0" kern="1200" baseline="0" dirty="0">
                <a:solidFill>
                  <a:schemeClr val="tx1"/>
                </a:solidFill>
                <a:effectLst/>
                <a:latin typeface="+mn-lt"/>
                <a:ea typeface="+mn-ea"/>
                <a:cs typeface="+mn-cs"/>
              </a:rPr>
              <a:t> states allow AT’s to clear from return to play. In any case, a</a:t>
            </a:r>
            <a:r>
              <a:rPr lang="en-US" sz="1200" b="0" kern="1200" dirty="0">
                <a:solidFill>
                  <a:schemeClr val="tx1"/>
                </a:solidFill>
                <a:effectLst/>
                <a:latin typeface="+mn-lt"/>
                <a:ea typeface="+mn-ea"/>
                <a:cs typeface="+mn-cs"/>
              </a:rPr>
              <a:t>n athletic trainer (AT) can help supervise the athlete to ensure safe return to play. If you do not have access to an AT, then you must work closely with your health care provider.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Baseline - No symptoms.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Athletes should only move to the next step if they do not have any symptoms at the current step.</a:t>
            </a:r>
          </a:p>
          <a:p>
            <a:endParaRPr lang="en-US" b="0" dirty="0"/>
          </a:p>
          <a:p>
            <a:r>
              <a:rPr lang="en-US" b="0" dirty="0"/>
              <a:t>Step 1 – Light aerobic</a:t>
            </a:r>
            <a:r>
              <a:rPr lang="en-US" b="0" baseline="0" dirty="0"/>
              <a:t> activity</a:t>
            </a:r>
            <a:endParaRPr lang="en-US" b="0" dirty="0"/>
          </a:p>
          <a:p>
            <a:r>
              <a:rPr lang="en-US" b="0" dirty="0"/>
              <a:t>Begin with light aerobic activity like using a stationary bike</a:t>
            </a:r>
            <a:r>
              <a:rPr lang="en-US" b="0" baseline="0" dirty="0"/>
              <a:t> or </a:t>
            </a:r>
            <a:r>
              <a:rPr lang="en-US" b="0" dirty="0"/>
              <a:t>light jogging for 10-15 minutes. Only enough exertion to get the heart rate up, and break a sweat. No weight lifting. If no symptoms occur the athlete can move to Step 2 the next day.</a:t>
            </a:r>
          </a:p>
          <a:p>
            <a:endParaRPr lang="en-US" b="0" dirty="0"/>
          </a:p>
          <a:p>
            <a:r>
              <a:rPr lang="en-US" b="0" dirty="0"/>
              <a:t>Step 2 – </a:t>
            </a:r>
            <a:r>
              <a:rPr lang="en-US" sz="1200" b="0" kern="1200" dirty="0">
                <a:solidFill>
                  <a:schemeClr val="tx1"/>
                </a:solidFill>
                <a:effectLst/>
                <a:latin typeface="+mn-lt"/>
                <a:ea typeface="+mn-ea"/>
                <a:cs typeface="+mn-cs"/>
              </a:rPr>
              <a:t>Moderate activity</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athlete can do activities that gradually increase heart rate and incorporate limited body or head motion, like moderate light jogging, brief running, stationary biking. Athletes can go a little harder and longer at this step. See how they respond.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Step 3 — Heavy, non-contact activity</a:t>
            </a:r>
          </a:p>
          <a:p>
            <a:r>
              <a:rPr lang="en-US" b="0" dirty="0"/>
              <a:t>Increase to heavy, non-contact physical activity. Let the athlete participate in sport-specific activities. Light weight training activities can begin, such as push-ups</a:t>
            </a:r>
            <a:r>
              <a:rPr lang="en-US" b="0" baseline="0" dirty="0"/>
              <a:t> and</a:t>
            </a:r>
            <a:r>
              <a:rPr lang="en-US" b="0" dirty="0"/>
              <a:t> sit-ups.</a:t>
            </a:r>
          </a:p>
          <a:p>
            <a:endParaRPr lang="en-US" b="0" dirty="0"/>
          </a:p>
          <a:p>
            <a:r>
              <a:rPr lang="en-US" b="0" dirty="0"/>
              <a:t>Step 4 – </a:t>
            </a:r>
            <a:r>
              <a:rPr lang="en-US" sz="1200" b="0" kern="1200" dirty="0">
                <a:solidFill>
                  <a:schemeClr val="tx1"/>
                </a:solidFill>
                <a:effectLst/>
                <a:latin typeface="+mn-lt"/>
                <a:ea typeface="+mn-ea"/>
                <a:cs typeface="+mn-cs"/>
              </a:rPr>
              <a:t>Practice &amp; full contact</a:t>
            </a:r>
            <a:endParaRPr lang="en-US" b="0" dirty="0"/>
          </a:p>
          <a:p>
            <a:r>
              <a:rPr lang="en-US" b="0" dirty="0"/>
              <a:t>Have the athlete participate in full practice</a:t>
            </a:r>
            <a:r>
              <a:rPr lang="en-US" b="0" baseline="0" dirty="0"/>
              <a:t> and </a:t>
            </a:r>
            <a:r>
              <a:rPr lang="en-US" b="0" dirty="0"/>
              <a:t>training sessions, which can include contact.</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Step 5 — Competition</a:t>
            </a:r>
          </a:p>
          <a:p>
            <a:r>
              <a:rPr lang="en-US" b="0" dirty="0"/>
              <a:t>Athlete can return to competition without restriction.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Progression timing depends on the athlete and the judgment of the medical professional. Athletes progress through the return to play progression by demonstrating tolerance to each stage.  It is crucial that an activity be stopped immediately if signs or symptoms of concussion return. If symptoms reappear at any step, the athlete should be re-evaluated by medical professional. </a:t>
            </a:r>
          </a:p>
          <a:p>
            <a:endParaRPr lang="en-US" dirty="0"/>
          </a:p>
          <a:p>
            <a:r>
              <a:rPr lang="en-US" sz="1200" b="1" i="1" kern="1200" dirty="0">
                <a:solidFill>
                  <a:schemeClr val="tx1"/>
                </a:solidFill>
                <a:effectLst/>
                <a:latin typeface="+mn-lt"/>
                <a:ea typeface="+mn-ea"/>
                <a:cs typeface="+mn-cs"/>
              </a:rPr>
              <a:t>Facilitator Note</a:t>
            </a:r>
            <a:r>
              <a:rPr lang="en-US" sz="1200" i="1" kern="1200" dirty="0">
                <a:solidFill>
                  <a:schemeClr val="tx1"/>
                </a:solidFill>
                <a:effectLst/>
                <a:latin typeface="+mn-lt"/>
                <a:ea typeface="+mn-ea"/>
                <a:cs typeface="+mn-cs"/>
              </a:rPr>
              <a:t>: Very important to emphasize that athlete cannot progress to next step unless they are symptom-free. Really reinforce that concussion management is based on SYMPTOMS, not the calendar or timing.</a:t>
            </a:r>
            <a:endParaRPr lang="en-US" i="1" dirty="0"/>
          </a:p>
        </p:txBody>
      </p:sp>
      <p:sp>
        <p:nvSpPr>
          <p:cNvPr id="4" name="Slide Number Placeholder 3"/>
          <p:cNvSpPr>
            <a:spLocks noGrp="1"/>
          </p:cNvSpPr>
          <p:nvPr>
            <p:ph type="sldNum" sz="quarter" idx="10"/>
          </p:nvPr>
        </p:nvSpPr>
        <p:spPr/>
        <p:txBody>
          <a:bodyPr/>
          <a:lstStyle/>
          <a:p>
            <a:fld id="{CBECAA78-C285-2E49-93C5-5EE9F1DCB7A9}" type="slidenum">
              <a:rPr lang="en-US" smtClean="0"/>
              <a:t>15</a:t>
            </a:fld>
            <a:endParaRPr lang="en-US" dirty="0"/>
          </a:p>
        </p:txBody>
      </p:sp>
    </p:spTree>
    <p:extLst>
      <p:ext uri="{BB962C8B-B14F-4D97-AF65-F5344CB8AC3E}">
        <p14:creationId xmlns:p14="http://schemas.microsoft.com/office/powerpoint/2010/main" val="2881897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a coach or parent, your actions create the culture for safety and can help lower an athlete’s chance of getting a concussion or other serious injury. Inappropriate technique, overly aggressive and/or unsportsmanlike behavior among athletes can increase their chances of getting a concussion or other serious injury. Here are some ways you can help keep your athletes safe:  </a:t>
            </a:r>
          </a:p>
          <a:p>
            <a:endParaRPr lang="en-U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Talk with athletes about the importance of reporting a concussion. </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Ask athletes about any concerns they may have about reporting their concussion symptoms. Make sure to tell them that safety comes first and you expect them to tell you and their coach if they have any of signs or symptoms of a concussion. </a:t>
            </a:r>
          </a:p>
          <a:p>
            <a:r>
              <a:rPr lang="en-US" sz="1200" b="0" kern="1200" dirty="0">
                <a:solidFill>
                  <a:schemeClr val="tx1"/>
                </a:solidFill>
                <a:effectLst/>
                <a:latin typeface="+mn-lt"/>
                <a:ea typeface="+mn-ea"/>
                <a:cs typeface="+mn-cs"/>
              </a:rPr>
              <a:t> </a:t>
            </a:r>
          </a:p>
          <a:p>
            <a:r>
              <a:rPr lang="en-US" sz="1200" b="0" kern="1200" dirty="0">
                <a:solidFill>
                  <a:schemeClr val="tx1"/>
                </a:solidFill>
                <a:effectLst/>
                <a:latin typeface="+mn-lt"/>
                <a:ea typeface="+mn-ea"/>
                <a:cs typeface="+mn-cs"/>
              </a:rPr>
              <a:t>Create a culture of safety at</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games</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or competitions. </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Enforce the rules of the sport</a:t>
            </a:r>
            <a:r>
              <a:rPr lang="en-US" sz="1200" b="0" kern="1200" baseline="0" dirty="0">
                <a:solidFill>
                  <a:schemeClr val="tx1"/>
                </a:solidFill>
                <a:effectLst/>
                <a:latin typeface="+mn-lt"/>
                <a:ea typeface="+mn-ea"/>
                <a:cs typeface="+mn-cs"/>
              </a:rPr>
              <a:t> especially proper technique and eliminating unsafe actions, such as striking, checking, spearing or using the head of the helmet to contact another athlete.</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Expect good sportsmanship at all times</a:t>
            </a:r>
          </a:p>
          <a:p>
            <a:r>
              <a:rPr lang="en-US" sz="1200" b="0" kern="1200" dirty="0">
                <a:solidFill>
                  <a:schemeClr val="tx1"/>
                </a:solidFill>
                <a:effectLst/>
                <a:latin typeface="+mn-lt"/>
                <a:ea typeface="+mn-ea"/>
                <a:cs typeface="+mn-cs"/>
              </a:rPr>
              <a:t> </a:t>
            </a:r>
          </a:p>
          <a:p>
            <a:r>
              <a:rPr lang="en-US" b="0" dirty="0"/>
              <a:t>Ensure athletes</a:t>
            </a:r>
            <a:r>
              <a:rPr lang="en-US" b="0" baseline="0" dirty="0"/>
              <a:t> wear properly fitted equipment and helmets. </a:t>
            </a:r>
          </a:p>
          <a:p>
            <a:pPr marL="171450" indent="-171450">
              <a:buFont typeface="Arial" panose="020B0604020202020204" pitchFamily="34" charset="0"/>
              <a:buChar char="•"/>
            </a:pPr>
            <a:r>
              <a:rPr lang="en-US" b="0" dirty="0"/>
              <a:t>Improperly fitted equipment can put athletes at risk for increased injury;</a:t>
            </a:r>
            <a:r>
              <a:rPr lang="en-US" b="0" baseline="0" dirty="0"/>
              <a:t> however, helmets will not prevent concussions.</a:t>
            </a:r>
            <a:endParaRPr lang="en-US" b="0" dirty="0"/>
          </a:p>
          <a:p>
            <a:pPr marL="171450" indent="-171450">
              <a:buFont typeface="Arial" panose="020B0604020202020204" pitchFamily="34" charset="0"/>
              <a:buChar char="•"/>
            </a:pPr>
            <a:r>
              <a:rPr lang="en-US" b="0" dirty="0"/>
              <a:t>Make sure equipment is worn as directed. </a:t>
            </a:r>
          </a:p>
          <a:p>
            <a:pPr marL="171450" indent="-171450">
              <a:buFont typeface="Arial" panose="020B0604020202020204" pitchFamily="34" charset="0"/>
              <a:buChar char="•"/>
            </a:pPr>
            <a:r>
              <a:rPr lang="en-US" b="0" dirty="0"/>
              <a:t>Look for national federation seal on helmets.</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Check equipment weekly.</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Keep up-to-date on concussion information. </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Review concussion guidelines</a:t>
            </a:r>
            <a:r>
              <a:rPr lang="en-US" sz="1200" b="0" kern="1200" baseline="0" dirty="0">
                <a:solidFill>
                  <a:schemeClr val="tx1"/>
                </a:solidFill>
                <a:effectLst/>
                <a:latin typeface="+mn-lt"/>
                <a:ea typeface="+mn-ea"/>
                <a:cs typeface="+mn-cs"/>
              </a:rPr>
              <a:t> of </a:t>
            </a:r>
            <a:r>
              <a:rPr lang="en-US" sz="1200" b="0" kern="1200" dirty="0">
                <a:solidFill>
                  <a:schemeClr val="tx1"/>
                </a:solidFill>
                <a:effectLst/>
                <a:latin typeface="+mn-lt"/>
                <a:ea typeface="+mn-ea"/>
                <a:cs typeface="+mn-cs"/>
              </a:rPr>
              <a:t>your state, league, and/or organization.</a:t>
            </a:r>
            <a:r>
              <a:rPr lang="en-US" sz="1200" b="0" kern="1200" baseline="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Take a training course on concussion. </a:t>
            </a:r>
            <a:r>
              <a:rPr lang="en-US" sz="1200" b="0" i="1" kern="1200" dirty="0">
                <a:solidFill>
                  <a:schemeClr val="tx1"/>
                </a:solidFill>
                <a:effectLst/>
                <a:latin typeface="+mn-lt"/>
                <a:ea typeface="+mn-ea"/>
                <a:cs typeface="+mn-cs"/>
              </a:rPr>
              <a:t>CDC offers concussion training </a:t>
            </a:r>
            <a:r>
              <a:rPr lang="en-US" sz="1200" b="0" kern="1200" dirty="0">
                <a:solidFill>
                  <a:schemeClr val="tx1"/>
                </a:solidFill>
                <a:effectLst/>
                <a:latin typeface="+mn-lt"/>
                <a:ea typeface="+mn-ea"/>
                <a:cs typeface="+mn-cs"/>
              </a:rPr>
              <a:t>at no cost at www.cdc.gov/HEADSUP. </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Download </a:t>
            </a:r>
            <a:r>
              <a:rPr lang="en-US" sz="1200" b="0" i="1" kern="1200" dirty="0">
                <a:solidFill>
                  <a:schemeClr val="tx1"/>
                </a:solidFill>
                <a:effectLst/>
                <a:latin typeface="+mn-lt"/>
                <a:ea typeface="+mn-ea"/>
                <a:cs typeface="+mn-cs"/>
              </a:rPr>
              <a:t>CDC’s HEADS UP app </a:t>
            </a:r>
            <a:r>
              <a:rPr lang="en-US" sz="1200" b="0" kern="1200" dirty="0">
                <a:solidFill>
                  <a:schemeClr val="tx1"/>
                </a:solidFill>
                <a:effectLst/>
                <a:latin typeface="+mn-lt"/>
                <a:ea typeface="+mn-ea"/>
                <a:cs typeface="+mn-cs"/>
              </a:rPr>
              <a:t>or a list of concussion signs and symptoms that you can keep on hand.</a:t>
            </a:r>
          </a:p>
        </p:txBody>
      </p:sp>
      <p:sp>
        <p:nvSpPr>
          <p:cNvPr id="4" name="Slide Number Placeholder 3"/>
          <p:cNvSpPr>
            <a:spLocks noGrp="1"/>
          </p:cNvSpPr>
          <p:nvPr>
            <p:ph type="sldNum" sz="quarter" idx="10"/>
          </p:nvPr>
        </p:nvSpPr>
        <p:spPr/>
        <p:txBody>
          <a:bodyPr/>
          <a:lstStyle/>
          <a:p>
            <a:fld id="{CBECAA78-C285-2E49-93C5-5EE9F1DCB7A9}" type="slidenum">
              <a:rPr lang="en-US" smtClean="0"/>
              <a:t>16</a:t>
            </a:fld>
            <a:endParaRPr lang="en-US" dirty="0"/>
          </a:p>
        </p:txBody>
      </p:sp>
    </p:spTree>
    <p:extLst>
      <p:ext uri="{BB962C8B-B14F-4D97-AF65-F5344CB8AC3E}">
        <p14:creationId xmlns:p14="http://schemas.microsoft.com/office/powerpoint/2010/main" val="10169952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ECAA78-C285-2E49-93C5-5EE9F1DCB7A9}" type="slidenum">
              <a:rPr lang="en-US" smtClean="0"/>
              <a:t>17</a:t>
            </a:fld>
            <a:endParaRPr lang="en-US" dirty="0"/>
          </a:p>
        </p:txBody>
      </p:sp>
    </p:spTree>
    <p:extLst>
      <p:ext uri="{BB962C8B-B14F-4D97-AF65-F5344CB8AC3E}">
        <p14:creationId xmlns:p14="http://schemas.microsoft.com/office/powerpoint/2010/main" val="1528651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Heat-related illness is preventable. All</a:t>
            </a:r>
            <a:r>
              <a:rPr lang="en-US" baseline="0" dirty="0"/>
              <a:t> youth athletes are at risk. </a:t>
            </a:r>
          </a:p>
          <a:p>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best way to protect athletes is to modify the risk factors that are responsible for causing heat illness.  These factors can be categorized into two groups, intrinsic (factors unique to that individual) and extrinsic (factors outside the athletes control).</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Facilitator Note: </a:t>
            </a:r>
            <a:r>
              <a:rPr lang="en-US" sz="1200" i="1" kern="1200" dirty="0">
                <a:solidFill>
                  <a:schemeClr val="tx1"/>
                </a:solidFill>
                <a:effectLst/>
                <a:latin typeface="+mn-lt"/>
                <a:ea typeface="+mn-ea"/>
                <a:cs typeface="+mn-cs"/>
              </a:rPr>
              <a:t>Review list from table.</a:t>
            </a:r>
            <a:r>
              <a:rPr lang="en-US" sz="1200" b="1" i="1" kern="1200" dirty="0">
                <a:solidFill>
                  <a:schemeClr val="tx1"/>
                </a:solidFill>
                <a:effectLst/>
                <a:latin typeface="+mn-lt"/>
                <a:ea typeface="+mn-ea"/>
                <a:cs typeface="+mn-cs"/>
              </a:rPr>
              <a:t> Could read this statement with this bullet:</a:t>
            </a:r>
            <a:endParaRPr lang="en-US" sz="1200" kern="1200" dirty="0">
              <a:solidFill>
                <a:schemeClr val="tx1"/>
              </a:solidFill>
              <a:effectLst/>
              <a:latin typeface="+mn-lt"/>
              <a:ea typeface="+mn-ea"/>
              <a:cs typeface="+mn-cs"/>
            </a:endParaRPr>
          </a:p>
          <a:p>
            <a:endParaRPr lang="en-US" sz="1200" b="1" i="1" kern="1200" baseline="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High</a:t>
            </a:r>
            <a:r>
              <a:rPr lang="en-US" sz="1200" b="0" kern="1200" baseline="0" dirty="0">
                <a:solidFill>
                  <a:schemeClr val="tx1"/>
                </a:solidFill>
                <a:effectLst/>
                <a:latin typeface="+mn-lt"/>
                <a:ea typeface="+mn-ea"/>
                <a:cs typeface="+mn-cs"/>
              </a:rPr>
              <a:t> temperature and/or high humidity: </a:t>
            </a:r>
          </a:p>
          <a:p>
            <a:endParaRPr lang="en-US" sz="1200" b="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Sweating is the body’s best way to get rid of heat, via evaporation. As sweat evaporates from the skin, heat is transferred away from the body into the environment. However, as relative humidity increases, the body’s ability for sweat to evaporate from the skin decreases, resulting in greater heat storage, load, and potential for exertional heat illnesses such as heat syncope, heat cramps, heat exhaustion and exertional heat stroke.</a:t>
            </a:r>
          </a:p>
        </p:txBody>
      </p:sp>
      <p:sp>
        <p:nvSpPr>
          <p:cNvPr id="4" name="Slide Number Placeholder 3"/>
          <p:cNvSpPr>
            <a:spLocks noGrp="1"/>
          </p:cNvSpPr>
          <p:nvPr>
            <p:ph type="sldNum" sz="quarter" idx="10"/>
          </p:nvPr>
        </p:nvSpPr>
        <p:spPr/>
        <p:txBody>
          <a:bodyPr/>
          <a:lstStyle/>
          <a:p>
            <a:fld id="{CBECAA78-C285-2E49-93C5-5EE9F1DCB7A9}" type="slidenum">
              <a:rPr lang="en-US" smtClean="0"/>
              <a:t>18</a:t>
            </a:fld>
            <a:endParaRPr lang="en-US" dirty="0"/>
          </a:p>
        </p:txBody>
      </p:sp>
    </p:spTree>
    <p:extLst>
      <p:ext uri="{BB962C8B-B14F-4D97-AF65-F5344CB8AC3E}">
        <p14:creationId xmlns:p14="http://schemas.microsoft.com/office/powerpoint/2010/main" val="12184335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Staying cool in the heat when exercising is important. Increased body temperature when exercising can lead to heat illnesses such as heat syncope, heat exhaustion and exertional heat stroke. </a:t>
            </a:r>
            <a:endParaRPr lang="en-US" b="1" dirty="0">
              <a:effectLst/>
            </a:endParaRPr>
          </a:p>
          <a:p>
            <a:endParaRPr lang="en-US" b="1"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Facilitator Note: </a:t>
            </a:r>
            <a:r>
              <a:rPr lang="en-US" sz="1200" i="1" kern="1200" dirty="0">
                <a:solidFill>
                  <a:schemeClr val="tx1"/>
                </a:solidFill>
                <a:effectLst/>
                <a:latin typeface="+mn-lt"/>
                <a:ea typeface="+mn-ea"/>
                <a:cs typeface="+mn-cs"/>
              </a:rPr>
              <a:t>Review list from table.</a:t>
            </a:r>
            <a:endParaRPr lang="en-US" sz="1200" kern="1200" dirty="0">
              <a:solidFill>
                <a:schemeClr val="tx1"/>
              </a:solidFill>
              <a:effectLst/>
              <a:latin typeface="+mn-lt"/>
              <a:ea typeface="+mn-ea"/>
              <a:cs typeface="+mn-cs"/>
            </a:endParaRPr>
          </a:p>
          <a:p>
            <a:endParaRPr lang="en-US" b="1" dirty="0">
              <a:effectLst/>
            </a:endParaRPr>
          </a:p>
        </p:txBody>
      </p:sp>
      <p:sp>
        <p:nvSpPr>
          <p:cNvPr id="4" name="Slide Number Placeholder 3"/>
          <p:cNvSpPr>
            <a:spLocks noGrp="1"/>
          </p:cNvSpPr>
          <p:nvPr>
            <p:ph type="sldNum" sz="quarter" idx="10"/>
          </p:nvPr>
        </p:nvSpPr>
        <p:spPr/>
        <p:txBody>
          <a:bodyPr/>
          <a:lstStyle/>
          <a:p>
            <a:fld id="{CBECAA78-C285-2E49-93C5-5EE9F1DCB7A9}" type="slidenum">
              <a:rPr lang="en-US" smtClean="0"/>
              <a:t>19</a:t>
            </a:fld>
            <a:endParaRPr lang="en-US" dirty="0"/>
          </a:p>
        </p:txBody>
      </p:sp>
    </p:spTree>
    <p:extLst>
      <p:ext uri="{BB962C8B-B14F-4D97-AF65-F5344CB8AC3E}">
        <p14:creationId xmlns:p14="http://schemas.microsoft.com/office/powerpoint/2010/main" val="1089747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Facilitator Note: </a:t>
            </a:r>
            <a:r>
              <a:rPr lang="en-US" sz="1200" i="1" kern="1200" dirty="0">
                <a:solidFill>
                  <a:schemeClr val="tx1"/>
                </a:solidFill>
                <a:effectLst/>
                <a:latin typeface="+mn-lt"/>
                <a:ea typeface="+mn-ea"/>
                <a:cs typeface="+mn-cs"/>
              </a:rPr>
              <a:t>Review list from table.</a:t>
            </a:r>
            <a:endParaRPr lang="en-US" sz="1200" kern="1200" dirty="0">
              <a:solidFill>
                <a:schemeClr val="tx1"/>
              </a:solidFill>
              <a:effectLst/>
              <a:latin typeface="+mn-lt"/>
              <a:ea typeface="+mn-ea"/>
              <a:cs typeface="+mn-cs"/>
            </a:endParaRPr>
          </a:p>
          <a:p>
            <a:endParaRPr lang="en-US" b="0" dirty="0">
              <a:effectLst/>
            </a:endParaRPr>
          </a:p>
          <a:p>
            <a:r>
              <a:rPr lang="en-US" b="0" dirty="0">
                <a:effectLst/>
              </a:rPr>
              <a:t>Additional information:</a:t>
            </a:r>
          </a:p>
          <a:p>
            <a:r>
              <a:rPr lang="en-US" b="0" dirty="0">
                <a:effectLst/>
              </a:rPr>
              <a:t>Heat Exhaustion: </a:t>
            </a:r>
          </a:p>
          <a:p>
            <a:r>
              <a:rPr lang="en-US" b="0" dirty="0">
                <a:effectLst/>
              </a:rPr>
              <a:t>Douse the athlete with cold water or rotate cold, wet ice towels over the body</a:t>
            </a:r>
            <a:r>
              <a:rPr lang="en-US" b="0" baseline="0" dirty="0">
                <a:effectLst/>
              </a:rPr>
              <a:t> </a:t>
            </a:r>
            <a:r>
              <a:rPr lang="en-US" b="0" dirty="0">
                <a:effectLst/>
              </a:rPr>
              <a:t>(legs, torso, head and arms).</a:t>
            </a:r>
            <a:r>
              <a:rPr lang="en-US" b="0" baseline="0" dirty="0">
                <a:effectLst/>
              </a:rPr>
              <a:t> </a:t>
            </a:r>
            <a:r>
              <a:rPr lang="en-US" b="0" dirty="0">
                <a:effectLst/>
              </a:rPr>
              <a:t>Monitor for improvement in symptoms. If no improvement seen within 10 minutes call 911. </a:t>
            </a:r>
          </a:p>
          <a:p>
            <a:endParaRPr lang="en-US" b="0" dirty="0">
              <a:effectLst/>
            </a:endParaRPr>
          </a:p>
          <a:p>
            <a:r>
              <a:rPr lang="en-US" b="0" dirty="0">
                <a:effectLst/>
              </a:rPr>
              <a:t>Heatstroke:</a:t>
            </a:r>
          </a:p>
          <a:p>
            <a:pPr marL="0" indent="0">
              <a:buFont typeface="Arial" panose="020B0604020202020204" pitchFamily="34" charset="0"/>
              <a:buNone/>
            </a:pPr>
            <a:r>
              <a:rPr lang="en-US" b="0" dirty="0">
                <a:effectLst/>
              </a:rPr>
              <a:t>Immerse whole body in a tub with ice and water. If this is not possible continuously douse with a hose and as much cold water as possible. Have medical providers monitor rectal temperature to determine when to cease cooling (when body temperature is ~102</a:t>
            </a:r>
            <a:r>
              <a:rPr lang="en-US" b="0" dirty="0">
                <a:effectLst/>
                <a:latin typeface="Courier New" panose="02070309020205020404" pitchFamily="49" charset="0"/>
                <a:cs typeface="Courier New" panose="02070309020205020404" pitchFamily="49" charset="0"/>
              </a:rPr>
              <a:t>°</a:t>
            </a:r>
            <a:r>
              <a:rPr lang="en-US" b="0" dirty="0">
                <a:effectLst/>
              </a:rPr>
              <a:t>F).</a:t>
            </a:r>
          </a:p>
        </p:txBody>
      </p:sp>
      <p:sp>
        <p:nvSpPr>
          <p:cNvPr id="4" name="Slide Number Placeholder 3"/>
          <p:cNvSpPr>
            <a:spLocks noGrp="1"/>
          </p:cNvSpPr>
          <p:nvPr>
            <p:ph type="sldNum" sz="quarter" idx="10"/>
          </p:nvPr>
        </p:nvSpPr>
        <p:spPr/>
        <p:txBody>
          <a:bodyPr/>
          <a:lstStyle/>
          <a:p>
            <a:fld id="{CBECAA78-C285-2E49-93C5-5EE9F1DCB7A9}" type="slidenum">
              <a:rPr lang="en-US" smtClean="0"/>
              <a:t>20</a:t>
            </a:fld>
            <a:endParaRPr lang="en-US" dirty="0"/>
          </a:p>
        </p:txBody>
      </p:sp>
    </p:spTree>
    <p:extLst>
      <p:ext uri="{BB962C8B-B14F-4D97-AF65-F5344CB8AC3E}">
        <p14:creationId xmlns:p14="http://schemas.microsoft.com/office/powerpoint/2010/main" val="14193777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Dehydration occurs when an athlete does not replace body fluids lost by sweating. Being even slightly dehydrated can make an athlete feel bad and play less effectively. Dehydration causes you to become hotter and have a higher heart rate while also putting you at greater risk for heat illnesses.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ECAA78-C285-2E49-93C5-5EE9F1DCB7A9}" type="slidenum">
              <a:rPr lang="en-US" smtClean="0"/>
              <a:t>21</a:t>
            </a:fld>
            <a:endParaRPr lang="en-US" dirty="0"/>
          </a:p>
        </p:txBody>
      </p:sp>
    </p:spTree>
    <p:extLst>
      <p:ext uri="{BB962C8B-B14F-4D97-AF65-F5344CB8AC3E}">
        <p14:creationId xmlns:p14="http://schemas.microsoft.com/office/powerpoint/2010/main" val="3408206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FACILITATOR INTRODUCES SELF</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 behalf of the National Football League</a:t>
            </a:r>
            <a:r>
              <a:rPr lang="en-US" sz="1200" kern="1200" baseline="0" dirty="0">
                <a:solidFill>
                  <a:schemeClr val="tx1"/>
                </a:solidFill>
                <a:effectLst/>
                <a:latin typeface="+mn-lt"/>
                <a:ea typeface="+mn-ea"/>
                <a:cs typeface="+mn-cs"/>
              </a:rPr>
              <a:t> and the American Heart Association, </a:t>
            </a:r>
            <a:r>
              <a:rPr lang="en-US" sz="1200" kern="1200" dirty="0">
                <a:solidFill>
                  <a:schemeClr val="tx1"/>
                </a:solidFill>
                <a:effectLst/>
                <a:latin typeface="+mn-lt"/>
                <a:ea typeface="+mn-ea"/>
                <a:cs typeface="+mn-cs"/>
              </a:rPr>
              <a:t>I welcome you to the Back to Sports meeting. I want to thank &lt;INSERT SCHOOL/ORGANIZATION NAME&gt; for hosting &lt;INSERT NAMES</a:t>
            </a:r>
            <a:r>
              <a:rPr lang="en-US" sz="1200" kern="1200" baseline="0" dirty="0">
                <a:solidFill>
                  <a:schemeClr val="tx1"/>
                </a:solidFill>
                <a:effectLst/>
                <a:latin typeface="+mn-lt"/>
                <a:ea typeface="+mn-ea"/>
                <a:cs typeface="+mn-cs"/>
              </a:rPr>
              <a:t> OF THOSE </a:t>
            </a:r>
            <a:r>
              <a:rPr lang="en-US" sz="1200" kern="1200" dirty="0">
                <a:solidFill>
                  <a:schemeClr val="tx1"/>
                </a:solidFill>
                <a:effectLst/>
                <a:latin typeface="+mn-lt"/>
                <a:ea typeface="+mn-ea"/>
                <a:cs typeface="+mn-cs"/>
              </a:rPr>
              <a:t>THAT HELPED PLAN</a:t>
            </a:r>
            <a:r>
              <a:rPr lang="en-US" sz="1200" kern="1200" baseline="0" dirty="0">
                <a:solidFill>
                  <a:schemeClr val="tx1"/>
                </a:solidFill>
                <a:effectLst/>
                <a:latin typeface="+mn-lt"/>
                <a:ea typeface="+mn-ea"/>
                <a:cs typeface="+mn-cs"/>
              </a:rPr>
              <a:t> MEETING&gt;</a:t>
            </a:r>
            <a:r>
              <a:rPr lang="en-US" sz="1200" kern="1200" dirty="0">
                <a:solidFill>
                  <a:schemeClr val="tx1"/>
                </a:solidFill>
                <a:effectLst/>
                <a:latin typeface="+mn-lt"/>
                <a:ea typeface="+mn-ea"/>
                <a:cs typeface="+mn-cs"/>
              </a:rPr>
              <a:t> for their support.</a:t>
            </a:r>
            <a:endParaRPr lang="en-US" sz="1200" kern="1200" baseline="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Facilitator</a:t>
            </a:r>
            <a:r>
              <a:rPr lang="en-US" sz="1200" b="1" i="1" kern="1200" baseline="0" dirty="0">
                <a:solidFill>
                  <a:schemeClr val="tx1"/>
                </a:solidFill>
                <a:effectLst/>
                <a:latin typeface="+mn-lt"/>
                <a:ea typeface="+mn-ea"/>
                <a:cs typeface="+mn-cs"/>
              </a:rPr>
              <a:t> Note: </a:t>
            </a:r>
            <a:r>
              <a:rPr lang="en-US" sz="1200" b="0" i="1" kern="1200" baseline="0" dirty="0">
                <a:solidFill>
                  <a:schemeClr val="tx1"/>
                </a:solidFill>
                <a:effectLst/>
                <a:latin typeface="+mn-lt"/>
                <a:ea typeface="+mn-ea"/>
                <a:cs typeface="+mn-cs"/>
              </a:rPr>
              <a:t>Prior to meeting check to see if Introduction video is available from digital toolkit – if so play video if available and if not read paragraph below.</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1"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National Football League (NFL) and the American Heart Association (AHA) have teamed up on Back to Sports, a program designed to promote physical activity and safe sport participation among youth</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Heart disease isn’t just a concern for older adults. About one in three American kids and teens is overweight or obese, and childhood obesity is the number one health concern among parents in the United States, topping drug abuse and smoking.</a:t>
            </a:r>
            <a:r>
              <a:rPr lang="en-US" sz="1200" kern="1200" baseline="30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Regular physical activity in kids is associated with a healthier, longer life and with a lower risk of heart disease, high blood pressure, type II diabetes, obesity, and mental health problems.</a:t>
            </a:r>
            <a:r>
              <a:rPr lang="en-US" sz="1200" kern="1200" baseline="30000" dirty="0">
                <a:solidFill>
                  <a:schemeClr val="tx1"/>
                </a:solidFill>
                <a:effectLst/>
                <a:latin typeface="+mn-lt"/>
                <a:ea typeface="+mn-ea"/>
                <a:cs typeface="+mn-cs"/>
              </a:rPr>
              <a:t>2</a:t>
            </a:r>
            <a:r>
              <a:rPr lang="en-US" sz="1200" kern="1200" baseline="0" dirty="0">
                <a:solidFill>
                  <a:schemeClr val="tx1"/>
                </a:solidFill>
                <a:effectLst/>
                <a:latin typeface="+mn-lt"/>
                <a:ea typeface="+mn-ea"/>
                <a:cs typeface="+mn-cs"/>
              </a:rPr>
              <a:t> B</a:t>
            </a:r>
            <a:r>
              <a:rPr lang="en-US" sz="1200" kern="1200" dirty="0">
                <a:solidFill>
                  <a:schemeClr val="tx1"/>
                </a:solidFill>
                <a:effectLst/>
                <a:latin typeface="+mn-lt"/>
                <a:ea typeface="+mn-ea"/>
                <a:cs typeface="+mn-cs"/>
              </a:rPr>
              <a:t>ut it doesn’t stop there. The benefits extend into the classroom, too. Studies have shown that active children perform better in school, behave better in the classroom, and have a greater ability to focus.</a:t>
            </a:r>
            <a:r>
              <a:rPr lang="en-US" sz="1200" kern="1200" baseline="300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 Raising a physically active generation is critical to improving the health of </a:t>
            </a:r>
            <a:r>
              <a:rPr lang="en-US" sz="1200" i="1" kern="1200" dirty="0">
                <a:solidFill>
                  <a:schemeClr val="tx1"/>
                </a:solidFill>
                <a:effectLst/>
                <a:latin typeface="+mn-lt"/>
                <a:ea typeface="+mn-ea"/>
                <a:cs typeface="+mn-cs"/>
              </a:rPr>
              <a:t>all</a:t>
            </a:r>
            <a:r>
              <a:rPr lang="en-US" sz="1200" kern="1200" dirty="0">
                <a:solidFill>
                  <a:schemeClr val="tx1"/>
                </a:solidFill>
                <a:effectLst/>
                <a:latin typeface="+mn-lt"/>
                <a:ea typeface="+mn-ea"/>
                <a:cs typeface="+mn-cs"/>
              </a:rPr>
              <a:t> Americans. Together, the NFL and the AHA are building a culture of health for our youth.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Before I review the meeting agenda and objectives, I would like to take a moment </a:t>
            </a:r>
            <a:r>
              <a:rPr lang="en-US" sz="1200" kern="1200" baseline="0" dirty="0">
                <a:solidFill>
                  <a:schemeClr val="tx1"/>
                </a:solidFill>
                <a:effectLst/>
                <a:latin typeface="+mn-lt"/>
                <a:ea typeface="+mn-ea"/>
                <a:cs typeface="+mn-cs"/>
              </a:rPr>
              <a:t> to point out my roles and responsibilities as an athletic trainer.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Facilitator Note:</a:t>
            </a:r>
            <a:r>
              <a:rPr lang="en-US" sz="1200" kern="1200" dirty="0">
                <a:solidFill>
                  <a:schemeClr val="tx1"/>
                </a:solidFill>
                <a:effectLst/>
                <a:latin typeface="+mn-lt"/>
                <a:ea typeface="+mn-ea"/>
                <a:cs typeface="+mn-cs"/>
              </a:rPr>
              <a:t> Point out where the bathrooms are</a:t>
            </a:r>
            <a:r>
              <a:rPr lang="en-US" sz="1200" kern="1200" baseline="0" dirty="0">
                <a:solidFill>
                  <a:schemeClr val="tx1"/>
                </a:solidFill>
                <a:effectLst/>
                <a:latin typeface="+mn-lt"/>
                <a:ea typeface="+mn-ea"/>
                <a:cs typeface="+mn-cs"/>
              </a:rPr>
              <a:t> located. Also, if snacks and beverages are offered</a:t>
            </a:r>
            <a:r>
              <a:rPr lang="en-US" sz="1200" kern="1200" dirty="0">
                <a:solidFill>
                  <a:schemeClr val="tx1"/>
                </a:solidFill>
                <a:effectLst/>
                <a:latin typeface="+mn-lt"/>
                <a:ea typeface="+mn-ea"/>
                <a:cs typeface="+mn-cs"/>
              </a:rPr>
              <a:t>, make sure to mention, “Please feel free to help yourself to the snacks as we go!”</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Sources: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30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AHA Understanding</a:t>
            </a:r>
            <a:r>
              <a:rPr lang="en-US" sz="1200" kern="1200" baseline="0" dirty="0">
                <a:solidFill>
                  <a:schemeClr val="tx1"/>
                </a:solidFill>
                <a:effectLst/>
                <a:latin typeface="+mn-lt"/>
                <a:ea typeface="+mn-ea"/>
                <a:cs typeface="+mn-cs"/>
              </a:rPr>
              <a:t> Childhood Obesity: </a:t>
            </a:r>
            <a:r>
              <a:rPr lang="en-US" sz="1200" kern="1200" dirty="0">
                <a:solidFill>
                  <a:schemeClr val="tx1"/>
                </a:solidFill>
                <a:effectLst/>
                <a:latin typeface="+mn-lt"/>
                <a:ea typeface="+mn-ea"/>
                <a:cs typeface="+mn-cs"/>
              </a:rPr>
              <a:t>http://www.heart.org/idc/groups/heart-public/@wcm/@fc/documents/downloadable/ucm_304175.pdf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b="0" i="0" u="none" strike="noStrike" kern="1200" baseline="30000" dirty="0">
                <a:solidFill>
                  <a:schemeClr val="tx1"/>
                </a:solidFill>
                <a:latin typeface="+mn-lt"/>
                <a:ea typeface="+mn-ea"/>
                <a:cs typeface="+mn-cs"/>
              </a:rPr>
              <a:t>2</a:t>
            </a:r>
            <a:r>
              <a:rPr lang="en-US" sz="1200" b="0" i="0" u="none" strike="noStrike" kern="1200" baseline="0" dirty="0">
                <a:solidFill>
                  <a:schemeClr val="tx1"/>
                </a:solidFill>
                <a:latin typeface="+mn-lt"/>
                <a:ea typeface="+mn-ea"/>
                <a:cs typeface="+mn-cs"/>
              </a:rPr>
              <a:t>US Department of Health and Human Services. 2008 Physical Activity Guidelines for Americans. Retrieved on June 14, 2016 from http://health.gov/paguidelines/pdf/paguide.pdf.</a:t>
            </a:r>
          </a:p>
          <a:p>
            <a:endParaRPr lang="en-US" sz="1200" b="0" i="0" u="none" strike="noStrike" kern="1200" baseline="0" dirty="0">
              <a:solidFill>
                <a:schemeClr val="tx1"/>
              </a:solidFill>
              <a:effectLst/>
              <a:latin typeface="+mn-lt"/>
              <a:ea typeface="+mn-ea"/>
              <a:cs typeface="+mn-cs"/>
            </a:endParaRPr>
          </a:p>
          <a:p>
            <a:r>
              <a:rPr lang="en-US" sz="1200" b="0" i="0" u="none" strike="noStrike" kern="1200" baseline="30000" dirty="0">
                <a:solidFill>
                  <a:schemeClr val="tx1"/>
                </a:solidFill>
                <a:effectLst/>
                <a:latin typeface="+mn-lt"/>
                <a:ea typeface="+mn-ea"/>
                <a:cs typeface="+mn-cs"/>
              </a:rPr>
              <a:t>3</a:t>
            </a:r>
            <a:r>
              <a:rPr lang="en-US" sz="1200" b="0" i="0" u="none" strike="noStrike" kern="1200" baseline="0" dirty="0">
                <a:solidFill>
                  <a:schemeClr val="tx1"/>
                </a:solidFill>
                <a:latin typeface="+mn-lt"/>
                <a:ea typeface="+mn-ea"/>
                <a:cs typeface="+mn-cs"/>
              </a:rPr>
              <a:t>Centers for Disease Control and Prevention (2010). The association between school based physical</a:t>
            </a:r>
          </a:p>
          <a:p>
            <a:r>
              <a:rPr lang="en-US" sz="1200" b="0" i="0" u="none" strike="noStrike" kern="1200" baseline="0" dirty="0">
                <a:solidFill>
                  <a:schemeClr val="tx1"/>
                </a:solidFill>
                <a:latin typeface="+mn-lt"/>
                <a:ea typeface="+mn-ea"/>
                <a:cs typeface="+mn-cs"/>
              </a:rPr>
              <a:t>activity, including physical education, and academic performance. Atlanta, GA: US Department of Health and Human Services, 9. Retrieved on June 14, 2016 from</a:t>
            </a:r>
          </a:p>
          <a:p>
            <a:r>
              <a:rPr lang="en-US" sz="1200" b="0" i="0" u="none" strike="noStrike" kern="1200" baseline="0" dirty="0">
                <a:solidFill>
                  <a:schemeClr val="tx1"/>
                </a:solidFill>
                <a:latin typeface="+mn-lt"/>
                <a:ea typeface="+mn-ea"/>
                <a:cs typeface="+mn-cs"/>
              </a:rPr>
              <a:t>http://www.cdc.gov/healthyyouth/health_and_academics/pdf/pa-pe_paper.pdf</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ECAA78-C285-2E49-93C5-5EE9F1DCB7A9}" type="slidenum">
              <a:rPr lang="en-US" smtClean="0"/>
              <a:t>2</a:t>
            </a:fld>
            <a:endParaRPr lang="en-US" dirty="0"/>
          </a:p>
        </p:txBody>
      </p:sp>
    </p:spTree>
    <p:extLst>
      <p:ext uri="{BB962C8B-B14F-4D97-AF65-F5344CB8AC3E}">
        <p14:creationId xmlns:p14="http://schemas.microsoft.com/office/powerpoint/2010/main" val="1007918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Facilitator Note: </a:t>
            </a:r>
            <a:r>
              <a:rPr lang="en-US" sz="1200" i="1" kern="1200" dirty="0">
                <a:solidFill>
                  <a:schemeClr val="tx1"/>
                </a:solidFill>
                <a:effectLst/>
                <a:latin typeface="+mn-lt"/>
                <a:ea typeface="+mn-ea"/>
                <a:cs typeface="+mn-cs"/>
              </a:rPr>
              <a:t>Review symptoms from chart.</a:t>
            </a:r>
            <a:endParaRPr lang="en-US" sz="1200" b="1" i="1"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ECAA78-C285-2E49-93C5-5EE9F1DCB7A9}" type="slidenum">
              <a:rPr lang="en-US" smtClean="0"/>
              <a:t>22</a:t>
            </a:fld>
            <a:endParaRPr lang="en-US" dirty="0"/>
          </a:p>
        </p:txBody>
      </p:sp>
    </p:spTree>
    <p:extLst>
      <p:ext uri="{BB962C8B-B14F-4D97-AF65-F5344CB8AC3E}">
        <p14:creationId xmlns:p14="http://schemas.microsoft.com/office/powerpoint/2010/main" val="7684751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Hydration, or fluid replacement, plays a crucial role in body functions, athletic performance, and exertional heat illness.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two </a:t>
            </a:r>
            <a:r>
              <a:rPr lang="en-US" sz="1200" u="sng" kern="1200" dirty="0">
                <a:solidFill>
                  <a:schemeClr val="tx1"/>
                </a:solidFill>
                <a:effectLst/>
                <a:latin typeface="+mn-lt"/>
                <a:ea typeface="+mn-ea"/>
                <a:cs typeface="+mn-cs"/>
              </a:rPr>
              <a:t>easy</a:t>
            </a:r>
            <a:r>
              <a:rPr lang="en-US" sz="1200" kern="1200" dirty="0">
                <a:solidFill>
                  <a:schemeClr val="tx1"/>
                </a:solidFill>
                <a:effectLst/>
                <a:latin typeface="+mn-lt"/>
                <a:ea typeface="+mn-ea"/>
                <a:cs typeface="+mn-cs"/>
              </a:rPr>
              <a:t> ways</a:t>
            </a:r>
            <a:r>
              <a:rPr lang="en-US" sz="1200" kern="1200" baseline="0" dirty="0">
                <a:solidFill>
                  <a:schemeClr val="tx1"/>
                </a:solidFill>
                <a:effectLst/>
                <a:latin typeface="+mn-lt"/>
                <a:ea typeface="+mn-ea"/>
                <a:cs typeface="+mn-cs"/>
              </a:rPr>
              <a:t> to monitor hydration: body weight changes and urine color check.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The preferred method is body weight changes, but some athletes may not be able to use this method. </a:t>
            </a:r>
            <a:r>
              <a:rPr lang="en-US" sz="1200" b="0" kern="1200" dirty="0">
                <a:solidFill>
                  <a:schemeClr val="tx1"/>
                </a:solidFill>
                <a:effectLst/>
                <a:latin typeface="+mn-lt"/>
                <a:ea typeface="+mn-ea"/>
                <a:cs typeface="+mn-cs"/>
              </a:rPr>
              <a:t>The easy and practical way to monitor hydration is through body weight changes from</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pre-practice to post-practice. By calculating the changes, you can estimate the approximate amount of fluid loss through sweating. </a:t>
            </a:r>
            <a:r>
              <a:rPr lang="en-US" sz="1200" kern="1200" dirty="0">
                <a:solidFill>
                  <a:schemeClr val="tx1"/>
                </a:solidFill>
                <a:effectLst/>
                <a:latin typeface="+mn-lt"/>
                <a:ea typeface="+mn-ea"/>
                <a:cs typeface="+mn-cs"/>
              </a:rPr>
              <a:t>For every pound of body weight lost, an athlete should drink 16 ounces of fluid. This would be about one bottle of drink per pound weight loss.</a:t>
            </a:r>
            <a:endParaRPr lang="en-US" sz="1200" b="0" kern="120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Another easy method that can be used is to check urine color. Urine that is light or looks like lemonade indicates that the person is well hydrated.</a:t>
            </a:r>
            <a:r>
              <a:rPr lang="en-US" sz="1200" b="0" kern="1200" baseline="0" dirty="0">
                <a:solidFill>
                  <a:schemeClr val="tx1"/>
                </a:solidFill>
                <a:effectLst/>
                <a:latin typeface="+mn-lt"/>
                <a:ea typeface="+mn-ea"/>
                <a:cs typeface="+mn-cs"/>
              </a:rPr>
              <a:t> U</a:t>
            </a:r>
            <a:r>
              <a:rPr lang="en-US" sz="1200" b="0" kern="1200" dirty="0">
                <a:solidFill>
                  <a:schemeClr val="tx1"/>
                </a:solidFill>
                <a:effectLst/>
                <a:latin typeface="+mn-lt"/>
                <a:ea typeface="+mn-ea"/>
                <a:cs typeface="+mn-cs"/>
              </a:rPr>
              <a:t>rine color that is dark like apple juice indicates that the person is dehydrated. E</a:t>
            </a:r>
            <a:r>
              <a:rPr lang="en-US" sz="1200" kern="1200" dirty="0">
                <a:solidFill>
                  <a:schemeClr val="tx1"/>
                </a:solidFill>
                <a:effectLst/>
                <a:latin typeface="+mn-lt"/>
                <a:ea typeface="+mn-ea"/>
                <a:cs typeface="+mn-cs"/>
              </a:rPr>
              <a:t>ncourage your athlete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drink water until their urine returns to “lemonade” color. </a:t>
            </a:r>
            <a:r>
              <a:rPr lang="en-US" sz="1200" kern="1200" baseline="0" dirty="0">
                <a:solidFill>
                  <a:schemeClr val="tx1"/>
                </a:solidFill>
                <a:effectLst/>
                <a:latin typeface="+mn-lt"/>
                <a:ea typeface="+mn-ea"/>
                <a:cs typeface="+mn-cs"/>
              </a:rPr>
              <a:t>Checking urine color is a good way to teach younger players to monitor their hydration. </a:t>
            </a:r>
            <a:r>
              <a:rPr lang="en-US" sz="1200" kern="1200" dirty="0">
                <a:solidFill>
                  <a:schemeClr val="tx1"/>
                </a:solidFill>
                <a:effectLst/>
                <a:latin typeface="+mn-lt"/>
                <a:ea typeface="+mn-ea"/>
                <a:cs typeface="+mn-cs"/>
              </a:rPr>
              <a:t>Note: supplements or medications can alter urine color.</a:t>
            </a:r>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dirty="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Athletes should rehydrate and replenish the fluid lost within 2 hours after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exercise.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a:t>
            </a:r>
            <a:r>
              <a:rPr lang="en-US" sz="1200" kern="1200" baseline="0" dirty="0">
                <a:solidFill>
                  <a:schemeClr val="tx1"/>
                </a:solidFill>
                <a:effectLst/>
                <a:latin typeface="+mn-lt"/>
                <a:ea typeface="+mn-ea"/>
                <a:cs typeface="+mn-cs"/>
              </a:rPr>
              <a:t> aware that it </a:t>
            </a:r>
            <a:r>
              <a:rPr lang="en-US" sz="1200" i="1" kern="1200" baseline="0" dirty="0">
                <a:solidFill>
                  <a:schemeClr val="tx1"/>
                </a:solidFill>
                <a:effectLst/>
                <a:latin typeface="+mn-lt"/>
                <a:ea typeface="+mn-ea"/>
                <a:cs typeface="+mn-cs"/>
              </a:rPr>
              <a:t>is</a:t>
            </a:r>
            <a:r>
              <a:rPr lang="en-US" sz="1200" kern="1200" baseline="0" dirty="0">
                <a:solidFill>
                  <a:schemeClr val="tx1"/>
                </a:solidFill>
                <a:effectLst/>
                <a:latin typeface="+mn-lt"/>
                <a:ea typeface="+mn-ea"/>
                <a:cs typeface="+mn-cs"/>
              </a:rPr>
              <a:t> possible to overhydrate. </a:t>
            </a:r>
            <a:r>
              <a:rPr lang="en-US" sz="1200" kern="1200" dirty="0">
                <a:solidFill>
                  <a:schemeClr val="tx1"/>
                </a:solidFill>
                <a:effectLst/>
                <a:latin typeface="+mn-lt"/>
                <a:ea typeface="+mn-ea"/>
                <a:cs typeface="+mn-cs"/>
              </a:rPr>
              <a:t>Hyponatremia is a medical term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for a low concentration of sodium in the blood. Hyponatremia occurs in up to 30% of ultra-endurance participants. It is mainly caused by over-hydration or drinking too much. Your athlete should not attempt to overhydrate with excessive amounts of fluid. </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Hydration needs vary with the individual and the time of year, so sports participants should be aware of their own need for fluids to maximize their performance and safety. </a:t>
            </a:r>
          </a:p>
          <a:p>
            <a:r>
              <a:rPr lang="en-US"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p:txBody>
      </p:sp>
      <p:sp>
        <p:nvSpPr>
          <p:cNvPr id="4" name="Slide Number Placeholder 3"/>
          <p:cNvSpPr>
            <a:spLocks noGrp="1"/>
          </p:cNvSpPr>
          <p:nvPr>
            <p:ph type="sldNum" sz="quarter" idx="10"/>
          </p:nvPr>
        </p:nvSpPr>
        <p:spPr/>
        <p:txBody>
          <a:bodyPr/>
          <a:lstStyle/>
          <a:p>
            <a:fld id="{CBECAA78-C285-2E49-93C5-5EE9F1DCB7A9}" type="slidenum">
              <a:rPr lang="en-US" smtClean="0"/>
              <a:t>23</a:t>
            </a:fld>
            <a:endParaRPr lang="en-US" dirty="0"/>
          </a:p>
        </p:txBody>
      </p:sp>
    </p:spTree>
    <p:extLst>
      <p:ext uri="{BB962C8B-B14F-4D97-AF65-F5344CB8AC3E}">
        <p14:creationId xmlns:p14="http://schemas.microsoft.com/office/powerpoint/2010/main" val="13066909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Sports drinks are sometimes used to replace electrolytes and provide energy for athletes who sweat a lot, are doing intense activities that lasts 60 minutes or more or for those who practice more than once a day, particularly in hot, humid conditions.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short practices, sports drinks are likely not necessary and no better than plain water. Many contain ingredients that aren’t needed in these conditions, such as calories, added sugars and electrolytes. </a:t>
            </a:r>
            <a:r>
              <a:rPr lang="en-US" dirty="0"/>
              <a:t>Water is the least expensive and most accessible fluid</a:t>
            </a:r>
            <a:r>
              <a:rPr lang="en-US" baseline="0" dirty="0"/>
              <a:t> during exercise. For kids that prefer flavor, consider adding a splash of their favorite fruit juice or fruit slices such as orange or lemon to flavor their water.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CBECAA78-C285-2E49-93C5-5EE9F1DCB7A9}" type="slidenum">
              <a:rPr lang="en-US" smtClean="0"/>
              <a:t>24</a:t>
            </a:fld>
            <a:endParaRPr lang="en-US" dirty="0"/>
          </a:p>
        </p:txBody>
      </p:sp>
    </p:spTree>
    <p:extLst>
      <p:ext uri="{BB962C8B-B14F-4D97-AF65-F5344CB8AC3E}">
        <p14:creationId xmlns:p14="http://schemas.microsoft.com/office/powerpoint/2010/main" val="22020217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kern="1200" dirty="0">
                <a:solidFill>
                  <a:schemeClr val="tx1"/>
                </a:solidFill>
                <a:effectLst/>
                <a:latin typeface="+mn-lt"/>
                <a:ea typeface="+mn-ea"/>
                <a:cs typeface="+mn-cs"/>
              </a:rPr>
              <a:t>There are some things</a:t>
            </a:r>
            <a:r>
              <a:rPr lang="en-US" sz="1200" b="0" kern="1200" baseline="0" dirty="0">
                <a:solidFill>
                  <a:schemeClr val="tx1"/>
                </a:solidFill>
                <a:effectLst/>
                <a:latin typeface="+mn-lt"/>
                <a:ea typeface="+mn-ea"/>
                <a:cs typeface="+mn-cs"/>
              </a:rPr>
              <a:t> your athlete can do to help prevent heat-related illnesses and dehydration. </a:t>
            </a:r>
            <a:endParaRPr lang="en-US" sz="1200" b="0" kern="1200" dirty="0">
              <a:solidFill>
                <a:schemeClr val="tx1"/>
              </a:solidFill>
              <a:effectLst/>
              <a:latin typeface="+mn-lt"/>
              <a:ea typeface="+mn-ea"/>
              <a:cs typeface="+mn-cs"/>
            </a:endParaRPr>
          </a:p>
          <a:p>
            <a:pPr lvl="0"/>
            <a:endParaRPr lang="en-US" sz="1200" b="0" kern="1200" dirty="0">
              <a:solidFill>
                <a:schemeClr val="tx1"/>
              </a:solidFill>
              <a:effectLst/>
              <a:latin typeface="+mn-lt"/>
              <a:ea typeface="+mn-ea"/>
              <a:cs typeface="+mn-cs"/>
            </a:endParaRPr>
          </a:p>
          <a:p>
            <a:pPr lvl="0"/>
            <a:r>
              <a:rPr lang="en-US" sz="1200" b="0" kern="1200" dirty="0">
                <a:solidFill>
                  <a:schemeClr val="tx1"/>
                </a:solidFill>
                <a:effectLst/>
                <a:latin typeface="+mn-lt"/>
                <a:ea typeface="+mn-ea"/>
                <a:cs typeface="+mn-cs"/>
              </a:rPr>
              <a:t>Heat acclimatization: </a:t>
            </a:r>
            <a:r>
              <a:rPr lang="en-US" sz="1200" kern="1200" dirty="0">
                <a:solidFill>
                  <a:schemeClr val="tx1"/>
                </a:solidFill>
                <a:effectLst/>
                <a:latin typeface="+mn-lt"/>
                <a:ea typeface="+mn-ea"/>
                <a:cs typeface="+mn-cs"/>
              </a:rPr>
              <a:t>This is series of adaptations that can happen inside the body, which prepares it for exercise in the heat. It helps the body lower temperature and heart rate during exercise, enhances sweating rates, and allows the body to store more water.</a:t>
            </a:r>
            <a:endParaRPr lang="en-US" sz="1200" b="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It is recommended that parents get children outside and active during the summer months prior to beginning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practices.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Coaches should also help athletes prepare for the heat by planning for a 10-14 day heat acclimatization period at the beginning of the season.  During the progression, coaches should gradually increase the practice intensity, duration, and how much equipment is worn. Also it is important to monitor the environmental conditions and adjust when needed to ensure player safety. Here’s </a:t>
            </a:r>
            <a:r>
              <a:rPr lang="en-US" sz="1200" b="0" kern="1200" dirty="0">
                <a:solidFill>
                  <a:schemeClr val="tx1"/>
                </a:solidFill>
                <a:effectLst/>
                <a:latin typeface="+mn-lt"/>
                <a:ea typeface="+mn-ea"/>
                <a:cs typeface="+mn-cs"/>
              </a:rPr>
              <a:t>an example of a 10-14 day heat acclimatization process for football players: </a:t>
            </a:r>
          </a:p>
          <a:p>
            <a:pPr marL="628650" lvl="1" indent="-171450">
              <a:buFont typeface="Arial" panose="020B0604020202020204" pitchFamily="34" charset="0"/>
              <a:buChar char="•"/>
            </a:pPr>
            <a:r>
              <a:rPr lang="en-US" dirty="0">
                <a:effectLst/>
              </a:rPr>
              <a:t>Day 1 and 2 – Single practice in helmets only, no contact.</a:t>
            </a:r>
          </a:p>
          <a:p>
            <a:pPr marL="628650" lvl="1" indent="-171450">
              <a:buFont typeface="Arial" panose="020B0604020202020204" pitchFamily="34" charset="0"/>
              <a:buChar char="•"/>
            </a:pPr>
            <a:r>
              <a:rPr lang="en-US" dirty="0">
                <a:effectLst/>
              </a:rPr>
              <a:t>Day 3-5 – Single practice in helmets &amp; shoulder pads, contact with dummies and sleds.</a:t>
            </a:r>
          </a:p>
          <a:p>
            <a:pPr marL="628650" lvl="1" indent="-171450">
              <a:buFont typeface="Arial" panose="020B0604020202020204" pitchFamily="34" charset="0"/>
              <a:buChar char="•"/>
            </a:pPr>
            <a:r>
              <a:rPr lang="en-US" dirty="0">
                <a:effectLst/>
              </a:rPr>
              <a:t>Days 6-14 – Double sessions allowed with 3 hour break in between, total practice time should not exceed 5 hours, and may practice with full pads and contact </a:t>
            </a:r>
          </a:p>
          <a:p>
            <a:pPr marL="457200" lvl="1" indent="0">
              <a:buFont typeface="Arial" panose="020B0604020202020204" pitchFamily="34" charset="0"/>
              <a:buNone/>
            </a:pPr>
            <a:endParaRPr lang="en-US" b="1" i="1" dirty="0">
              <a:effectLst/>
            </a:endParaRPr>
          </a:p>
          <a:p>
            <a:pPr marL="457200" lvl="1" indent="0">
              <a:buFont typeface="Arial" panose="020B0604020202020204" pitchFamily="34" charset="0"/>
              <a:buNone/>
            </a:pPr>
            <a:r>
              <a:rPr lang="en-US" b="1" i="1" dirty="0">
                <a:effectLst/>
              </a:rPr>
              <a:t>Facilitator</a:t>
            </a:r>
            <a:r>
              <a:rPr lang="en-US" b="1" i="1" baseline="0" dirty="0">
                <a:effectLst/>
              </a:rPr>
              <a:t> Note</a:t>
            </a:r>
            <a:r>
              <a:rPr lang="en-US" b="1" i="1" dirty="0">
                <a:effectLst/>
              </a:rPr>
              <a:t>: </a:t>
            </a:r>
            <a:r>
              <a:rPr lang="en-US" b="0" i="1" dirty="0">
                <a:effectLst/>
              </a:rPr>
              <a:t>S</a:t>
            </a:r>
            <a:r>
              <a:rPr lang="en-US" i="1" dirty="0">
                <a:effectLst/>
              </a:rPr>
              <a:t>ome states are regulating and not allowing consecutive two-a-days. Make sure to know your regulations in advance.</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i="1" kern="1200" dirty="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1" kern="1200" dirty="0">
                <a:solidFill>
                  <a:schemeClr val="tx1"/>
                </a:solidFill>
                <a:effectLst/>
                <a:latin typeface="+mn-lt"/>
                <a:ea typeface="+mn-ea"/>
                <a:cs typeface="+mn-cs"/>
              </a:rPr>
              <a:t>Although these guidelines were created for football they could easily be adapted for any sports, regardless of equipment usage. </a:t>
            </a:r>
            <a:endParaRPr lang="en-US" sz="1200" kern="1200" dirty="0">
              <a:solidFill>
                <a:schemeClr val="tx1"/>
              </a:solidFill>
              <a:effectLst/>
              <a:latin typeface="+mn-lt"/>
              <a:ea typeface="+mn-ea"/>
              <a:cs typeface="+mn-cs"/>
            </a:endParaRPr>
          </a:p>
          <a:p>
            <a:pPr marL="457200" lvl="1" indent="0">
              <a:buFont typeface="Arial" panose="020B0604020202020204" pitchFamily="34" charset="0"/>
              <a:buNone/>
            </a:pPr>
            <a:endParaRPr lang="en-US" sz="1200" i="1" kern="1200" dirty="0">
              <a:solidFill>
                <a:schemeClr val="tx1"/>
              </a:solidFill>
              <a:effectLst/>
              <a:latin typeface="+mn-lt"/>
              <a:ea typeface="+mn-ea"/>
              <a:cs typeface="+mn-cs"/>
            </a:endParaRPr>
          </a:p>
          <a:p>
            <a:endParaRPr lang="en-US" sz="1200" i="1" kern="1200" dirty="0">
              <a:solidFill>
                <a:schemeClr val="tx1"/>
              </a:solidFill>
              <a:effectLst/>
              <a:latin typeface="+mn-lt"/>
              <a:ea typeface="+mn-ea"/>
              <a:cs typeface="+mn-cs"/>
            </a:endParaRPr>
          </a:p>
          <a:p>
            <a:r>
              <a:rPr lang="en-US" b="0" dirty="0">
                <a:effectLst/>
              </a:rPr>
              <a:t>Proper hydration: Drink water before, during and after practice.</a:t>
            </a:r>
            <a:r>
              <a:rPr lang="en-US" b="0" baseline="0" dirty="0">
                <a:effectLst/>
              </a:rPr>
              <a:t> Sports drinks can be used </a:t>
            </a:r>
            <a:r>
              <a:rPr lang="en-US" sz="1200" b="0" kern="1200" dirty="0">
                <a:solidFill>
                  <a:schemeClr val="tx1"/>
                </a:solidFill>
                <a:effectLst/>
                <a:latin typeface="+mn-lt"/>
                <a:ea typeface="+mn-ea"/>
                <a:cs typeface="+mn-cs"/>
              </a:rPr>
              <a:t>for intense physical activity 60 minutes or longer in hot humid weather. Note: A</a:t>
            </a:r>
            <a:r>
              <a:rPr lang="en-US" sz="1200" kern="1200" dirty="0">
                <a:solidFill>
                  <a:schemeClr val="tx1"/>
                </a:solidFill>
                <a:effectLst/>
                <a:latin typeface="+mn-lt"/>
                <a:ea typeface="+mn-ea"/>
                <a:cs typeface="+mn-cs"/>
              </a:rPr>
              <a:t>thletes should not attempt to overhydrate with excessive amounts of fluid. </a:t>
            </a:r>
            <a:endParaRPr lang="en-US" sz="1200" b="0" kern="1200" dirty="0">
              <a:solidFill>
                <a:schemeClr val="tx1"/>
              </a:solidFill>
              <a:effectLst/>
              <a:latin typeface="+mn-lt"/>
              <a:ea typeface="+mn-ea"/>
              <a:cs typeface="+mn-cs"/>
            </a:endParaRPr>
          </a:p>
          <a:p>
            <a:endParaRPr lang="en-US"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ffectLst/>
              </a:rPr>
              <a:t>Take regular breaks: </a:t>
            </a:r>
            <a:r>
              <a:rPr lang="en-US" sz="1200" b="0" kern="1200" dirty="0">
                <a:solidFill>
                  <a:schemeClr val="tx1"/>
                </a:solidFill>
                <a:effectLst/>
                <a:latin typeface="+mn-lt"/>
                <a:ea typeface="+mn-ea"/>
                <a:cs typeface="+mn-cs"/>
              </a:rPr>
              <a:t>Encourage adequate water breaks throughout exercise sessions. </a:t>
            </a:r>
            <a:r>
              <a:rPr lang="en-US" sz="1200" b="0" kern="1200" baseline="0" dirty="0">
                <a:solidFill>
                  <a:schemeClr val="tx1"/>
                </a:solidFill>
                <a:effectLst/>
                <a:latin typeface="+mn-lt"/>
                <a:ea typeface="+mn-ea"/>
                <a:cs typeface="+mn-cs"/>
              </a:rPr>
              <a:t>C</a:t>
            </a:r>
            <a:r>
              <a:rPr lang="en-US" b="0" baseline="0" dirty="0">
                <a:effectLst/>
              </a:rPr>
              <a:t>oaches should ensure an adequate number of hydration breaks are given, and that athletes are given enough time during the breaks. </a:t>
            </a:r>
            <a:r>
              <a:rPr lang="en-US" sz="1200" kern="1200" dirty="0">
                <a:solidFill>
                  <a:schemeClr val="tx1"/>
                </a:solidFill>
                <a:effectLst/>
                <a:latin typeface="+mn-lt"/>
                <a:ea typeface="+mn-ea"/>
                <a:cs typeface="+mn-cs"/>
              </a:rPr>
              <a:t>These sessions should be every 15-20 minutes, and they should allow athletes to drink as much as they wish. It is best if the breaks are in shaded area, if possible. As air temperature increases, rest</a:t>
            </a:r>
            <a:r>
              <a:rPr lang="en-US" sz="1200" kern="1200" baseline="0" dirty="0">
                <a:solidFill>
                  <a:schemeClr val="tx1"/>
                </a:solidFill>
                <a:effectLst/>
                <a:latin typeface="+mn-lt"/>
                <a:ea typeface="+mn-ea"/>
                <a:cs typeface="+mn-cs"/>
              </a:rPr>
              <a:t> and </a:t>
            </a:r>
            <a:r>
              <a:rPr lang="en-US" sz="1200" kern="1200" dirty="0">
                <a:solidFill>
                  <a:schemeClr val="tx1"/>
                </a:solidFill>
                <a:effectLst/>
                <a:latin typeface="+mn-lt"/>
                <a:ea typeface="+mn-ea"/>
                <a:cs typeface="+mn-cs"/>
              </a:rPr>
              <a:t>water breaks should be taken more frequently.</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b="0" dirty="0">
                <a:effectLst/>
              </a:rPr>
              <a:t>Practice adjustments: Coaches should adjust the length and/or intensity of practice according to the environmental conditions. If possible, avoid working out in the early afternoon, </a:t>
            </a:r>
            <a:r>
              <a:rPr lang="en-US" b="0" baseline="0" dirty="0">
                <a:effectLst/>
              </a:rPr>
              <a:t>around </a:t>
            </a:r>
            <a:r>
              <a:rPr lang="en-US" b="0" dirty="0">
                <a:effectLst/>
              </a:rPr>
              <a:t>noon to 3 p.m. when the sun is at its peak. Coaches should also consider</a:t>
            </a:r>
            <a:r>
              <a:rPr lang="en-US" b="0" baseline="0" dirty="0">
                <a:effectLst/>
              </a:rPr>
              <a:t> type of equipment worn as this can add to heat.</a:t>
            </a:r>
            <a:endParaRPr lang="en-US" b="0" dirty="0">
              <a:effectLst/>
            </a:endParaRPr>
          </a:p>
          <a:p>
            <a:r>
              <a:rPr lang="en-US" dirty="0">
                <a:effectLst/>
              </a:rPr>
              <a:t> </a:t>
            </a:r>
          </a:p>
          <a:p>
            <a:r>
              <a:rPr lang="en-US" b="0" dirty="0">
                <a:effectLst/>
              </a:rPr>
              <a:t>Dress for</a:t>
            </a:r>
            <a:r>
              <a:rPr lang="en-US" b="0" baseline="0" dirty="0">
                <a:effectLst/>
              </a:rPr>
              <a:t> the heat:</a:t>
            </a:r>
            <a:r>
              <a:rPr lang="en-US" sz="1200" b="0" dirty="0">
                <a:effectLst/>
              </a:rPr>
              <a:t> </a:t>
            </a:r>
            <a:r>
              <a:rPr lang="en-US" b="0" dirty="0">
                <a:effectLst/>
              </a:rPr>
              <a:t>Athletes should dress for the heat by wearing lightweight, light-colored clothing in breathable fabrics. </a:t>
            </a:r>
          </a:p>
          <a:p>
            <a:r>
              <a:rPr lang="en-US" sz="1200" b="0" kern="1200" dirty="0">
                <a:solidFill>
                  <a:schemeClr val="tx1"/>
                </a:solidFill>
                <a:effectLst/>
                <a:latin typeface="+mn-lt"/>
                <a:ea typeface="+mn-ea"/>
                <a:cs typeface="+mn-cs"/>
              </a:rPr>
              <a:t> </a:t>
            </a:r>
            <a:endParaRPr lang="en-US" b="0" baseline="0" dirty="0"/>
          </a:p>
          <a:p>
            <a:r>
              <a:rPr lang="en-US" sz="1200" b="0" kern="1200" dirty="0">
                <a:solidFill>
                  <a:schemeClr val="tx1"/>
                </a:solidFill>
                <a:effectLst/>
                <a:latin typeface="+mn-lt"/>
                <a:ea typeface="+mn-ea"/>
                <a:cs typeface="+mn-cs"/>
              </a:rPr>
              <a:t>Urine</a:t>
            </a:r>
            <a:r>
              <a:rPr lang="en-US" sz="1200" b="0" kern="1200" baseline="0" dirty="0">
                <a:solidFill>
                  <a:schemeClr val="tx1"/>
                </a:solidFill>
                <a:effectLst/>
                <a:latin typeface="+mn-lt"/>
                <a:ea typeface="+mn-ea"/>
                <a:cs typeface="+mn-cs"/>
              </a:rPr>
              <a:t> color check: </a:t>
            </a:r>
            <a:r>
              <a:rPr lang="en-US" sz="1200" b="0" kern="1200" dirty="0">
                <a:solidFill>
                  <a:schemeClr val="tx1"/>
                </a:solidFill>
                <a:effectLst/>
                <a:latin typeface="+mn-lt"/>
                <a:ea typeface="+mn-ea"/>
                <a:cs typeface="+mn-cs"/>
              </a:rPr>
              <a:t>To make sure your athlete is hydrated, have him or her observe the color of their urine, which should be a light yellow or the color of lemonade and NOT the color of apple juice. </a:t>
            </a:r>
          </a:p>
          <a:p>
            <a:pPr marL="0" lvl="0" indent="0">
              <a:buFont typeface="Arial" panose="020B0604020202020204" pitchFamily="34" charset="0"/>
              <a:buNone/>
            </a:pPr>
            <a:endParaRPr lang="en-US" sz="1200" b="0" kern="1200" dirty="0">
              <a:solidFill>
                <a:schemeClr val="tx1"/>
              </a:solidFill>
              <a:effectLst/>
              <a:latin typeface="+mn-lt"/>
              <a:ea typeface="+mn-ea"/>
              <a:cs typeface="+mn-cs"/>
            </a:endParaRPr>
          </a:p>
          <a:p>
            <a:pPr marL="0" lvl="0" indent="0">
              <a:buFont typeface="Arial" panose="020B0604020202020204" pitchFamily="34" charset="0"/>
              <a:buNone/>
            </a:pPr>
            <a:r>
              <a:rPr lang="en-US" sz="1200" b="0" kern="1200" dirty="0">
                <a:solidFill>
                  <a:schemeClr val="tx1"/>
                </a:solidFill>
                <a:effectLst/>
                <a:latin typeface="+mn-lt"/>
                <a:ea typeface="+mn-ea"/>
                <a:cs typeface="+mn-cs"/>
              </a:rPr>
              <a:t>Your child should never be denied or discouraged from drinking water</a:t>
            </a:r>
            <a:r>
              <a:rPr lang="en-US" sz="1200" b="0" kern="1200" baseline="0" dirty="0">
                <a:solidFill>
                  <a:schemeClr val="tx1"/>
                </a:solidFill>
                <a:effectLst/>
                <a:latin typeface="+mn-lt"/>
                <a:ea typeface="+mn-ea"/>
                <a:cs typeface="+mn-cs"/>
              </a:rPr>
              <a:t> or </a:t>
            </a:r>
            <a:r>
              <a:rPr lang="en-US" sz="1200" b="0" kern="1200" dirty="0">
                <a:solidFill>
                  <a:schemeClr val="tx1"/>
                </a:solidFill>
                <a:effectLst/>
                <a:latin typeface="+mn-lt"/>
                <a:ea typeface="+mn-ea"/>
                <a:cs typeface="+mn-cs"/>
              </a:rPr>
              <a:t>fluids. Fluids should be readily accessible throughout exercise. You child should NOT be punished by withholding water</a:t>
            </a:r>
            <a:r>
              <a:rPr lang="en-US" sz="1200" b="0" kern="1200" baseline="0" dirty="0">
                <a:solidFill>
                  <a:schemeClr val="tx1"/>
                </a:solidFill>
                <a:effectLst/>
                <a:latin typeface="+mn-lt"/>
                <a:ea typeface="+mn-ea"/>
                <a:cs typeface="+mn-cs"/>
              </a:rPr>
              <a:t> or </a:t>
            </a:r>
            <a:r>
              <a:rPr lang="en-US" sz="1200" b="0" kern="1200" dirty="0">
                <a:solidFill>
                  <a:schemeClr val="tx1"/>
                </a:solidFill>
                <a:effectLst/>
                <a:latin typeface="+mn-lt"/>
                <a:ea typeface="+mn-ea"/>
                <a:cs typeface="+mn-cs"/>
              </a:rPr>
              <a:t>fluids.</a:t>
            </a:r>
          </a:p>
        </p:txBody>
      </p:sp>
      <p:sp>
        <p:nvSpPr>
          <p:cNvPr id="4" name="Slide Number Placeholder 3"/>
          <p:cNvSpPr>
            <a:spLocks noGrp="1"/>
          </p:cNvSpPr>
          <p:nvPr>
            <p:ph type="sldNum" sz="quarter" idx="10"/>
          </p:nvPr>
        </p:nvSpPr>
        <p:spPr/>
        <p:txBody>
          <a:bodyPr/>
          <a:lstStyle/>
          <a:p>
            <a:fld id="{CBECAA78-C285-2E49-93C5-5EE9F1DCB7A9}" type="slidenum">
              <a:rPr lang="en-US" smtClean="0"/>
              <a:t>25</a:t>
            </a:fld>
            <a:endParaRPr lang="en-US" dirty="0"/>
          </a:p>
        </p:txBody>
      </p:sp>
    </p:spTree>
    <p:extLst>
      <p:ext uri="{BB962C8B-B14F-4D97-AF65-F5344CB8AC3E}">
        <p14:creationId xmlns:p14="http://schemas.microsoft.com/office/powerpoint/2010/main" val="25438629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Note:</a:t>
            </a:r>
            <a:r>
              <a:rPr lang="en-US" b="1" i="1" baseline="0" dirty="0"/>
              <a:t> </a:t>
            </a:r>
          </a:p>
          <a:p>
            <a:pPr marL="171450" indent="-171450">
              <a:buFont typeface="Arial" panose="020B0604020202020204" pitchFamily="34" charset="0"/>
              <a:buChar char="•"/>
            </a:pPr>
            <a:r>
              <a:rPr lang="en-US" b="0" i="1" baseline="0" dirty="0"/>
              <a:t>In this section, participants will practice CPR. You will select the CPR technique to be taught based on your target audience. You do not need to cover both techniques.</a:t>
            </a:r>
          </a:p>
          <a:p>
            <a:pPr marL="628650" lvl="1" indent="-171450">
              <a:buFont typeface="Arial" panose="020B0604020202020204" pitchFamily="34" charset="0"/>
              <a:buChar char="•"/>
            </a:pPr>
            <a:r>
              <a:rPr lang="en-US" i="1" baseline="0" dirty="0"/>
              <a:t>Child CPR: All elementary events- Slides 28 and 29</a:t>
            </a:r>
          </a:p>
          <a:p>
            <a:pPr marL="628650" lvl="1" indent="-171450">
              <a:buFont typeface="Arial" panose="020B0604020202020204" pitchFamily="34" charset="0"/>
              <a:buChar char="•"/>
            </a:pPr>
            <a:r>
              <a:rPr lang="en-US" i="1" baseline="0" dirty="0"/>
              <a:t>Hands-Only CPR: Middle and high school events or events that have combination of ages (K-12) - Slide 30</a:t>
            </a:r>
          </a:p>
        </p:txBody>
      </p:sp>
      <p:sp>
        <p:nvSpPr>
          <p:cNvPr id="4" name="Slide Number Placeholder 3"/>
          <p:cNvSpPr>
            <a:spLocks noGrp="1"/>
          </p:cNvSpPr>
          <p:nvPr>
            <p:ph type="sldNum" sz="quarter" idx="10"/>
          </p:nvPr>
        </p:nvSpPr>
        <p:spPr/>
        <p:txBody>
          <a:bodyPr/>
          <a:lstStyle/>
          <a:p>
            <a:fld id="{CBECAA78-C285-2E49-93C5-5EE9F1DCB7A9}" type="slidenum">
              <a:rPr lang="en-US" smtClean="0"/>
              <a:t>26</a:t>
            </a:fld>
            <a:endParaRPr lang="en-US" dirty="0"/>
          </a:p>
        </p:txBody>
      </p:sp>
    </p:spTree>
    <p:extLst>
      <p:ext uri="{BB962C8B-B14F-4D97-AF65-F5344CB8AC3E}">
        <p14:creationId xmlns:p14="http://schemas.microsoft.com/office/powerpoint/2010/main" val="37073259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Cardiac arrest </a:t>
            </a:r>
            <a:r>
              <a:rPr lang="en-US" sz="1200" b="0" i="0" u="none" strike="noStrike" kern="1200" baseline="0" dirty="0">
                <a:solidFill>
                  <a:schemeClr val="tx1"/>
                </a:solidFill>
                <a:latin typeface="+mn-lt"/>
                <a:ea typeface="+mn-ea"/>
                <a:cs typeface="+mn-cs"/>
              </a:rPr>
              <a:t>occurs when the heart unexpectedly stops beating. It’s triggered by an electrical malfunction in the heart that causes an irregular heartbeat (arrhythmia) and prevents the heart from pumping blood to the brain, lungs and vital organs.</a:t>
            </a:r>
            <a:endParaRPr lang="en-US" b="0" i="1" dirty="0"/>
          </a:p>
          <a:p>
            <a:endParaRPr lang="en-US" b="0" i="1"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Causes of cardiac arrest are largely unclear, and most often cardiac arrest happens in previously undiagnosed individuals. Cardiac arrest in younger children is often preceded by respiratory problems while in teens and adults it’s often a problem in the heart itself. </a:t>
            </a:r>
          </a:p>
          <a:p>
            <a:endParaRPr lang="en-US" b="0" i="1" dirty="0"/>
          </a:p>
          <a:p>
            <a:r>
              <a:rPr lang="en-US" b="0" i="1" dirty="0"/>
              <a:t>It is not a heart attack.</a:t>
            </a:r>
            <a:r>
              <a:rPr lang="en-US" b="0" dirty="0"/>
              <a:t> </a:t>
            </a:r>
          </a:p>
          <a:p>
            <a:endParaRPr lang="en-US" b="0" dirty="0"/>
          </a:p>
          <a:p>
            <a:r>
              <a:rPr lang="en-US" b="0" dirty="0"/>
              <a:t>A</a:t>
            </a:r>
            <a:r>
              <a:rPr lang="en-US" b="0" baseline="0" dirty="0"/>
              <a:t> h</a:t>
            </a:r>
            <a:r>
              <a:rPr lang="en-US" b="0" dirty="0"/>
              <a:t>eart attack is caused by one or more blockages in the heart’s blood vessels, preventing proper flow and heart muscle dies. Note: </a:t>
            </a:r>
            <a:r>
              <a:rPr lang="en-US" sz="1200" kern="1200" dirty="0">
                <a:solidFill>
                  <a:schemeClr val="tx1"/>
                </a:solidFill>
                <a:effectLst/>
                <a:latin typeface="+mn-lt"/>
                <a:ea typeface="+mn-ea"/>
                <a:cs typeface="+mn-cs"/>
              </a:rPr>
              <a:t>Most heart attacks do not lead to sudden cardiac arrest, although a small percentage of people</a:t>
            </a:r>
            <a:r>
              <a:rPr lang="en-US" sz="1200" kern="1200" baseline="0" dirty="0">
                <a:solidFill>
                  <a:schemeClr val="tx1"/>
                </a:solidFill>
                <a:effectLst/>
                <a:latin typeface="+mn-lt"/>
                <a:ea typeface="+mn-ea"/>
                <a:cs typeface="+mn-cs"/>
              </a:rPr>
              <a:t> how have</a:t>
            </a:r>
            <a:r>
              <a:rPr lang="en-US" sz="1200" kern="1200" dirty="0">
                <a:solidFill>
                  <a:schemeClr val="tx1"/>
                </a:solidFill>
                <a:effectLst/>
                <a:latin typeface="+mn-lt"/>
                <a:ea typeface="+mn-ea"/>
                <a:cs typeface="+mn-cs"/>
              </a:rPr>
              <a:t> a heart attack may develop cardiac arrest.</a:t>
            </a:r>
            <a:endParaRPr lang="en-US" b="0" dirty="0"/>
          </a:p>
          <a:p>
            <a:endParaRPr lang="en-US" sz="1200" b="0" kern="1200" dirty="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b="0" dirty="0"/>
              <a:t>A person has the best chance of survival if CPR &amp; AED are used immediately.</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CPR is short for cardiopulmonary resuscitation. CPR keeps oxygen-rich blood flowing to the person’s body when the heart is not effectively pumping on its own.  An automated external defibrillator or AED is a portable electrical device that can restore normal heart function.</a:t>
            </a:r>
          </a:p>
        </p:txBody>
      </p:sp>
      <p:sp>
        <p:nvSpPr>
          <p:cNvPr id="4" name="Slide Number Placeholder 3"/>
          <p:cNvSpPr>
            <a:spLocks noGrp="1"/>
          </p:cNvSpPr>
          <p:nvPr>
            <p:ph type="sldNum" sz="quarter" idx="10"/>
          </p:nvPr>
        </p:nvSpPr>
        <p:spPr/>
        <p:txBody>
          <a:bodyPr/>
          <a:lstStyle/>
          <a:p>
            <a:fld id="{CBECAA78-C285-2E49-93C5-5EE9F1DCB7A9}" type="slidenum">
              <a:rPr lang="en-US" smtClean="0"/>
              <a:t>27</a:t>
            </a:fld>
            <a:endParaRPr lang="en-US" dirty="0"/>
          </a:p>
        </p:txBody>
      </p:sp>
    </p:spTree>
    <p:extLst>
      <p:ext uri="{BB962C8B-B14F-4D97-AF65-F5344CB8AC3E}">
        <p14:creationId xmlns:p14="http://schemas.microsoft.com/office/powerpoint/2010/main" val="31592411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Cardiac arrest can impact </a:t>
            </a:r>
            <a:r>
              <a:rPr lang="en-US" sz="1200" i="1" kern="1200" dirty="0">
                <a:solidFill>
                  <a:schemeClr val="tx1"/>
                </a:solidFill>
                <a:effectLst/>
                <a:latin typeface="+mn-lt"/>
                <a:ea typeface="+mn-ea"/>
                <a:cs typeface="+mn-cs"/>
              </a:rPr>
              <a:t>anyone</a:t>
            </a:r>
            <a:r>
              <a:rPr lang="en-US" sz="1200" kern="1200" dirty="0">
                <a:solidFill>
                  <a:schemeClr val="tx1"/>
                </a:solidFill>
                <a:effectLst/>
                <a:latin typeface="+mn-lt"/>
                <a:ea typeface="+mn-ea"/>
                <a:cs typeface="+mn-cs"/>
              </a:rPr>
              <a:t> at any age or any time. It can represent a health risk for competitive youth, high school, college, recreational, and professional athletes</a:t>
            </a:r>
            <a:r>
              <a:rPr lang="en-US" sz="1200" kern="1200" baseline="0" dirty="0">
                <a:solidFill>
                  <a:schemeClr val="tx1"/>
                </a:solidFill>
                <a:effectLst/>
                <a:latin typeface="+mn-lt"/>
                <a:ea typeface="+mn-ea"/>
                <a:cs typeface="+mn-cs"/>
              </a:rPr>
              <a:t> as well as</a:t>
            </a:r>
            <a:r>
              <a:rPr lang="en-US" sz="1200" kern="1200" dirty="0">
                <a:solidFill>
                  <a:schemeClr val="tx1"/>
                </a:solidFill>
                <a:effectLst/>
                <a:latin typeface="+mn-lt"/>
                <a:ea typeface="+mn-ea"/>
                <a:cs typeface="+mn-cs"/>
              </a:rPr>
              <a:t> non-athletes. There is no evidence that cardiac arrest is more common in athletes than in the general population of young people aged 12-25.</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incidence of cardiac arrest in young athletes is unknown. However, unpublished data from the Resuscitation Outcomes Consortium (ROC) suggests that about 7,000 children experience EMS-Assessed Out of Hospital Cardiac Arrest each year in the United States.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According</a:t>
            </a:r>
            <a:r>
              <a:rPr lang="en-US" baseline="0" dirty="0"/>
              <a:t> to one study, s</a:t>
            </a:r>
            <a:r>
              <a:rPr lang="en-US" dirty="0"/>
              <a:t>udden cardiac arrest in student-athletes is largely a survivable event (&gt;85%) if the event is witnessed, the school has an established emergency action plan and the victim receives prompt cardiopulmonary resuscitation and early defibrillation from an automated external defibrillator (AED).</a:t>
            </a:r>
            <a:r>
              <a:rPr lang="en-US" baseline="30000" dirty="0"/>
              <a:t>2</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Sudden death due to cardiovascular disease is considered a rare occurrence.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Facilitator Note: </a:t>
            </a:r>
            <a:r>
              <a:rPr lang="en-US" sz="1200" i="1" kern="1200" dirty="0">
                <a:solidFill>
                  <a:schemeClr val="tx1"/>
                </a:solidFill>
                <a:effectLst/>
                <a:latin typeface="+mn-lt"/>
                <a:ea typeface="+mn-ea"/>
                <a:cs typeface="+mn-cs"/>
              </a:rPr>
              <a:t>Provide additional data detailed</a:t>
            </a:r>
            <a:r>
              <a:rPr lang="en-US" sz="1200" i="1" kern="1200" baseline="0" dirty="0">
                <a:solidFill>
                  <a:schemeClr val="tx1"/>
                </a:solidFill>
                <a:effectLst/>
                <a:latin typeface="+mn-lt"/>
                <a:ea typeface="+mn-ea"/>
                <a:cs typeface="+mn-cs"/>
              </a:rPr>
              <a:t> below as needed/desired</a:t>
            </a:r>
            <a:r>
              <a:rPr lang="en-US" sz="1200" kern="1200" baseline="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 NCAA longitudinal study of students 17 to 24 years of age showed that the incidence of nontraumatic out of hospital cardiac arrest (OHCA) was 1 per 22,903 athlete participant-years. The incidence of cardiac arrest tended to be higher among blacks than among whites and among men than among women. (Source:</a:t>
            </a:r>
            <a:r>
              <a:rPr lang="en-US" sz="1200" kern="1200" baseline="0" dirty="0">
                <a:solidFill>
                  <a:schemeClr val="tx1"/>
                </a:solidFill>
                <a:effectLst/>
                <a:latin typeface="+mn-lt"/>
                <a:ea typeface="+mn-ea"/>
                <a:cs typeface="+mn-cs"/>
              </a:rPr>
              <a:t> AHA 2016 Statistical Update</a:t>
            </a:r>
            <a:r>
              <a:rPr lang="en-US" sz="1200" u="none" kern="1200" baseline="0" dirty="0">
                <a:solidFill>
                  <a:schemeClr val="tx1"/>
                </a:solidFill>
                <a:effectLst/>
                <a:latin typeface="+mn-lt"/>
                <a:ea typeface="+mn-ea"/>
                <a:cs typeface="+mn-cs"/>
              </a:rPr>
              <a:t> retrieved at </a:t>
            </a:r>
            <a:r>
              <a:rPr lang="en-US" sz="1200" u="sng" kern="1200" dirty="0">
                <a:solidFill>
                  <a:schemeClr val="tx1"/>
                </a:solidFill>
                <a:effectLst/>
                <a:latin typeface="+mn-lt"/>
                <a:ea typeface="+mn-ea"/>
                <a:cs typeface="+mn-cs"/>
                <a:hlinkClick r:id="rId3"/>
              </a:rPr>
              <a:t>http://circ.ahajournals.org/content/early/2015/12/16/CIR.0000000000000350.full.pdf</a:t>
            </a:r>
            <a:r>
              <a:rPr lang="en-US" sz="1200" u="sng"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Currently there is no universal, standard surveillance method or a mandatory registry for cardiac arrest in youth in the general population nor in athletes. Available data is generally collected through media reports, advocacy groups, and peer-reviewed publications often from major referral medical centers.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2013, the NIH and CDC announced launching a registry for sudden cardiac death in youth up to age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19 in the United States. The purpose of the Sudden Death in the Young (SDY) Case Registry is to count the number of cases, understand the causes and risk factors, and inform prevention strategies for infants, children and young adults who die suddenly and unexpectedly.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Sudden</a:t>
            </a:r>
            <a:r>
              <a:rPr lang="en-US" sz="1200" kern="1200" baseline="0" dirty="0">
                <a:solidFill>
                  <a:schemeClr val="tx1"/>
                </a:solidFill>
                <a:effectLst/>
                <a:latin typeface="+mn-lt"/>
                <a:ea typeface="+mn-ea"/>
                <a:cs typeface="+mn-cs"/>
              </a:rPr>
              <a:t> Death in the Young </a:t>
            </a:r>
            <a:r>
              <a:rPr lang="en-US" sz="1200" kern="1200" dirty="0">
                <a:solidFill>
                  <a:schemeClr val="tx1"/>
                </a:solidFill>
                <a:effectLst/>
                <a:latin typeface="+mn-lt"/>
                <a:ea typeface="+mn-ea"/>
                <a:cs typeface="+mn-cs"/>
              </a:rPr>
              <a:t>Case Registry is an expansion of the CDC’s Sudden Unexpected Infant Death Case Registry. On September 30, 2014 the CDC awarded grants to state health departments to participate in the SDY Case Registry and data collection began in January 2015. In April 2016, the Research Phase begun and they will be exploring the causes and risk factors for sudden death in the young. This registry has begun to generate new research, resulting in initiatives that will save lives. </a:t>
            </a:r>
          </a:p>
          <a:p>
            <a:r>
              <a:rPr lang="en-US" sz="1200" kern="1200" dirty="0">
                <a:solidFill>
                  <a:schemeClr val="tx1"/>
                </a:solidFill>
                <a:effectLst/>
                <a:latin typeface="+mn-lt"/>
                <a:ea typeface="+mn-ea"/>
                <a:cs typeface="+mn-cs"/>
              </a:rPr>
              <a:t>   </a:t>
            </a:r>
          </a:p>
          <a:p>
            <a:r>
              <a:rPr lang="en-US" sz="1200" u="sng" kern="1200" dirty="0">
                <a:solidFill>
                  <a:schemeClr val="tx1"/>
                </a:solidFill>
                <a:effectLst/>
                <a:latin typeface="+mn-lt"/>
                <a:ea typeface="+mn-ea"/>
                <a:cs typeface="+mn-cs"/>
                <a:hlinkClick r:id="rId4"/>
              </a:rPr>
              <a:t>http://www.nhlbi.nih.gov/news/spotlight/fact-sheet/frequently-asked-questions-about-sudden-death-young-case-registry</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ECAA78-C285-2E49-93C5-5EE9F1DCB7A9}" type="slidenum">
              <a:rPr lang="en-US" smtClean="0"/>
              <a:t>28</a:t>
            </a:fld>
            <a:endParaRPr lang="en-US" dirty="0"/>
          </a:p>
        </p:txBody>
      </p:sp>
    </p:spTree>
    <p:extLst>
      <p:ext uri="{BB962C8B-B14F-4D97-AF65-F5344CB8AC3E}">
        <p14:creationId xmlns:p14="http://schemas.microsoft.com/office/powerpoint/2010/main" val="17511814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young cardiac arrest</a:t>
            </a:r>
            <a:r>
              <a:rPr lang="en-US" baseline="0" dirty="0"/>
              <a:t> victims</a:t>
            </a:r>
            <a:r>
              <a:rPr lang="en-US" dirty="0"/>
              <a:t> have no symptoms until the cardiac arrest.</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Facilitator Note:</a:t>
            </a:r>
            <a:r>
              <a:rPr lang="en-US" sz="1200" b="1" i="1" kern="1200" baseline="0" dirty="0">
                <a:solidFill>
                  <a:schemeClr val="tx1"/>
                </a:solidFill>
                <a:effectLst/>
                <a:latin typeface="+mn-lt"/>
                <a:ea typeface="+mn-ea"/>
                <a:cs typeface="+mn-cs"/>
              </a:rPr>
              <a:t> </a:t>
            </a:r>
            <a:r>
              <a:rPr lang="en-US" sz="1200" b="1" i="1"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Reviews list from table.</a:t>
            </a:r>
            <a:r>
              <a:rPr lang="en-US" sz="1200" b="0" i="1" kern="1200" baseline="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CBECAA78-C285-2E49-93C5-5EE9F1DCB7A9}" type="slidenum">
              <a:rPr lang="en-US" smtClean="0"/>
              <a:t>29</a:t>
            </a:fld>
            <a:endParaRPr lang="en-US" dirty="0"/>
          </a:p>
        </p:txBody>
      </p:sp>
    </p:spTree>
    <p:extLst>
      <p:ext uri="{BB962C8B-B14F-4D97-AF65-F5344CB8AC3E}">
        <p14:creationId xmlns:p14="http://schemas.microsoft.com/office/powerpoint/2010/main" val="17640584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you are called on to give CPR in an emergency, you will most likely be trying to save the life of someone you love, like a child, spouse, parent or friend.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CPR should be performed on a person who goes into cardiac arrest, or is unresponsive and is not breathing or not breathing normally. </a:t>
            </a:r>
            <a:r>
              <a:rPr lang="en-US" sz="1200" i="0" kern="1200" dirty="0">
                <a:solidFill>
                  <a:schemeClr val="tx1"/>
                </a:solidFill>
                <a:effectLst/>
                <a:latin typeface="+mn-lt"/>
                <a:ea typeface="+mn-ea"/>
                <a:cs typeface="+mn-cs"/>
              </a:rPr>
              <a:t>One of the main reasons people do not give CPR is because they are afraid of doing it wrong. Any CPR is better than no CPR.</a:t>
            </a:r>
            <a:r>
              <a:rPr lang="en-US" sz="1200" i="0" kern="1200" baseline="0" dirty="0">
                <a:solidFill>
                  <a:schemeClr val="tx1"/>
                </a:solidFill>
                <a:effectLst/>
                <a:latin typeface="+mn-lt"/>
                <a:ea typeface="+mn-ea"/>
                <a:cs typeface="+mn-cs"/>
              </a:rPr>
              <a:t>  </a:t>
            </a:r>
            <a:r>
              <a:rPr lang="en-US" sz="1200" i="0" kern="1200" dirty="0">
                <a:solidFill>
                  <a:schemeClr val="tx1"/>
                </a:solidFill>
                <a:effectLst/>
                <a:latin typeface="+mn-lt"/>
                <a:ea typeface="+mn-ea"/>
                <a:cs typeface="+mn-cs"/>
              </a:rPr>
              <a:t>Your actions can only help!</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Survival depends on immediately getting CPR from someone nearby and if needed, a shock from an AED</a:t>
            </a:r>
            <a:r>
              <a:rPr lang="en-US" sz="1200" kern="1200" baseline="0" dirty="0">
                <a:solidFill>
                  <a:schemeClr val="tx1"/>
                </a:solidFill>
                <a:effectLst/>
                <a:latin typeface="+mn-lt"/>
                <a:ea typeface="+mn-ea"/>
                <a:cs typeface="+mn-cs"/>
              </a:rPr>
              <a:t> or </a:t>
            </a:r>
            <a:r>
              <a:rPr lang="en-US" dirty="0"/>
              <a:t>automated external defibrillator.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AEDs have the greatest potential impact on survival from cardiac arrest if placed in locations where cardiac arrest is likely to occur. AEDs are most effective when used within the first 3-5 minutes. If an AED is available, use it. All you need to do is turn it on and follow the prompts.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Facilitator Note</a:t>
            </a:r>
            <a:r>
              <a:rPr lang="en-US" sz="1200" b="1" i="1"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Encourage attendees to locate an AED at the next public event, school event, community center, etc. Encourage attendees to be trained in CPR and in using an AED.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CPR, along with defibrillation from an AED, can double or triple a cardiac arrest victim’s chance of survival.</a:t>
            </a:r>
          </a:p>
        </p:txBody>
      </p:sp>
      <p:sp>
        <p:nvSpPr>
          <p:cNvPr id="4" name="Slide Number Placeholder 3"/>
          <p:cNvSpPr>
            <a:spLocks noGrp="1"/>
          </p:cNvSpPr>
          <p:nvPr>
            <p:ph type="sldNum" sz="quarter" idx="10"/>
          </p:nvPr>
        </p:nvSpPr>
        <p:spPr/>
        <p:txBody>
          <a:bodyPr/>
          <a:lstStyle/>
          <a:p>
            <a:fld id="{CBECAA78-C285-2E49-93C5-5EE9F1DCB7A9}" type="slidenum">
              <a:rPr lang="en-US" smtClean="0"/>
              <a:t>30</a:t>
            </a:fld>
            <a:endParaRPr lang="en-US" dirty="0"/>
          </a:p>
        </p:txBody>
      </p:sp>
    </p:spTree>
    <p:extLst>
      <p:ext uri="{BB962C8B-B14F-4D97-AF65-F5344CB8AC3E}">
        <p14:creationId xmlns:p14="http://schemas.microsoft.com/office/powerpoint/2010/main" val="9170820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Note:</a:t>
            </a:r>
            <a:r>
              <a:rPr lang="en-US" b="1" i="1" baseline="0" dirty="0"/>
              <a:t> </a:t>
            </a:r>
          </a:p>
          <a:p>
            <a:pPr marL="171450" indent="-171450">
              <a:buFont typeface="Arial" panose="020B0604020202020204" pitchFamily="34" charset="0"/>
              <a:buChar char="•"/>
            </a:pPr>
            <a:r>
              <a:rPr lang="en-US" b="0" i="1" baseline="0" dirty="0"/>
              <a:t>R</a:t>
            </a:r>
            <a:r>
              <a:rPr lang="en-US" i="1" baseline="0" dirty="0"/>
              <a:t>eview either Child CPR or Hands-Only™ CPR depending on target audience. </a:t>
            </a:r>
          </a:p>
          <a:p>
            <a:pPr marL="628650" lvl="1" indent="-171450">
              <a:buFont typeface="Arial" panose="020B0604020202020204" pitchFamily="34" charset="0"/>
              <a:buChar char="•"/>
            </a:pPr>
            <a:r>
              <a:rPr lang="en-US" i="1" baseline="0" dirty="0"/>
              <a:t>Child CPR: All elementary events.</a:t>
            </a:r>
          </a:p>
          <a:p>
            <a:pPr marL="628650" lvl="1" indent="-171450">
              <a:buFont typeface="Arial" panose="020B0604020202020204" pitchFamily="34" charset="0"/>
              <a:buChar char="•"/>
            </a:pPr>
            <a:r>
              <a:rPr lang="en-US" i="1" baseline="0" dirty="0"/>
              <a:t>Hands-Only™ CPR: Middle and high school events or events that have combination of ages (K-12).</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dirty="0"/>
              <a:t>Play video from CPR in Schools Training Kit, walk through steps with manikin and allow participants to practice.</a:t>
            </a:r>
          </a:p>
          <a:p>
            <a:endParaRPr lang="en-US" sz="1200" b="1"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To determine if CPR should be given: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Tap child and shout “Are you okay?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Are you okay?”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Get help –  point and yell like you mean it: “Hey you, call 911 and get the AED now!”</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Check child’s breathing. If</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not breathing or only gasping,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then</a:t>
            </a:r>
          </a:p>
          <a:p>
            <a:pPr marL="0" lvl="0" indent="0">
              <a:buFont typeface="Arial" panose="020B0604020202020204" pitchFamily="34" charset="0"/>
              <a:buNone/>
            </a:pPr>
            <a:r>
              <a:rPr lang="en-US" sz="1200" kern="1200" dirty="0">
                <a:solidFill>
                  <a:schemeClr val="tx1"/>
                </a:solidFill>
                <a:effectLst/>
                <a:latin typeface="+mn-lt"/>
                <a:ea typeface="+mn-ea"/>
                <a:cs typeface="+mn-cs"/>
              </a:rPr>
              <a:t>start CPR.</a:t>
            </a:r>
          </a:p>
        </p:txBody>
      </p:sp>
      <p:sp>
        <p:nvSpPr>
          <p:cNvPr id="4" name="Slide Number Placeholder 3"/>
          <p:cNvSpPr>
            <a:spLocks noGrp="1"/>
          </p:cNvSpPr>
          <p:nvPr>
            <p:ph type="sldNum" sz="quarter" idx="10"/>
          </p:nvPr>
        </p:nvSpPr>
        <p:spPr/>
        <p:txBody>
          <a:bodyPr/>
          <a:lstStyle/>
          <a:p>
            <a:fld id="{CBECAA78-C285-2E49-93C5-5EE9F1DCB7A9}" type="slidenum">
              <a:rPr lang="en-US" smtClean="0"/>
              <a:t>31</a:t>
            </a:fld>
            <a:endParaRPr lang="en-US" dirty="0"/>
          </a:p>
        </p:txBody>
      </p:sp>
    </p:spTree>
    <p:extLst>
      <p:ext uri="{BB962C8B-B14F-4D97-AF65-F5344CB8AC3E}">
        <p14:creationId xmlns:p14="http://schemas.microsoft.com/office/powerpoint/2010/main" val="573123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baseline="0" dirty="0"/>
              <a:t>Facilitator Note: </a:t>
            </a:r>
            <a:r>
              <a:rPr lang="en-US" i="1" dirty="0"/>
              <a:t>Take a moment to</a:t>
            </a:r>
            <a:r>
              <a:rPr lang="en-US" i="1" baseline="0" dirty="0"/>
              <a:t> highlight your role as an athletic trainer (2 slides). Review bullet points.</a:t>
            </a:r>
            <a:endParaRPr lang="en-US" i="1" dirty="0"/>
          </a:p>
        </p:txBody>
      </p:sp>
      <p:sp>
        <p:nvSpPr>
          <p:cNvPr id="4" name="Slide Number Placeholder 3"/>
          <p:cNvSpPr>
            <a:spLocks noGrp="1"/>
          </p:cNvSpPr>
          <p:nvPr>
            <p:ph type="sldNum" sz="quarter" idx="10"/>
          </p:nvPr>
        </p:nvSpPr>
        <p:spPr/>
        <p:txBody>
          <a:bodyPr/>
          <a:lstStyle/>
          <a:p>
            <a:fld id="{CBECAA78-C285-2E49-93C5-5EE9F1DCB7A9}" type="slidenum">
              <a:rPr lang="en-US" smtClean="0"/>
              <a:t>4</a:t>
            </a:fld>
            <a:endParaRPr lang="en-US" dirty="0"/>
          </a:p>
        </p:txBody>
      </p:sp>
    </p:spTree>
    <p:extLst>
      <p:ext uri="{BB962C8B-B14F-4D97-AF65-F5344CB8AC3E}">
        <p14:creationId xmlns:p14="http://schemas.microsoft.com/office/powerpoint/2010/main" val="27644192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Once</a:t>
            </a:r>
            <a:r>
              <a:rPr lang="en-US" sz="1200" b="0" kern="1200" baseline="0" dirty="0">
                <a:solidFill>
                  <a:schemeClr val="tx1"/>
                </a:solidFill>
                <a:effectLst/>
                <a:latin typeface="+mn-lt"/>
                <a:ea typeface="+mn-ea"/>
                <a:cs typeface="+mn-cs"/>
              </a:rPr>
              <a:t> you </a:t>
            </a:r>
            <a:r>
              <a:rPr lang="en-US" sz="1200" b="0" kern="1200" dirty="0">
                <a:solidFill>
                  <a:schemeClr val="tx1"/>
                </a:solidFill>
                <a:effectLst/>
                <a:latin typeface="+mn-lt"/>
                <a:ea typeface="+mn-ea"/>
                <a:cs typeface="+mn-cs"/>
              </a:rPr>
              <a:t>determine that CPR should be given:</a:t>
            </a:r>
          </a:p>
          <a:p>
            <a:pPr marL="228600" indent="-228600">
              <a:buFont typeface="+mj-lt"/>
              <a:buAutoNum type="arabicPeriod"/>
            </a:pPr>
            <a:r>
              <a:rPr lang="en-US" sz="1200" kern="1200" dirty="0">
                <a:solidFill>
                  <a:schemeClr val="tx1"/>
                </a:solidFill>
                <a:effectLst/>
                <a:latin typeface="+mn-lt"/>
                <a:ea typeface="+mn-ea"/>
                <a:cs typeface="+mn-cs"/>
              </a:rPr>
              <a:t>Position child next to you.</a:t>
            </a:r>
          </a:p>
          <a:p>
            <a:pPr marL="228600" lvl="0" indent="-228600">
              <a:buFont typeface="+mj-lt"/>
              <a:buAutoNum type="arabicPeriod"/>
            </a:pPr>
            <a:r>
              <a:rPr lang="en-US" sz="1200" kern="1200" dirty="0">
                <a:solidFill>
                  <a:schemeClr val="tx1"/>
                </a:solidFill>
                <a:effectLst/>
                <a:latin typeface="+mn-lt"/>
                <a:ea typeface="+mn-ea"/>
                <a:cs typeface="+mn-cs"/>
              </a:rPr>
              <a:t>Place heel of hand in center of chest. Use one hand. If you can’t press down far enough use 2 hands.</a:t>
            </a:r>
          </a:p>
          <a:p>
            <a:pPr marL="228600" lvl="0" indent="-228600">
              <a:buFont typeface="+mj-lt"/>
              <a:buAutoNum type="arabicPeriod"/>
            </a:pPr>
            <a:r>
              <a:rPr lang="en-US" sz="1200" kern="1200" dirty="0">
                <a:solidFill>
                  <a:schemeClr val="tx1"/>
                </a:solidFill>
                <a:effectLst/>
                <a:latin typeface="+mn-lt"/>
                <a:ea typeface="+mn-ea"/>
                <a:cs typeface="+mn-cs"/>
              </a:rPr>
              <a:t>Push hard and fast about 2” deep. Give 30 compressions at a rate of 100-120 compressions per minute. </a:t>
            </a:r>
          </a:p>
          <a:p>
            <a:pPr marL="228600" lvl="0" indent="-228600">
              <a:buFont typeface="+mj-lt"/>
              <a:buAutoNum type="arabicPeriod"/>
            </a:pPr>
            <a:endParaRPr lang="en-US" sz="1200" kern="1200" dirty="0">
              <a:solidFill>
                <a:schemeClr val="tx1"/>
              </a:solidFill>
              <a:effectLst/>
              <a:latin typeface="+mn-lt"/>
              <a:ea typeface="+mn-ea"/>
              <a:cs typeface="+mn-cs"/>
            </a:endParaRPr>
          </a:p>
          <a:p>
            <a:pPr marL="0" lvl="0" indent="0">
              <a:buFont typeface="+mj-lt"/>
              <a:buNone/>
            </a:pPr>
            <a:r>
              <a:rPr lang="en-US" sz="1200" b="1" i="1" kern="1200" dirty="0">
                <a:solidFill>
                  <a:schemeClr val="tx1"/>
                </a:solidFill>
                <a:effectLst/>
                <a:latin typeface="+mn-lt"/>
                <a:ea typeface="+mn-ea"/>
                <a:cs typeface="+mn-cs"/>
              </a:rPr>
              <a:t>Facilitator Note: </a:t>
            </a:r>
            <a:r>
              <a:rPr lang="en-US" sz="1200" i="1" kern="1200" dirty="0">
                <a:solidFill>
                  <a:schemeClr val="tx1"/>
                </a:solidFill>
                <a:effectLst/>
                <a:latin typeface="+mn-lt"/>
                <a:ea typeface="+mn-ea"/>
                <a:cs typeface="+mn-cs"/>
              </a:rPr>
              <a:t>Continue</a:t>
            </a:r>
            <a:r>
              <a:rPr lang="en-US" sz="1200" i="1" kern="1200" baseline="0" dirty="0">
                <a:solidFill>
                  <a:schemeClr val="tx1"/>
                </a:solidFill>
                <a:effectLst/>
                <a:latin typeface="+mn-lt"/>
                <a:ea typeface="+mn-ea"/>
                <a:cs typeface="+mn-cs"/>
              </a:rPr>
              <a:t> to next slide. </a:t>
            </a:r>
            <a:endParaRPr lang="en-US"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ECAA78-C285-2E49-93C5-5EE9F1DCB7A9}" type="slidenum">
              <a:rPr lang="en-US" smtClean="0"/>
              <a:t>32</a:t>
            </a:fld>
            <a:endParaRPr lang="en-US" dirty="0"/>
          </a:p>
        </p:txBody>
      </p:sp>
    </p:spTree>
    <p:extLst>
      <p:ext uri="{BB962C8B-B14F-4D97-AF65-F5344CB8AC3E}">
        <p14:creationId xmlns:p14="http://schemas.microsoft.com/office/powerpoint/2010/main" val="19758673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buFont typeface="+mj-lt"/>
              <a:buAutoNum type="arabicPeriod" startAt="4"/>
            </a:pPr>
            <a:r>
              <a:rPr lang="en-US" sz="3200" dirty="0"/>
              <a:t> Give 2 breaths.</a:t>
            </a:r>
          </a:p>
          <a:p>
            <a:pPr marL="742950" lvl="1" indent="-285750">
              <a:buFont typeface="Arial" panose="020B0604020202020204" pitchFamily="34" charset="0"/>
              <a:buChar char="•"/>
            </a:pPr>
            <a:r>
              <a:rPr lang="en-US" sz="1800" dirty="0"/>
              <a:t>Put one hand on the forehead and the fingers of your other hand on the bony part of the chin.</a:t>
            </a:r>
          </a:p>
          <a:p>
            <a:pPr marL="742950" lvl="1" indent="-285750">
              <a:buFont typeface="Arial" panose="020B0604020202020204" pitchFamily="34" charset="0"/>
              <a:buChar char="•"/>
            </a:pPr>
            <a:r>
              <a:rPr lang="en-US" sz="1800" dirty="0"/>
              <a:t>Tilt the head back and lift the chin.</a:t>
            </a:r>
          </a:p>
          <a:p>
            <a:pPr marL="742950" lvl="1" indent="-285750">
              <a:buFont typeface="Arial" panose="020B0604020202020204" pitchFamily="34" charset="0"/>
              <a:buChar char="•"/>
            </a:pPr>
            <a:r>
              <a:rPr lang="en-US" sz="1800" dirty="0"/>
              <a:t>While holding the airway open, pinch the nose closed with your thumb and forefinger.</a:t>
            </a:r>
          </a:p>
          <a:p>
            <a:pPr marL="742950" lvl="1" indent="-285750">
              <a:buFont typeface="Arial" panose="020B0604020202020204" pitchFamily="34" charset="0"/>
              <a:buChar char="•"/>
            </a:pPr>
            <a:r>
              <a:rPr lang="en-US" sz="1800" dirty="0"/>
              <a:t>Take a normal breath. Cover the child’s mouth with your mouth.</a:t>
            </a:r>
          </a:p>
          <a:p>
            <a:pPr marL="742950" lvl="1" indent="-285750">
              <a:buFont typeface="Arial" panose="020B0604020202020204" pitchFamily="34" charset="0"/>
              <a:buChar char="•"/>
            </a:pPr>
            <a:r>
              <a:rPr lang="en-US" sz="1800" dirty="0"/>
              <a:t>Give 2 breaths: Blow for 1 second for each. Watch for the chest to begin to rise as you give each breath.</a:t>
            </a:r>
          </a:p>
          <a:p>
            <a:pPr marL="742950" lvl="1" indent="-285750">
              <a:buFont typeface="Arial" panose="020B0604020202020204" pitchFamily="34" charset="0"/>
              <a:buChar char="•"/>
            </a:pPr>
            <a:r>
              <a:rPr lang="en-US" sz="1800" dirty="0"/>
              <a:t>Try not to interrupt compressions for more than 10 seconds.</a:t>
            </a:r>
          </a:p>
          <a:p>
            <a:pPr marL="742950" lvl="1" indent="-285750">
              <a:buFont typeface="Arial" panose="020B0604020202020204" pitchFamily="34" charset="0"/>
              <a:buChar char="•"/>
            </a:pPr>
            <a:endParaRPr lang="en-US" sz="1800" dirty="0"/>
          </a:p>
          <a:p>
            <a:pPr lvl="0">
              <a:spcBef>
                <a:spcPts val="600"/>
              </a:spcBef>
              <a:spcAft>
                <a:spcPts val="600"/>
              </a:spcAft>
              <a:buFont typeface="+mj-lt"/>
              <a:buAutoNum type="arabicPeriod" startAt="4"/>
            </a:pPr>
            <a:r>
              <a:rPr lang="en-US" sz="3200" dirty="0"/>
              <a:t>Repeat cycles of 30 compressions and 2 breaths for five  cycles or until help arrives</a:t>
            </a:r>
          </a:p>
          <a:p>
            <a:pPr lvl="0">
              <a:spcBef>
                <a:spcPts val="600"/>
              </a:spcBef>
              <a:spcAft>
                <a:spcPts val="600"/>
              </a:spcAft>
              <a:buFont typeface="+mj-lt"/>
              <a:buAutoNum type="arabicPeriod" startAt="4"/>
            </a:pPr>
            <a:r>
              <a:rPr lang="en-US" dirty="0"/>
              <a:t>If no one has called 911 or retrieved the AED yet, leave to call 911 and get the AED yourself (if available).</a:t>
            </a:r>
          </a:p>
        </p:txBody>
      </p:sp>
      <p:sp>
        <p:nvSpPr>
          <p:cNvPr id="4" name="Slide Number Placeholder 3"/>
          <p:cNvSpPr>
            <a:spLocks noGrp="1"/>
          </p:cNvSpPr>
          <p:nvPr>
            <p:ph type="sldNum" sz="quarter" idx="10"/>
          </p:nvPr>
        </p:nvSpPr>
        <p:spPr/>
        <p:txBody>
          <a:bodyPr/>
          <a:lstStyle/>
          <a:p>
            <a:fld id="{CBECAA78-C285-2E49-93C5-5EE9F1DCB7A9}" type="slidenum">
              <a:rPr lang="en-US" smtClean="0"/>
              <a:t>33</a:t>
            </a:fld>
            <a:endParaRPr lang="en-US" dirty="0"/>
          </a:p>
        </p:txBody>
      </p:sp>
    </p:spTree>
    <p:extLst>
      <p:ext uri="{BB962C8B-B14F-4D97-AF65-F5344CB8AC3E}">
        <p14:creationId xmlns:p14="http://schemas.microsoft.com/office/powerpoint/2010/main" val="30896755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Note:</a:t>
            </a:r>
            <a:r>
              <a:rPr lang="en-US" b="1" i="1" baseline="0" dirty="0"/>
              <a:t> </a:t>
            </a:r>
          </a:p>
          <a:p>
            <a:pPr marL="171450" indent="-171450">
              <a:buFont typeface="Arial" panose="020B0604020202020204" pitchFamily="34" charset="0"/>
              <a:buChar char="•"/>
            </a:pPr>
            <a:r>
              <a:rPr lang="en-US" b="0" i="1" baseline="0" dirty="0"/>
              <a:t>R</a:t>
            </a:r>
            <a:r>
              <a:rPr lang="en-US" i="1" baseline="0" dirty="0"/>
              <a:t>eview either CPR or Hands-Only CPR depending on target audience. </a:t>
            </a:r>
          </a:p>
          <a:p>
            <a:pPr marL="628650" lvl="1" indent="-171450">
              <a:buFont typeface="Arial" panose="020B0604020202020204" pitchFamily="34" charset="0"/>
              <a:buChar char="•"/>
            </a:pPr>
            <a:r>
              <a:rPr lang="en-US" i="1" baseline="0" dirty="0"/>
              <a:t>Child CPR: All elementary events.</a:t>
            </a:r>
          </a:p>
          <a:p>
            <a:pPr marL="628650" lvl="1" indent="-171450">
              <a:buFont typeface="Arial" panose="020B0604020202020204" pitchFamily="34" charset="0"/>
              <a:buChar char="•"/>
            </a:pPr>
            <a:r>
              <a:rPr lang="en-US" i="1" baseline="0" dirty="0"/>
              <a:t>Hands-Only CPR: Middle and high school events or events that have combination of ages (K-12).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dirty="0"/>
              <a:t>Play video from hyper link (or CPR in Schools Kit), walk through steps with manikin and allow participants to practice</a:t>
            </a:r>
            <a:endParaRPr lang="en-US" i="1" dirty="0"/>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Heckling Fan Video (1:08) – Only show at Hands-Only™ CPR Meetings https://www.youtube.com/watch?v=dp6o2ZEwGKY&amp;list=PL7A68846B17049716&amp;index=13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baseline="0" dirty="0"/>
              <a:t>After video plays, e</a:t>
            </a:r>
            <a:r>
              <a:rPr lang="en-US" i="1" baseline="0" dirty="0"/>
              <a:t>ncourage attendees to visit heart.org/handsonlycpr to watch and share the 60 second training video with important people in their life.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  </a:t>
            </a:r>
          </a:p>
          <a:p>
            <a:r>
              <a:rPr lang="en-US" dirty="0"/>
              <a:t>Hands-Only</a:t>
            </a:r>
            <a:r>
              <a:rPr lang="en-US" sz="1200" kern="1200" baseline="0" dirty="0">
                <a:solidFill>
                  <a:schemeClr val="tx1"/>
                </a:solidFill>
                <a:effectLst/>
                <a:latin typeface="+mn-lt"/>
                <a:ea typeface="+mn-ea"/>
                <a:cs typeface="+mn-cs"/>
              </a:rPr>
              <a:t> </a:t>
            </a:r>
            <a:r>
              <a:rPr lang="en-US" dirty="0"/>
              <a:t>CPR is CPR without breaths. It is recommended for</a:t>
            </a:r>
            <a:r>
              <a:rPr lang="en-US" baseline="0" dirty="0"/>
              <a:t> use by people who see a teen or adults suddenly collapse. It consists of two easy steps:</a:t>
            </a:r>
          </a:p>
          <a:p>
            <a:pPr marL="228600" indent="-228600">
              <a:buAutoNum type="arabicPeriod"/>
            </a:pPr>
            <a:r>
              <a:rPr lang="en-US" baseline="0" dirty="0"/>
              <a:t>Call 911 or send someone to do it. </a:t>
            </a:r>
          </a:p>
          <a:p>
            <a:pPr marL="228600" indent="-228600">
              <a:buAutoNum type="arabicPeriod"/>
            </a:pPr>
            <a:r>
              <a:rPr lang="en-US" sz="2400" dirty="0"/>
              <a:t>Push hard and fast in the center of the chest to the rate of 100-120 compressions per minute or to the beat of the disco song “Stayin’ Alive” until help arrives</a:t>
            </a:r>
            <a:r>
              <a:rPr lang="en-US" dirty="0"/>
              <a:t>.</a:t>
            </a:r>
          </a:p>
          <a:p>
            <a:pPr marL="0" indent="0">
              <a:buNone/>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CPR with breaths is encouraged</a:t>
            </a:r>
            <a:r>
              <a:rPr lang="en-US" sz="1200" i="1"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in situations of drowning, drug overdose or people who collapse due to breathing problems.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It is also important to note</a:t>
            </a:r>
            <a:r>
              <a:rPr lang="en-US" sz="1200" i="1"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that children who have not reached puberty (13 and under or approximately grade 7 and under)</a:t>
            </a:r>
            <a:r>
              <a:rPr lang="en-US" sz="1200" i="1"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should be given child CPR with breaths.</a:t>
            </a:r>
            <a:endParaRPr lang="en-US" sz="1200" kern="1200" dirty="0">
              <a:solidFill>
                <a:schemeClr val="tx1"/>
              </a:solidFill>
              <a:effectLst/>
              <a:latin typeface="+mn-lt"/>
              <a:ea typeface="+mn-ea"/>
              <a:cs typeface="+mn-cs"/>
            </a:endParaRPr>
          </a:p>
          <a:p>
            <a:pPr marL="0" indent="0">
              <a:buNone/>
            </a:pPr>
            <a:endParaRPr lang="en-US" sz="1200" kern="1200" dirty="0">
              <a:solidFill>
                <a:schemeClr val="tx1"/>
              </a:solidFill>
              <a:effectLst/>
              <a:latin typeface="+mn-lt"/>
              <a:ea typeface="+mn-ea"/>
              <a:cs typeface="+mn-cs"/>
            </a:endParaRPr>
          </a:p>
          <a:p>
            <a:pPr marL="0" indent="0">
              <a:buNone/>
            </a:pPr>
            <a:r>
              <a:rPr lang="en-US" sz="1200" kern="1200" dirty="0">
                <a:solidFill>
                  <a:schemeClr val="tx1"/>
                </a:solidFill>
                <a:effectLst/>
                <a:latin typeface="+mn-lt"/>
                <a:ea typeface="+mn-ea"/>
                <a:cs typeface="+mn-cs"/>
              </a:rPr>
              <a:t>Hands-Only CPR may help to remove the fear of</a:t>
            </a:r>
            <a:r>
              <a:rPr lang="en-US" sz="1200" kern="1200" baseline="0" dirty="0">
                <a:solidFill>
                  <a:schemeClr val="tx1"/>
                </a:solidFill>
                <a:effectLst/>
                <a:latin typeface="+mn-lt"/>
                <a:ea typeface="+mn-ea"/>
                <a:cs typeface="+mn-cs"/>
              </a:rPr>
              <a:t> performing </a:t>
            </a:r>
            <a:r>
              <a:rPr lang="en-US" sz="1200" kern="1200" dirty="0">
                <a:solidFill>
                  <a:schemeClr val="tx1"/>
                </a:solidFill>
                <a:effectLst/>
                <a:latin typeface="+mn-lt"/>
                <a:ea typeface="+mn-ea"/>
                <a:cs typeface="+mn-cs"/>
              </a:rPr>
              <a:t>CPR and helps to simplify the process, especially for those who are unwilling or unable to give breaths. </a:t>
            </a:r>
            <a:endParaRPr lang="en-US" baseline="0" dirty="0"/>
          </a:p>
        </p:txBody>
      </p:sp>
      <p:sp>
        <p:nvSpPr>
          <p:cNvPr id="4" name="Slide Number Placeholder 3"/>
          <p:cNvSpPr>
            <a:spLocks noGrp="1"/>
          </p:cNvSpPr>
          <p:nvPr>
            <p:ph type="sldNum" sz="quarter" idx="10"/>
          </p:nvPr>
        </p:nvSpPr>
        <p:spPr/>
        <p:txBody>
          <a:bodyPr/>
          <a:lstStyle/>
          <a:p>
            <a:fld id="{CBECAA78-C285-2E49-93C5-5EE9F1DCB7A9}" type="slidenum">
              <a:rPr lang="en-US" smtClean="0"/>
              <a:t>34</a:t>
            </a:fld>
            <a:endParaRPr lang="en-US" dirty="0"/>
          </a:p>
        </p:txBody>
      </p:sp>
    </p:spTree>
    <p:extLst>
      <p:ext uri="{BB962C8B-B14F-4D97-AF65-F5344CB8AC3E}">
        <p14:creationId xmlns:p14="http://schemas.microsoft.com/office/powerpoint/2010/main" val="3236338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latin typeface="Montserrat Light" panose="00000400000000000000" pitchFamily="50" charset="0"/>
              </a:rPr>
              <a:t>An Automated External Defibrillator (AED) is most effective when used within the first 3-5 minutes.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Montserrat Light" panose="00000400000000000000" pitchFamily="50"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latin typeface="Montserrat Light" panose="00000400000000000000" pitchFamily="50" charset="0"/>
              </a:rPr>
              <a:t>If an AED is available,</a:t>
            </a:r>
            <a:r>
              <a:rPr lang="en-US" sz="1200" b="0" baseline="0" dirty="0">
                <a:latin typeface="Montserrat Light" panose="00000400000000000000" pitchFamily="50" charset="0"/>
              </a:rPr>
              <a:t> follow these easy steps:</a:t>
            </a:r>
          </a:p>
          <a:p>
            <a:pPr marL="171450" indent="-171450">
              <a:lnSpc>
                <a:spcPct val="100000"/>
              </a:lnSpc>
              <a:spcBef>
                <a:spcPts val="600"/>
              </a:spcBef>
              <a:spcAft>
                <a:spcPts val="600"/>
              </a:spcAft>
              <a:buFont typeface="Arial" panose="020B0604020202020204" pitchFamily="34" charset="0"/>
              <a:buChar char="•"/>
            </a:pPr>
            <a:r>
              <a:rPr lang="en-US" dirty="0">
                <a:latin typeface="Montserrat Light" panose="00000400000000000000" pitchFamily="50" charset="0"/>
              </a:rPr>
              <a:t>Call 911 first. </a:t>
            </a:r>
          </a:p>
          <a:p>
            <a:pPr marL="171450" indent="-171450">
              <a:lnSpc>
                <a:spcPct val="100000"/>
              </a:lnSpc>
              <a:spcBef>
                <a:spcPts val="600"/>
              </a:spcBef>
              <a:spcAft>
                <a:spcPts val="600"/>
              </a:spcAft>
              <a:buFont typeface="Arial" panose="020B0604020202020204" pitchFamily="34" charset="0"/>
              <a:buChar char="•"/>
            </a:pPr>
            <a:r>
              <a:rPr lang="en-US" dirty="0">
                <a:latin typeface="Montserrat Light" panose="00000400000000000000" pitchFamily="50" charset="0"/>
              </a:rPr>
              <a:t>Start CPR and have someone bring you the AED.</a:t>
            </a:r>
          </a:p>
          <a:p>
            <a:pPr marL="685800" lvl="1" indent="-228600">
              <a:lnSpc>
                <a:spcPct val="100000"/>
              </a:lnSpc>
              <a:spcBef>
                <a:spcPts val="600"/>
              </a:spcBef>
              <a:spcAft>
                <a:spcPts val="600"/>
              </a:spcAft>
              <a:buFont typeface="+mj-lt"/>
              <a:buAutoNum type="arabicPeriod"/>
            </a:pPr>
            <a:r>
              <a:rPr lang="en-US" dirty="0">
                <a:latin typeface="Montserrat Light" panose="00000400000000000000" pitchFamily="50" charset="0"/>
              </a:rPr>
              <a:t>Turn AED on.</a:t>
            </a:r>
          </a:p>
          <a:p>
            <a:pPr marL="685800" lvl="1" indent="-228600">
              <a:lnSpc>
                <a:spcPct val="100000"/>
              </a:lnSpc>
              <a:spcBef>
                <a:spcPts val="600"/>
              </a:spcBef>
              <a:spcAft>
                <a:spcPts val="600"/>
              </a:spcAft>
              <a:buFont typeface="+mj-lt"/>
              <a:buAutoNum type="arabicPeriod"/>
            </a:pPr>
            <a:r>
              <a:rPr lang="en-US" dirty="0">
                <a:latin typeface="Montserrat Light" panose="00000400000000000000" pitchFamily="50" charset="0"/>
              </a:rPr>
              <a:t>Place pads on bare chest at the locations shown on the pads.</a:t>
            </a:r>
            <a:r>
              <a:rPr lang="en-US" baseline="0" dirty="0">
                <a:latin typeface="Montserrat Light" panose="00000400000000000000" pitchFamily="50" charset="0"/>
              </a:rPr>
              <a:t> </a:t>
            </a:r>
            <a:r>
              <a:rPr lang="en-US" sz="2600" dirty="0">
                <a:latin typeface="Montserrat Light" panose="00000400000000000000" pitchFamily="50" charset="0"/>
              </a:rPr>
              <a:t>There may be a key, switch, or separate pads for use on a child.</a:t>
            </a:r>
            <a:r>
              <a:rPr lang="en-US" sz="2600" baseline="0" dirty="0">
                <a:latin typeface="Montserrat Light" panose="00000400000000000000" pitchFamily="50" charset="0"/>
              </a:rPr>
              <a:t> If there are no options for child use the adult pads.</a:t>
            </a:r>
            <a:endParaRPr lang="en-US" sz="2600" dirty="0">
              <a:latin typeface="Montserrat Light" panose="00000400000000000000" pitchFamily="50" charset="0"/>
            </a:endParaRPr>
          </a:p>
          <a:p>
            <a:pPr marL="685800" lvl="1" indent="-228600">
              <a:lnSpc>
                <a:spcPct val="100000"/>
              </a:lnSpc>
              <a:spcBef>
                <a:spcPts val="600"/>
              </a:spcBef>
              <a:spcAft>
                <a:spcPts val="600"/>
              </a:spcAft>
              <a:buFont typeface="+mj-lt"/>
              <a:buAutoNum type="arabicPeriod"/>
            </a:pPr>
            <a:r>
              <a:rPr lang="en-US" dirty="0">
                <a:latin typeface="Montserrat Light" panose="00000400000000000000" pitchFamily="50" charset="0"/>
              </a:rPr>
              <a:t>Follow prompts from the AED that you see and hear.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dirty="0"/>
              <a:t>Facilitator Note:</a:t>
            </a:r>
            <a:r>
              <a:rPr lang="en-US" b="1" i="1" baseline="0" dirty="0"/>
              <a:t> </a:t>
            </a:r>
            <a:r>
              <a:rPr lang="en-US" i="1" dirty="0"/>
              <a:t>Point out where the AED is located at your facility. </a:t>
            </a:r>
          </a:p>
        </p:txBody>
      </p:sp>
      <p:sp>
        <p:nvSpPr>
          <p:cNvPr id="4" name="Slide Number Placeholder 3"/>
          <p:cNvSpPr>
            <a:spLocks noGrp="1"/>
          </p:cNvSpPr>
          <p:nvPr>
            <p:ph type="sldNum" sz="quarter" idx="10"/>
          </p:nvPr>
        </p:nvSpPr>
        <p:spPr/>
        <p:txBody>
          <a:bodyPr/>
          <a:lstStyle/>
          <a:p>
            <a:fld id="{CBECAA78-C285-2E49-93C5-5EE9F1DCB7A9}" type="slidenum">
              <a:rPr lang="en-US" smtClean="0"/>
              <a:t>35</a:t>
            </a:fld>
            <a:endParaRPr lang="en-US" dirty="0"/>
          </a:p>
        </p:txBody>
      </p:sp>
    </p:spTree>
    <p:extLst>
      <p:ext uri="{BB962C8B-B14F-4D97-AF65-F5344CB8AC3E}">
        <p14:creationId xmlns:p14="http://schemas.microsoft.com/office/powerpoint/2010/main" val="17742210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600" b="1" dirty="0"/>
              <a:t>Get CPR trained </a:t>
            </a:r>
            <a:r>
              <a:rPr lang="en-US" sz="1200" dirty="0"/>
              <a:t>and ensure coaches and staff are trained. Visit </a:t>
            </a:r>
            <a:r>
              <a:rPr lang="en-US" sz="1200" u="sng" dirty="0">
                <a:hlinkClick r:id="rId3"/>
              </a:rPr>
              <a:t>www.cpr.heart.org</a:t>
            </a:r>
            <a:r>
              <a:rPr lang="en-US" sz="1200" dirty="0"/>
              <a:t>  to find a CPR training course near you. The best way to prepare for a cardiac arrest is to learn CPR and share this lifesaving skill with family and friends.</a:t>
            </a:r>
          </a:p>
          <a:p>
            <a:pPr lvl="0"/>
            <a:endParaRPr lang="en-US" sz="1600" b="1" dirty="0"/>
          </a:p>
          <a:p>
            <a:pPr lvl="0"/>
            <a:r>
              <a:rPr lang="en-US" sz="1600" b="1" dirty="0"/>
              <a:t>Support education programs </a:t>
            </a:r>
            <a:r>
              <a:rPr lang="en-US" sz="1200" dirty="0"/>
              <a:t>for effective bystander CPR and appropriate AED use. Also support public access to defibrillation (or PAD) programs. PAD programs help place AEDs throughout communities. AEDs benefit survival most when they’re placed where cardiac arrest is likely to occur, such as areas where lots of</a:t>
            </a:r>
            <a:r>
              <a:rPr lang="en-US" sz="1200" baseline="0" dirty="0"/>
              <a:t> people gather.</a:t>
            </a:r>
            <a:endParaRPr lang="en-US" sz="1200" dirty="0"/>
          </a:p>
          <a:p>
            <a:pPr lvl="0"/>
            <a:endParaRPr lang="en-US" sz="1600" b="1" dirty="0"/>
          </a:p>
          <a:p>
            <a:pPr lvl="0"/>
            <a:r>
              <a:rPr lang="en-US" sz="1600" b="1" dirty="0"/>
              <a:t>Ensure emergency plans are in place </a:t>
            </a:r>
            <a:r>
              <a:rPr lang="en-US" sz="1200" dirty="0"/>
              <a:t>at your school or youth league. Check out </a:t>
            </a:r>
            <a:r>
              <a:rPr lang="en-US" sz="1200" u="sng" dirty="0">
                <a:hlinkClick r:id="rId4"/>
              </a:rPr>
              <a:t>www.heart.org/cerp</a:t>
            </a:r>
            <a:r>
              <a:rPr lang="en-US" sz="1200" dirty="0"/>
              <a:t> for free tools to build a Certified Emergency Response Protocol.</a:t>
            </a:r>
          </a:p>
          <a:p>
            <a:pPr marL="55563"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p>
          <a:p>
            <a:pPr marL="55563"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Complete pre-participation physical examination </a:t>
            </a:r>
            <a:r>
              <a:rPr lang="en-US" b="0" dirty="0"/>
              <a:t>prior to participation.</a:t>
            </a:r>
            <a:r>
              <a:rPr lang="en-US" b="0" baseline="0" dirty="0"/>
              <a:t> </a:t>
            </a:r>
            <a:r>
              <a:rPr lang="en-US" sz="1200" b="0" kern="1200" dirty="0">
                <a:solidFill>
                  <a:schemeClr val="tx1"/>
                </a:solidFill>
                <a:effectLst/>
                <a:latin typeface="+mn-lt"/>
                <a:ea typeface="+mn-ea"/>
                <a:cs typeface="+mn-cs"/>
              </a:rPr>
              <a:t>It’s a common practice</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that youth playing sports</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have an examination or physical prior to participation. The American Heart Association recommends that health care providers use the 14-element checklist that would identify, or at least alert professionals to, cardiac risk factors in certain young people. The pre-participation exam or physical should consist of a targeted personal history, family history, and physical examination. A student athlete with positive findings should be referred for further evaluation and testing. It’s always important to ensure family physicians are aware of athletes’ overall health and intention to play and compete. </a:t>
            </a:r>
          </a:p>
          <a:p>
            <a:r>
              <a:rPr lang="en-US" sz="1200" kern="1200" dirty="0">
                <a:solidFill>
                  <a:schemeClr val="tx1"/>
                </a:solidFill>
                <a:effectLst/>
                <a:latin typeface="+mn-lt"/>
                <a:ea typeface="+mn-ea"/>
                <a:cs typeface="+mn-cs"/>
              </a:rPr>
              <a:t> </a:t>
            </a:r>
          </a:p>
          <a:p>
            <a:r>
              <a:rPr lang="en-US" sz="1200" b="1" i="1" kern="1200" dirty="0">
                <a:solidFill>
                  <a:schemeClr val="tx1"/>
                </a:solidFill>
                <a:effectLst/>
                <a:latin typeface="+mn-lt"/>
                <a:ea typeface="+mn-ea"/>
                <a:cs typeface="+mn-cs"/>
              </a:rPr>
              <a:t>Facilitator Note</a:t>
            </a:r>
            <a:r>
              <a:rPr lang="en-US" sz="1200" i="1" kern="1200" dirty="0">
                <a:solidFill>
                  <a:schemeClr val="tx1"/>
                </a:solidFill>
                <a:effectLst/>
                <a:latin typeface="+mn-lt"/>
                <a:ea typeface="+mn-ea"/>
                <a:cs typeface="+mn-cs"/>
              </a:rPr>
              <a:t>:</a:t>
            </a:r>
            <a:r>
              <a:rPr lang="en-US" sz="1200" i="1"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Using 12-lead electrocardiograms to detect underlying congenital or genetic cardiovascular heart disease as a screening tool in healthy people 12-25 years old without positive findings on the history and physical examination has not been shown to save lives.</a:t>
            </a:r>
            <a:endParaRPr lang="en-US" i="1" baseline="0" dirty="0"/>
          </a:p>
          <a:p>
            <a:endParaRPr lang="en-US" baseline="0" dirty="0"/>
          </a:p>
          <a:p>
            <a:r>
              <a:rPr lang="en-US" i="1" baseline="0" dirty="0"/>
              <a:t>Refer attendees to AHA guidelines about EKG screening for heart conditions in youth should questions arise. http://newsroom.heart.org/news/congenital-and-genetic-heart-disease-screening-recommendations-for-people-12-25?preview=0790 </a:t>
            </a:r>
            <a:endParaRPr lang="en-US" i="1" dirty="0"/>
          </a:p>
        </p:txBody>
      </p:sp>
      <p:sp>
        <p:nvSpPr>
          <p:cNvPr id="4" name="Slide Number Placeholder 3"/>
          <p:cNvSpPr>
            <a:spLocks noGrp="1"/>
          </p:cNvSpPr>
          <p:nvPr>
            <p:ph type="sldNum" sz="quarter" idx="10"/>
          </p:nvPr>
        </p:nvSpPr>
        <p:spPr/>
        <p:txBody>
          <a:bodyPr/>
          <a:lstStyle/>
          <a:p>
            <a:fld id="{CBECAA78-C285-2E49-93C5-5EE9F1DCB7A9}" type="slidenum">
              <a:rPr lang="en-US" smtClean="0"/>
              <a:t>36</a:t>
            </a:fld>
            <a:endParaRPr lang="en-US" dirty="0"/>
          </a:p>
        </p:txBody>
      </p:sp>
    </p:spTree>
    <p:extLst>
      <p:ext uri="{BB962C8B-B14F-4D97-AF65-F5344CB8AC3E}">
        <p14:creationId xmlns:p14="http://schemas.microsoft.com/office/powerpoint/2010/main" val="17550207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Facilitator Note: </a:t>
            </a:r>
            <a:r>
              <a:rPr lang="en-US" sz="1200" i="1" kern="1200" dirty="0">
                <a:solidFill>
                  <a:schemeClr val="tx1"/>
                </a:solidFill>
                <a:effectLst/>
                <a:latin typeface="+mn-lt"/>
                <a:ea typeface="+mn-ea"/>
                <a:cs typeface="+mn-cs"/>
              </a:rPr>
              <a:t>Attendees</a:t>
            </a:r>
            <a:r>
              <a:rPr lang="en-US" sz="1200" i="1" kern="1200" baseline="0" dirty="0">
                <a:solidFill>
                  <a:schemeClr val="tx1"/>
                </a:solidFill>
                <a:effectLst/>
                <a:latin typeface="+mn-lt"/>
                <a:ea typeface="+mn-ea"/>
                <a:cs typeface="+mn-cs"/>
              </a:rPr>
              <a:t> complete CPR practice depending on the target audience:</a:t>
            </a:r>
            <a:endParaRPr lang="en-US" sz="1200" i="1" kern="120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dirty="0"/>
              <a:t>Child CPR with Breaths: All elementary events. </a:t>
            </a:r>
            <a:r>
              <a:rPr lang="en-US" sz="1200" i="1" kern="1200" dirty="0">
                <a:solidFill>
                  <a:schemeClr val="tx1"/>
                </a:solidFill>
                <a:effectLst/>
                <a:latin typeface="+mn-lt"/>
                <a:ea typeface="+mn-ea"/>
                <a:cs typeface="+mn-cs"/>
              </a:rPr>
              <a:t>If large group, the facilitator will determine if attendees will actually breathe into manikins or not depending on their supplies.</a:t>
            </a:r>
          </a:p>
          <a:p>
            <a:pPr marL="628650" lvl="1" indent="-171450">
              <a:buFont typeface="Arial" panose="020B0604020202020204" pitchFamily="34" charset="0"/>
              <a:buChar char="•"/>
            </a:pPr>
            <a:r>
              <a:rPr lang="en-US" i="1" baseline="0" dirty="0"/>
              <a:t>Hands-Only™ CPR: Middle and high school events or events that have combination of ages (K-12).</a:t>
            </a:r>
          </a:p>
        </p:txBody>
      </p:sp>
      <p:sp>
        <p:nvSpPr>
          <p:cNvPr id="4" name="Slide Number Placeholder 3"/>
          <p:cNvSpPr>
            <a:spLocks noGrp="1"/>
          </p:cNvSpPr>
          <p:nvPr>
            <p:ph type="sldNum" sz="quarter" idx="10"/>
          </p:nvPr>
        </p:nvSpPr>
        <p:spPr/>
        <p:txBody>
          <a:bodyPr/>
          <a:lstStyle/>
          <a:p>
            <a:fld id="{CBECAA78-C285-2E49-93C5-5EE9F1DCB7A9}" type="slidenum">
              <a:rPr lang="en-US" smtClean="0"/>
              <a:t>37</a:t>
            </a:fld>
            <a:endParaRPr lang="en-US" dirty="0"/>
          </a:p>
        </p:txBody>
      </p:sp>
    </p:spTree>
    <p:extLst>
      <p:ext uri="{BB962C8B-B14F-4D97-AF65-F5344CB8AC3E}">
        <p14:creationId xmlns:p14="http://schemas.microsoft.com/office/powerpoint/2010/main" val="28997708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are basically two types of injuries: acute and overuse.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Acute injuries result from a single, traumatic event such as a sprain, shoulder dislocation, or wrist fracture.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Overuse injuries are challenging to diagnose and treat because they occur over time. They are a result of micro-trauma to the tendons, bones, or joints. Common youth overuse injuries include tennis elbow, runner’s knee, shin splints, swimmer’s shoulder, youth pitching elbow, and jumper’s knee.</a:t>
            </a:r>
            <a:r>
              <a:rPr lang="en-US" sz="1200" b="1"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CBECAA78-C285-2E49-93C5-5EE9F1DCB7A9}" type="slidenum">
              <a:rPr lang="en-US" smtClean="0"/>
              <a:t>39</a:t>
            </a:fld>
            <a:endParaRPr lang="en-US" dirty="0"/>
          </a:p>
        </p:txBody>
      </p:sp>
    </p:spTree>
    <p:extLst>
      <p:ext uri="{BB962C8B-B14F-4D97-AF65-F5344CB8AC3E}">
        <p14:creationId xmlns:p14="http://schemas.microsoft.com/office/powerpoint/2010/main" val="4888190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Overuse or repetitive trauma injuries account for approximately half of all sport-related injuries in youth ages 6-18. It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thought more than half of all reported overuse injuries may be preventable. </a:t>
            </a:r>
          </a:p>
          <a:p>
            <a:r>
              <a:rPr lang="en-US" sz="1200" kern="1200" dirty="0">
                <a:solidFill>
                  <a:schemeClr val="tx1"/>
                </a:solidFill>
                <a:effectLst/>
                <a:latin typeface="+mn-lt"/>
                <a:ea typeface="+mn-ea"/>
                <a:cs typeface="+mn-cs"/>
              </a:rPr>
              <a:t> </a:t>
            </a:r>
          </a:p>
          <a:p>
            <a:r>
              <a:rPr lang="en-US" sz="1200" b="0" kern="1200" dirty="0">
                <a:solidFill>
                  <a:schemeClr val="tx1"/>
                </a:solidFill>
                <a:effectLst/>
                <a:latin typeface="+mn-lt"/>
                <a:ea typeface="+mn-ea"/>
                <a:cs typeface="+mn-cs"/>
              </a:rPr>
              <a:t>Overuse injuries may be caused by a variety of factors. </a:t>
            </a:r>
            <a:r>
              <a:rPr lang="en-US" sz="1200" kern="1200" dirty="0">
                <a:solidFill>
                  <a:schemeClr val="tx1"/>
                </a:solidFill>
                <a:effectLst/>
                <a:latin typeface="+mn-lt"/>
                <a:ea typeface="+mn-ea"/>
                <a:cs typeface="+mn-cs"/>
              </a:rPr>
              <a:t>According to the National Athletic Trainers’ Association some of these could include: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Training errors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Improper technique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Excessive training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Inadequate rest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Muscle weakness and imbalances and joint hypermobility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Early specialization</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Equipment failure may also be a cause. For example, wearing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 shoe that is worn out or not fitted properly can result in overuse injuries.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Athletes</a:t>
            </a:r>
            <a:r>
              <a:rPr lang="en-US" sz="1200" kern="1200" baseline="0" dirty="0">
                <a:solidFill>
                  <a:schemeClr val="tx1"/>
                </a:solidFill>
                <a:effectLst/>
                <a:latin typeface="+mn-lt"/>
                <a:ea typeface="+mn-ea"/>
                <a:cs typeface="+mn-cs"/>
              </a:rPr>
              <a:t> with p</a:t>
            </a:r>
            <a:r>
              <a:rPr lang="en-US" sz="1200" kern="1200" dirty="0">
                <a:solidFill>
                  <a:schemeClr val="tx1"/>
                </a:solidFill>
                <a:effectLst/>
                <a:latin typeface="+mn-lt"/>
                <a:ea typeface="+mn-ea"/>
                <a:cs typeface="+mn-cs"/>
              </a:rPr>
              <a:t>oorer fitness levels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may not be able to tolerate the demands of the training required for sports participation. All pediatric athletes should begin by establishing a good general fitness routine that includes strengthening, endurance, and flexibility.</a:t>
            </a:r>
          </a:p>
        </p:txBody>
      </p:sp>
      <p:sp>
        <p:nvSpPr>
          <p:cNvPr id="4" name="Slide Number Placeholder 3"/>
          <p:cNvSpPr>
            <a:spLocks noGrp="1"/>
          </p:cNvSpPr>
          <p:nvPr>
            <p:ph type="sldNum" sz="quarter" idx="10"/>
          </p:nvPr>
        </p:nvSpPr>
        <p:spPr/>
        <p:txBody>
          <a:bodyPr/>
          <a:lstStyle/>
          <a:p>
            <a:fld id="{CBECAA78-C285-2E49-93C5-5EE9F1DCB7A9}" type="slidenum">
              <a:rPr lang="en-US" smtClean="0"/>
              <a:t>40</a:t>
            </a:fld>
            <a:endParaRPr lang="en-US" dirty="0"/>
          </a:p>
        </p:txBody>
      </p:sp>
    </p:spTree>
    <p:extLst>
      <p:ext uri="{BB962C8B-B14F-4D97-AF65-F5344CB8AC3E}">
        <p14:creationId xmlns:p14="http://schemas.microsoft.com/office/powerpoint/2010/main" val="42063564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Pain should not be ignored as it is often</a:t>
            </a:r>
            <a:r>
              <a:rPr lang="en-US" baseline="0" dirty="0"/>
              <a:t> the first sign of an overuse problem.</a:t>
            </a:r>
          </a:p>
          <a:p>
            <a:endParaRPr lang="en-US" baseline="0" dirty="0"/>
          </a:p>
          <a:p>
            <a:r>
              <a:rPr lang="en-US" sz="1200" b="1" i="1" kern="1200" dirty="0">
                <a:solidFill>
                  <a:schemeClr val="tx1"/>
                </a:solidFill>
                <a:effectLst/>
                <a:latin typeface="+mn-lt"/>
                <a:ea typeface="+mn-ea"/>
                <a:cs typeface="+mn-cs"/>
              </a:rPr>
              <a:t>Facilitator Note: </a:t>
            </a:r>
            <a:r>
              <a:rPr lang="en-US" sz="1200" b="0" i="1" kern="1200" dirty="0">
                <a:solidFill>
                  <a:schemeClr val="tx1"/>
                </a:solidFill>
                <a:effectLst/>
                <a:latin typeface="+mn-lt"/>
                <a:ea typeface="+mn-ea"/>
                <a:cs typeface="+mn-cs"/>
              </a:rPr>
              <a:t>Reviews list from table.</a:t>
            </a:r>
            <a:r>
              <a:rPr lang="en-US" sz="1200" b="0" i="1" kern="1200" baseline="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CBECAA78-C285-2E49-93C5-5EE9F1DCB7A9}" type="slidenum">
              <a:rPr lang="en-US" smtClean="0"/>
              <a:t>41</a:t>
            </a:fld>
            <a:endParaRPr lang="en-US" dirty="0"/>
          </a:p>
        </p:txBody>
      </p:sp>
    </p:spTree>
    <p:extLst>
      <p:ext uri="{BB962C8B-B14F-4D97-AF65-F5344CB8AC3E}">
        <p14:creationId xmlns:p14="http://schemas.microsoft.com/office/powerpoint/2010/main" val="41775696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Early identification and proper treatment are keys to a successful recovery.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diagnose an overuse injury it is best to do a thorough history and physical examination through a sport medicine specialists with specific interest in and knowledge of your sport or activity. Sometimes additional tests such as X-rays and MRIs may be needed. A sports</a:t>
            </a:r>
            <a:r>
              <a:rPr lang="en-US" sz="1200" kern="1200" baseline="0" dirty="0">
                <a:solidFill>
                  <a:schemeClr val="tx1"/>
                </a:solidFill>
                <a:effectLst/>
                <a:latin typeface="+mn-lt"/>
                <a:ea typeface="+mn-ea"/>
                <a:cs typeface="+mn-cs"/>
              </a:rPr>
              <a:t> medicine specialist will make recommendations based on their evaluation. Examples could include: </a:t>
            </a: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Cutting back on the duration, intensity, and frequency of an activity.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Adopting a modified workout schedule that includes combination of hard</a:t>
            </a:r>
            <a:r>
              <a:rPr lang="en-US" sz="1200" kern="1200" baseline="0" dirty="0">
                <a:solidFill>
                  <a:schemeClr val="tx1"/>
                </a:solidFill>
                <a:effectLst/>
                <a:latin typeface="+mn-lt"/>
                <a:ea typeface="+mn-ea"/>
                <a:cs typeface="+mn-cs"/>
              </a:rPr>
              <a:t> and </a:t>
            </a:r>
            <a:r>
              <a:rPr lang="en-US" sz="1200" kern="1200" dirty="0">
                <a:solidFill>
                  <a:schemeClr val="tx1"/>
                </a:solidFill>
                <a:effectLst/>
                <a:latin typeface="+mn-lt"/>
                <a:ea typeface="+mn-ea"/>
                <a:cs typeface="+mn-cs"/>
              </a:rPr>
              <a:t>easy workouts and cross training to allow</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body to maintain general fitness level.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Ensuring proper technique and training is followed.</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Therapies such as ice and anti-inflammatory medications may help, however, if injuries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persist it is best to reach out to a sports medicine professional. Physical therapy and athletic training services may also be helpful.</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RICE – Rest, Ice, Compression, Elevation.  This is a good common treatment for soft tissue injuries, such as sprains and strains.</a:t>
            </a:r>
          </a:p>
          <a:p>
            <a:endParaRPr lang="en-US" dirty="0"/>
          </a:p>
        </p:txBody>
      </p:sp>
      <p:sp>
        <p:nvSpPr>
          <p:cNvPr id="4" name="Slide Number Placeholder 3"/>
          <p:cNvSpPr>
            <a:spLocks noGrp="1"/>
          </p:cNvSpPr>
          <p:nvPr>
            <p:ph type="sldNum" sz="quarter" idx="10"/>
          </p:nvPr>
        </p:nvSpPr>
        <p:spPr/>
        <p:txBody>
          <a:bodyPr/>
          <a:lstStyle/>
          <a:p>
            <a:fld id="{CBECAA78-C285-2E49-93C5-5EE9F1DCB7A9}" type="slidenum">
              <a:rPr lang="en-US" smtClean="0"/>
              <a:t>42</a:t>
            </a:fld>
            <a:endParaRPr lang="en-US" dirty="0"/>
          </a:p>
        </p:txBody>
      </p:sp>
    </p:spTree>
    <p:extLst>
      <p:ext uri="{BB962C8B-B14F-4D97-AF65-F5344CB8AC3E}">
        <p14:creationId xmlns:p14="http://schemas.microsoft.com/office/powerpoint/2010/main" val="208632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Note: </a:t>
            </a:r>
            <a:r>
              <a:rPr lang="en-US" i="1" dirty="0"/>
              <a:t>Review slide.</a:t>
            </a:r>
            <a:r>
              <a:rPr lang="en-US" i="1" baseline="0" dirty="0"/>
              <a:t> </a:t>
            </a:r>
          </a:p>
          <a:p>
            <a:endParaRPr lang="en-US" i="1" baseline="0" dirty="0"/>
          </a:p>
          <a:p>
            <a:r>
              <a:rPr lang="en-US" i="1" baseline="0" dirty="0"/>
              <a:t>Next 2 slides review meeting agenda/topics and objectives.</a:t>
            </a:r>
            <a:endParaRPr lang="en-US" i="1" dirty="0"/>
          </a:p>
        </p:txBody>
      </p:sp>
      <p:sp>
        <p:nvSpPr>
          <p:cNvPr id="4" name="Slide Number Placeholder 3"/>
          <p:cNvSpPr>
            <a:spLocks noGrp="1"/>
          </p:cNvSpPr>
          <p:nvPr>
            <p:ph type="sldNum" sz="quarter" idx="10"/>
          </p:nvPr>
        </p:nvSpPr>
        <p:spPr/>
        <p:txBody>
          <a:bodyPr/>
          <a:lstStyle/>
          <a:p>
            <a:fld id="{CBECAA78-C285-2E49-93C5-5EE9F1DCB7A9}" type="slidenum">
              <a:rPr lang="en-US" smtClean="0"/>
              <a:t>5</a:t>
            </a:fld>
            <a:endParaRPr lang="en-US" dirty="0"/>
          </a:p>
        </p:txBody>
      </p:sp>
    </p:spTree>
    <p:extLst>
      <p:ext uri="{BB962C8B-B14F-4D97-AF65-F5344CB8AC3E}">
        <p14:creationId xmlns:p14="http://schemas.microsoft.com/office/powerpoint/2010/main" val="12848529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You</a:t>
            </a:r>
            <a:r>
              <a:rPr lang="en-US" sz="1200" b="0" kern="1200" baseline="0" dirty="0">
                <a:solidFill>
                  <a:schemeClr val="tx1"/>
                </a:solidFill>
                <a:effectLst/>
                <a:latin typeface="+mn-lt"/>
                <a:ea typeface="+mn-ea"/>
                <a:cs typeface="+mn-cs"/>
              </a:rPr>
              <a:t> can help your athlete reduce their risk for overuse injuries. </a:t>
            </a:r>
            <a:endParaRPr lang="en-US" sz="1200" kern="1200" dirty="0">
              <a:solidFill>
                <a:schemeClr val="tx1"/>
              </a:solidFill>
              <a:effectLst/>
              <a:latin typeface="+mn-lt"/>
              <a:ea typeface="+mn-ea"/>
              <a:cs typeface="+mn-cs"/>
            </a:endParaRP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Complete</a:t>
            </a:r>
            <a:r>
              <a:rPr lang="en-US" sz="1200" b="1" kern="1200" baseline="0" dirty="0">
                <a:solidFill>
                  <a:schemeClr val="tx1"/>
                </a:solidFill>
                <a:effectLst/>
                <a:latin typeface="+mn-lt"/>
                <a:ea typeface="+mn-ea"/>
                <a:cs typeface="+mn-cs"/>
              </a:rPr>
              <a:t> a </a:t>
            </a:r>
            <a:r>
              <a:rPr lang="en-US" sz="1200" b="1" kern="1200" dirty="0">
                <a:solidFill>
                  <a:schemeClr val="tx1"/>
                </a:solidFill>
                <a:effectLst/>
                <a:latin typeface="+mn-lt"/>
                <a:ea typeface="+mn-ea"/>
                <a:cs typeface="+mn-cs"/>
              </a:rPr>
              <a:t>Pre-participation Physical Examination (PPE). </a:t>
            </a:r>
            <a:r>
              <a:rPr lang="en-US" sz="1200" b="0" kern="1200" dirty="0">
                <a:solidFill>
                  <a:schemeClr val="tx1"/>
                </a:solidFill>
                <a:effectLst/>
                <a:latin typeface="+mn-lt"/>
                <a:ea typeface="+mn-ea"/>
                <a:cs typeface="+mn-cs"/>
              </a:rPr>
              <a:t>Prior to sports participation, your athlete should have a physical </a:t>
            </a:r>
            <a:r>
              <a:rPr lang="en-US" sz="1200" b="0" kern="1200" baseline="0" dirty="0">
                <a:solidFill>
                  <a:schemeClr val="tx1"/>
                </a:solidFill>
                <a:effectLst/>
                <a:latin typeface="+mn-lt"/>
                <a:ea typeface="+mn-ea"/>
                <a:cs typeface="+mn-cs"/>
              </a:rPr>
              <a:t>examination. </a:t>
            </a:r>
            <a:r>
              <a:rPr lang="en-US" sz="1200" b="0" kern="1200" dirty="0">
                <a:solidFill>
                  <a:schemeClr val="tx1"/>
                </a:solidFill>
                <a:effectLst/>
                <a:latin typeface="+mn-lt"/>
                <a:ea typeface="+mn-ea"/>
                <a:cs typeface="+mn-cs"/>
              </a:rPr>
              <a:t>During the exam, a health care professional will screen for potential risk factors including injury history, stature, maturity, joint stability, strength, and flexibility. These may be important in the prevention of recurrent injuries.</a:t>
            </a:r>
          </a:p>
          <a:p>
            <a:pPr lvl="0"/>
            <a:endParaRPr lang="en-US" sz="1200" b="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Proper Preparation. </a:t>
            </a:r>
            <a:r>
              <a:rPr lang="en-US" sz="1200" b="0" kern="1200" dirty="0">
                <a:solidFill>
                  <a:schemeClr val="tx1"/>
                </a:solidFill>
                <a:effectLst/>
                <a:latin typeface="+mn-lt"/>
                <a:ea typeface="+mn-ea"/>
                <a:cs typeface="+mn-cs"/>
              </a:rPr>
              <a:t>Ensure your athlete participates in a general fitness program emphasizing endurance,  flexibility and strengthening for</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at least 2 months before the sport season starts.</a:t>
            </a:r>
          </a:p>
          <a:p>
            <a:pPr lvl="0"/>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Proper equipment. </a:t>
            </a:r>
            <a:r>
              <a:rPr lang="en-US" sz="1200" kern="1200" dirty="0">
                <a:solidFill>
                  <a:schemeClr val="tx1"/>
                </a:solidFill>
                <a:effectLst/>
                <a:latin typeface="+mn-lt"/>
                <a:ea typeface="+mn-ea"/>
                <a:cs typeface="+mn-cs"/>
              </a:rPr>
              <a:t>Conduct routine checks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of equipment weekly. Look for damage, wear and proper fit.</a:t>
            </a:r>
          </a:p>
          <a:p>
            <a:pPr lvl="0"/>
            <a:endParaRPr lang="en-US" sz="1200" b="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Proper instruction and training techniques</a:t>
            </a:r>
            <a:r>
              <a:rPr lang="en-US" sz="1200" kern="1200" dirty="0">
                <a:solidFill>
                  <a:schemeClr val="tx1"/>
                </a:solidFill>
                <a:effectLst/>
                <a:latin typeface="+mn-lt"/>
                <a:ea typeface="+mn-ea"/>
                <a:cs typeface="+mn-cs"/>
              </a:rPr>
              <a:t> are provided.</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Proper skill progression is followed</a:t>
            </a:r>
            <a:r>
              <a:rPr lang="en-US" sz="1200" kern="1200" dirty="0">
                <a:solidFill>
                  <a:schemeClr val="tx1"/>
                </a:solidFill>
                <a:effectLst/>
                <a:latin typeface="+mn-lt"/>
                <a:ea typeface="+mn-ea"/>
                <a:cs typeface="+mn-cs"/>
              </a:rPr>
              <a:t>. Not too much too fast!</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Engage in proper warm-up and cool down activities.</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Preseason and in-season training programs</a:t>
            </a:r>
            <a:r>
              <a:rPr lang="en-US" sz="1200" b="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Activities that focus on neuromuscular control, balance, coordination, flexibility, core stability and strengthening of the lower extremities are advocated for reducing overuse injury risk, especially among pediatric athletes with previous history of injury.</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Increase training gradually.</a:t>
            </a:r>
            <a:r>
              <a:rPr lang="en-US" sz="1200" b="1"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Remember the 10% rule: do not increase training time, distance, load or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intensity by more than 10% per week. This allows the body time to recover. </a:t>
            </a:r>
          </a:p>
          <a:p>
            <a:pPr lvl="0"/>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ECAA78-C285-2E49-93C5-5EE9F1DCB7A9}" type="slidenum">
              <a:rPr lang="en-US" smtClean="0"/>
              <a:t>43</a:t>
            </a:fld>
            <a:endParaRPr lang="en-US" dirty="0"/>
          </a:p>
        </p:txBody>
      </p:sp>
    </p:spTree>
    <p:extLst>
      <p:ext uri="{BB962C8B-B14F-4D97-AF65-F5344CB8AC3E}">
        <p14:creationId xmlns:p14="http://schemas.microsoft.com/office/powerpoint/2010/main" val="18596825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kern="1200" dirty="0">
                <a:solidFill>
                  <a:schemeClr val="tx1"/>
                </a:solidFill>
                <a:effectLst/>
                <a:latin typeface="+mn-lt"/>
                <a:ea typeface="+mn-ea"/>
                <a:cs typeface="+mn-cs"/>
              </a:rPr>
              <a:t>Participate in multiple sports and recreational activities to enhance general fitness and aid in motor development. </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Recognize and limit repetitive activity</a:t>
            </a:r>
            <a:r>
              <a:rPr lang="en-US" sz="1200" kern="1200" dirty="0">
                <a:solidFill>
                  <a:schemeClr val="tx1"/>
                </a:solidFill>
                <a:effectLst/>
                <a:latin typeface="+mn-lt"/>
                <a:ea typeface="+mn-ea"/>
                <a:cs typeface="+mn-cs"/>
              </a:rPr>
              <a:t>. Examples include spiking, pitching, swinging, running. Follow recommendations such as total number of pitches.</a:t>
            </a:r>
            <a:r>
              <a:rPr lang="en-US" sz="1200" kern="1200" baseline="0" dirty="0">
                <a:solidFill>
                  <a:schemeClr val="tx1"/>
                </a:solidFill>
                <a:effectLst/>
                <a:latin typeface="+mn-lt"/>
                <a:ea typeface="+mn-ea"/>
                <a:cs typeface="+mn-cs"/>
              </a:rPr>
              <a:t> D</a:t>
            </a:r>
            <a:r>
              <a:rPr lang="en-US" sz="1200" kern="1200" dirty="0">
                <a:solidFill>
                  <a:schemeClr val="tx1"/>
                </a:solidFill>
                <a:effectLst/>
                <a:latin typeface="+mn-lt"/>
                <a:ea typeface="+mn-ea"/>
                <a:cs typeface="+mn-cs"/>
              </a:rPr>
              <a:t>on’t overdo it – count the reps. </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Prevent over-training.</a:t>
            </a:r>
            <a:r>
              <a:rPr lang="en-US" sz="1200" kern="1200" dirty="0">
                <a:solidFill>
                  <a:schemeClr val="tx1"/>
                </a:solidFill>
                <a:effectLst/>
                <a:latin typeface="+mn-lt"/>
                <a:ea typeface="+mn-ea"/>
                <a:cs typeface="+mn-cs"/>
              </a:rPr>
              <a:t> Some data suggest a general guideline of no more than 16-20 hours per week of vigorous physical activity by youth athletes. </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Build in rest and proper breaks.</a:t>
            </a:r>
            <a:r>
              <a:rPr lang="en-US" sz="1200" b="1"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Pediatric athletes should take time off between sport seasons and 2 to 3 nonconsecutive months away from a specific sport if participating in that sport year-round. Youth athletes should also have at least 1 to 2 days off per week from competitive practices, competitions, and sport-specific training. </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Educate youth athletes,</a:t>
            </a:r>
            <a:r>
              <a:rPr lang="en-US" sz="1200" b="1" kern="1200" baseline="0" dirty="0">
                <a:solidFill>
                  <a:schemeClr val="tx1"/>
                </a:solidFill>
                <a:effectLst/>
                <a:latin typeface="+mn-lt"/>
                <a:ea typeface="+mn-ea"/>
                <a:cs typeface="+mn-cs"/>
              </a:rPr>
              <a:t> coaches, and parents on</a:t>
            </a:r>
            <a:r>
              <a:rPr lang="en-US" sz="1200" b="1" kern="1200" dirty="0">
                <a:solidFill>
                  <a:schemeClr val="tx1"/>
                </a:solidFill>
                <a:effectLst/>
                <a:latin typeface="+mn-lt"/>
                <a:ea typeface="+mn-ea"/>
                <a:cs typeface="+mn-cs"/>
              </a:rPr>
              <a:t> signs and symptoms of overuse injuries</a:t>
            </a:r>
            <a:r>
              <a:rPr lang="en-US" sz="1200" kern="1200" dirty="0">
                <a:solidFill>
                  <a:schemeClr val="tx1"/>
                </a:solidFill>
                <a:effectLst/>
                <a:latin typeface="+mn-lt"/>
                <a:ea typeface="+mn-ea"/>
                <a:cs typeface="+mn-cs"/>
              </a:rPr>
              <a:t>. Encourage athletes to notify an adult when symptoms occur.  </a:t>
            </a:r>
          </a:p>
          <a:p>
            <a:pPr lvl="0"/>
            <a:endParaRPr lang="en-US" sz="1200" b="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Most kids do not tell their coaches or parents when they are injured</a:t>
            </a:r>
            <a:r>
              <a:rPr lang="en-US" sz="1200" kern="1200" baseline="0" dirty="0">
                <a:solidFill>
                  <a:schemeClr val="tx1"/>
                </a:solidFill>
                <a:effectLst/>
                <a:latin typeface="+mn-lt"/>
                <a:ea typeface="+mn-ea"/>
                <a:cs typeface="+mn-cs"/>
              </a:rPr>
              <a:t> or </a:t>
            </a:r>
            <a:r>
              <a:rPr lang="en-US" sz="1200" kern="1200" dirty="0">
                <a:solidFill>
                  <a:schemeClr val="tx1"/>
                </a:solidFill>
                <a:effectLst/>
                <a:latin typeface="+mn-lt"/>
                <a:ea typeface="+mn-ea"/>
                <a:cs typeface="+mn-cs"/>
              </a:rPr>
              <a:t>hurt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until it’s too late. We need to educate kids on signs and symptoms for overuse injuries and then encourage them to come forward early as it can prevent more serious injuries later.</a:t>
            </a: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ECAA78-C285-2E49-93C5-5EE9F1DCB7A9}" type="slidenum">
              <a:rPr lang="en-US" smtClean="0"/>
              <a:t>44</a:t>
            </a:fld>
            <a:endParaRPr lang="en-US" dirty="0"/>
          </a:p>
        </p:txBody>
      </p:sp>
    </p:spTree>
    <p:extLst>
      <p:ext uri="{BB962C8B-B14F-4D97-AF65-F5344CB8AC3E}">
        <p14:creationId xmlns:p14="http://schemas.microsoft.com/office/powerpoint/2010/main" val="5145784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Participating in sports can</a:t>
            </a:r>
            <a:r>
              <a:rPr lang="en-US" sz="1200" kern="1200" baseline="0" dirty="0">
                <a:solidFill>
                  <a:schemeClr val="tx1"/>
                </a:solidFill>
                <a:effectLst/>
                <a:latin typeface="+mn-lt"/>
                <a:ea typeface="+mn-ea"/>
                <a:cs typeface="+mn-cs"/>
              </a:rPr>
              <a:t> be a</a:t>
            </a:r>
            <a:r>
              <a:rPr lang="en-US" sz="1200" kern="1200" dirty="0">
                <a:solidFill>
                  <a:schemeClr val="tx1"/>
                </a:solidFill>
                <a:effectLst/>
                <a:latin typeface="+mn-lt"/>
                <a:ea typeface="+mn-ea"/>
                <a:cs typeface="+mn-cs"/>
              </a:rPr>
              <a:t> great way for kids to be physically active and develop healthy habits and life-skills such</a:t>
            </a:r>
            <a:r>
              <a:rPr lang="en-US" sz="1200" kern="1200" baseline="0" dirty="0">
                <a:solidFill>
                  <a:schemeClr val="tx1"/>
                </a:solidFill>
                <a:effectLst/>
                <a:latin typeface="+mn-lt"/>
                <a:ea typeface="+mn-ea"/>
                <a:cs typeface="+mn-cs"/>
              </a:rPr>
              <a:t> as time management and goal setting.</a:t>
            </a:r>
          </a:p>
          <a:p>
            <a:endParaRPr lang="en-US" sz="12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Did you know:</a:t>
            </a:r>
            <a:endParaRPr lang="en-US" sz="1200" b="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dirty="0"/>
              <a:t>Sports</a:t>
            </a:r>
            <a:r>
              <a:rPr lang="en-US" baseline="0" dirty="0"/>
              <a:t> can help kids meet the </a:t>
            </a:r>
            <a:r>
              <a:rPr lang="en-US" dirty="0"/>
              <a:t>physical activity recommendations of </a:t>
            </a:r>
            <a:r>
              <a:rPr lang="en-US" baseline="0" dirty="0"/>
              <a:t>at least 60 minutes of moderate-to-vigorous intensity physical activity every day.</a:t>
            </a:r>
            <a:r>
              <a:rPr lang="en-US" dirty="0"/>
              <a:t> Regular</a:t>
            </a:r>
            <a:r>
              <a:rPr lang="en-US" baseline="0" dirty="0"/>
              <a:t> physical activity can</a:t>
            </a:r>
            <a:r>
              <a:rPr lang="en-US" dirty="0"/>
              <a:t> provide</a:t>
            </a:r>
            <a:r>
              <a:rPr lang="en-US" baseline="0" dirty="0"/>
              <a:t> </a:t>
            </a:r>
            <a:r>
              <a:rPr lang="en-US" dirty="0"/>
              <a:t>many physical, mental, emotional, and social benefits.</a:t>
            </a:r>
            <a:r>
              <a:rPr lang="en-US" baseline="0" dirty="0"/>
              <a:t> Here are just a few</a:t>
            </a:r>
            <a:r>
              <a:rPr lang="en-US" baseline="30000" dirty="0"/>
              <a:t>1,2,3</a:t>
            </a:r>
            <a:r>
              <a:rPr lang="en-US" baseline="0" dirty="0"/>
              <a:t>:</a:t>
            </a:r>
          </a:p>
          <a:p>
            <a:pPr marL="628650" lvl="1" indent="-171450">
              <a:buFont typeface="Courier New" panose="02070309020205020404" pitchFamily="49" charset="0"/>
              <a:buChar char="o"/>
            </a:pPr>
            <a:r>
              <a:rPr lang="en-US" baseline="0" dirty="0"/>
              <a:t>Improved cardiorespiratory and muscle fitness</a:t>
            </a:r>
          </a:p>
          <a:p>
            <a:pPr marL="628650" lvl="1" indent="-171450">
              <a:buFont typeface="Courier New" panose="02070309020205020404" pitchFamily="49" charset="0"/>
              <a:buChar char="o"/>
            </a:pPr>
            <a:r>
              <a:rPr lang="en-US" baseline="0" dirty="0"/>
              <a:t>Improved bone health</a:t>
            </a:r>
          </a:p>
          <a:p>
            <a:pPr marL="628650" lvl="1" indent="-171450">
              <a:buFont typeface="Courier New" panose="02070309020205020404" pitchFamily="49" charset="0"/>
              <a:buChar char="o"/>
            </a:pPr>
            <a:r>
              <a:rPr lang="en-US" baseline="0" dirty="0"/>
              <a:t>Favorable body composition</a:t>
            </a:r>
          </a:p>
          <a:p>
            <a:pPr marL="628650" lvl="1" indent="-171450">
              <a:buFont typeface="Courier New" panose="02070309020205020404" pitchFamily="49" charset="0"/>
              <a:buChar char="o"/>
            </a:pPr>
            <a:r>
              <a:rPr lang="en-US" baseline="0" dirty="0"/>
              <a:t>Reduced symptoms of depression and anxiety</a:t>
            </a:r>
          </a:p>
          <a:p>
            <a:pPr marL="628650" lvl="1" indent="-171450">
              <a:buFont typeface="Courier New" panose="02070309020205020404" pitchFamily="49" charset="0"/>
              <a:buChar char="o"/>
            </a:pPr>
            <a:r>
              <a:rPr lang="en-US" baseline="0" dirty="0"/>
              <a:t>Develop life-long social skills and learn how to work with others</a:t>
            </a:r>
          </a:p>
          <a:p>
            <a:pPr marL="628650" lvl="1" indent="-171450">
              <a:buFont typeface="Courier New" panose="02070309020205020404" pitchFamily="49" charset="0"/>
              <a:buChar char="o"/>
            </a:pPr>
            <a:r>
              <a:rPr lang="en-US" baseline="0" dirty="0"/>
              <a:t>Learn better - </a:t>
            </a:r>
            <a:r>
              <a:rPr lang="en-US" dirty="0"/>
              <a:t>Some studies suggest that students who participate</a:t>
            </a:r>
            <a:r>
              <a:rPr lang="en-US" baseline="0" dirty="0"/>
              <a:t> in regular physical activity have better academic performance, focus, and fewer discipline problems in school.</a:t>
            </a:r>
            <a:r>
              <a:rPr lang="en-US" baseline="30000" dirty="0"/>
              <a:t>2</a:t>
            </a:r>
          </a:p>
          <a:p>
            <a:pPr marL="0" indent="0">
              <a:buFont typeface="Courier New" panose="02070309020205020404" pitchFamily="49" charset="0"/>
              <a:buNone/>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Sources: </a:t>
            </a:r>
          </a:p>
          <a:p>
            <a:endParaRPr lang="en-US" sz="1200" b="0" i="0" u="none" strike="noStrike" kern="1200" baseline="30000" dirty="0">
              <a:solidFill>
                <a:schemeClr val="tx1"/>
              </a:solidFill>
              <a:effectLst/>
              <a:latin typeface="+mn-lt"/>
              <a:ea typeface="+mn-ea"/>
              <a:cs typeface="+mn-cs"/>
            </a:endParaRPr>
          </a:p>
          <a:p>
            <a:r>
              <a:rPr lang="en-US" sz="1200" b="0" i="0" u="none" strike="noStrike" kern="1200" baseline="30000" dirty="0">
                <a:solidFill>
                  <a:schemeClr val="tx1"/>
                </a:solidFill>
                <a:effectLst/>
                <a:latin typeface="+mn-lt"/>
                <a:ea typeface="+mn-ea"/>
                <a:cs typeface="+mn-cs"/>
              </a:rPr>
              <a:t>1</a:t>
            </a:r>
            <a:r>
              <a:rPr lang="en-US" sz="1200" b="0" i="0" u="none" strike="noStrike" kern="1200" baseline="0" dirty="0">
                <a:solidFill>
                  <a:schemeClr val="tx1"/>
                </a:solidFill>
                <a:latin typeface="+mn-lt"/>
                <a:ea typeface="+mn-ea"/>
                <a:cs typeface="+mn-cs"/>
              </a:rPr>
              <a:t>US Department of Health and Human Services. 2008 Physical Activity Guidelines for Americans. Retrieved on June 14, 2016 from http://health.gov/paguidelines/pdf/paguide.pdf</a:t>
            </a:r>
          </a:p>
          <a:p>
            <a:endParaRPr lang="en-US" sz="1200" b="0" i="0" u="none" strike="noStrike" kern="1200" baseline="0" dirty="0">
              <a:solidFill>
                <a:schemeClr val="tx1"/>
              </a:solidFill>
              <a:effectLst/>
              <a:latin typeface="+mn-lt"/>
              <a:ea typeface="+mn-ea"/>
              <a:cs typeface="+mn-cs"/>
            </a:endParaRPr>
          </a:p>
          <a:p>
            <a:r>
              <a:rPr lang="en-US" sz="1200" b="0" i="0" u="none" strike="noStrike" kern="1200" baseline="30000" dirty="0">
                <a:solidFill>
                  <a:schemeClr val="tx1"/>
                </a:solidFill>
                <a:effectLst/>
                <a:latin typeface="+mn-lt"/>
                <a:ea typeface="+mn-ea"/>
                <a:cs typeface="+mn-cs"/>
              </a:rPr>
              <a:t>2</a:t>
            </a:r>
            <a:r>
              <a:rPr lang="en-US" sz="1200" b="0" i="0" u="none" strike="noStrike" kern="1200" baseline="0" dirty="0">
                <a:solidFill>
                  <a:schemeClr val="tx1"/>
                </a:solidFill>
                <a:latin typeface="+mn-lt"/>
                <a:ea typeface="+mn-ea"/>
                <a:cs typeface="+mn-cs"/>
              </a:rPr>
              <a:t>Centers for Disease Control and Prevention (2010). The association between school based physical</a:t>
            </a:r>
          </a:p>
          <a:p>
            <a:r>
              <a:rPr lang="en-US" sz="1200" b="0" i="0" u="none" strike="noStrike" kern="1200" baseline="0" dirty="0">
                <a:solidFill>
                  <a:schemeClr val="tx1"/>
                </a:solidFill>
                <a:latin typeface="+mn-lt"/>
                <a:ea typeface="+mn-ea"/>
                <a:cs typeface="+mn-cs"/>
              </a:rPr>
              <a:t>activity, including physical education, and academic performance. Atlanta, GA: US Department of Health and Human Services, 9. Retrieved on June 14, 2016 from</a:t>
            </a:r>
          </a:p>
          <a:p>
            <a:r>
              <a:rPr lang="en-US" sz="1200" b="0" i="0" u="none" strike="noStrike" kern="1200" baseline="0" dirty="0">
                <a:solidFill>
                  <a:schemeClr val="tx1"/>
                </a:solidFill>
                <a:latin typeface="+mn-lt"/>
                <a:ea typeface="+mn-ea"/>
                <a:cs typeface="+mn-cs"/>
              </a:rPr>
              <a:t>http://www.cdc.gov/healthyyouth/health_and_academics/pdf/pa-pe_paper.pdf</a:t>
            </a:r>
          </a:p>
          <a:p>
            <a:endParaRPr lang="en-US" sz="1200" b="0" i="0" u="none" strike="noStrike" kern="1200" baseline="0" dirty="0">
              <a:solidFill>
                <a:schemeClr val="tx1"/>
              </a:solidFill>
              <a:latin typeface="+mn-lt"/>
              <a:ea typeface="+mn-ea"/>
              <a:cs typeface="+mn-cs"/>
            </a:endParaRPr>
          </a:p>
          <a:p>
            <a:r>
              <a:rPr lang="en-US" sz="1200" b="0" i="0" u="none" strike="noStrike" kern="1200" baseline="30000" dirty="0">
                <a:solidFill>
                  <a:schemeClr val="tx1"/>
                </a:solidFill>
                <a:latin typeface="+mn-lt"/>
                <a:ea typeface="+mn-ea"/>
                <a:cs typeface="+mn-cs"/>
              </a:rPr>
              <a:t>3</a:t>
            </a:r>
            <a:r>
              <a:rPr lang="en-US" sz="1200" b="0" i="0" u="none" strike="noStrike" kern="1200" baseline="0" dirty="0">
                <a:solidFill>
                  <a:schemeClr val="tx1"/>
                </a:solidFill>
                <a:latin typeface="+mn-lt"/>
                <a:ea typeface="+mn-ea"/>
                <a:cs typeface="+mn-cs"/>
              </a:rPr>
              <a:t>Merkel, D. L. (2013). Youth sport: Positive and negative impact on young athletes. Open Access Journal</a:t>
            </a:r>
          </a:p>
          <a:p>
            <a:r>
              <a:rPr lang="en-US" sz="1200" b="0" i="0" u="none" strike="noStrike" kern="1200" baseline="0" dirty="0">
                <a:solidFill>
                  <a:schemeClr val="tx1"/>
                </a:solidFill>
                <a:latin typeface="+mn-lt"/>
                <a:ea typeface="+mn-ea"/>
                <a:cs typeface="+mn-cs"/>
              </a:rPr>
              <a:t>of Sports Medicine, 4, 151-160. Retrieved on June 14, 2016 from https://www.dovepress.com/youth-sport positive-and-negative-impact-on-young-athletes-peer-reviewed-article-OAJSM.</a:t>
            </a:r>
            <a:endParaRPr lang="en-US" baseline="0" dirty="0"/>
          </a:p>
          <a:p>
            <a:pPr marL="0" indent="0">
              <a:buFont typeface="Arial" panose="020B0604020202020204" pitchFamily="34" charset="0"/>
              <a:buNone/>
            </a:pPr>
            <a:endParaRPr lang="en-US" baseline="0" dirty="0"/>
          </a:p>
          <a:p>
            <a:pPr marL="0" indent="0">
              <a:buFont typeface="Arial" panose="020B0604020202020204" pitchFamily="34" charset="0"/>
              <a:buNone/>
            </a:pPr>
            <a:endParaRPr lang="en-US" baseline="0"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CBECAA78-C285-2E49-93C5-5EE9F1DCB7A9}" type="slidenum">
              <a:rPr lang="en-US" smtClean="0"/>
              <a:t>45</a:t>
            </a:fld>
            <a:endParaRPr lang="en-US" dirty="0"/>
          </a:p>
        </p:txBody>
      </p:sp>
    </p:spTree>
    <p:extLst>
      <p:ext uri="{BB962C8B-B14F-4D97-AF65-F5344CB8AC3E}">
        <p14:creationId xmlns:p14="http://schemas.microsoft.com/office/powerpoint/2010/main" val="34606422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According</a:t>
            </a:r>
            <a:r>
              <a:rPr lang="en-US" sz="1200" kern="1200" baseline="0" dirty="0">
                <a:solidFill>
                  <a:schemeClr val="tx1"/>
                </a:solidFill>
                <a:effectLst/>
                <a:latin typeface="+mn-lt"/>
                <a:ea typeface="+mn-ea"/>
                <a:cs typeface="+mn-cs"/>
              </a:rPr>
              <a:t> to research, </a:t>
            </a:r>
            <a:r>
              <a:rPr lang="en-US" sz="1200" kern="1200" dirty="0">
                <a:solidFill>
                  <a:schemeClr val="tx1"/>
                </a:solidFill>
                <a:effectLst/>
                <a:latin typeface="+mn-lt"/>
                <a:ea typeface="+mn-ea"/>
                <a:cs typeface="+mn-cs"/>
              </a:rPr>
              <a:t>one of the reasons kids drop out of sports is because it’s no longer fun.</a:t>
            </a:r>
            <a:r>
              <a:rPr lang="en-US" sz="1200" kern="1200" baseline="30000" dirty="0">
                <a:solidFill>
                  <a:schemeClr val="tx1"/>
                </a:solidFill>
                <a:effectLst/>
                <a:latin typeface="+mn-lt"/>
                <a:ea typeface="+mn-ea"/>
                <a:cs typeface="+mn-cs"/>
              </a:rPr>
              <a:t>1</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things kids say they enjoy about sports participation are often different from what we adults think are important to kids, such as trophies, awards, uniforms, winning, etc.</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Her</a:t>
            </a:r>
            <a:r>
              <a:rPr lang="en-US" sz="1200" kern="1200" baseline="0" dirty="0">
                <a:solidFill>
                  <a:schemeClr val="tx1"/>
                </a:solidFill>
                <a:effectLst/>
                <a:latin typeface="+mn-lt"/>
                <a:ea typeface="+mn-ea"/>
                <a:cs typeface="+mn-cs"/>
              </a:rPr>
              <a:t>e are the top 5 things kids say they enjoy about sports:</a:t>
            </a:r>
          </a:p>
          <a:p>
            <a:pPr marL="228600" indent="-228600">
              <a:buFont typeface="+mj-lt"/>
              <a:buAutoNum type="arabicPeriod"/>
            </a:pPr>
            <a:r>
              <a:rPr lang="en-US" sz="1200" kern="1200" baseline="0" dirty="0">
                <a:solidFill>
                  <a:schemeClr val="tx1"/>
                </a:solidFill>
                <a:effectLst/>
                <a:latin typeface="+mn-lt"/>
                <a:ea typeface="+mn-ea"/>
                <a:cs typeface="+mn-cs"/>
              </a:rPr>
              <a:t>Being a good sport</a:t>
            </a:r>
          </a:p>
          <a:p>
            <a:pPr marL="228600" indent="-228600">
              <a:buFont typeface="+mj-lt"/>
              <a:buAutoNum type="arabicPeriod"/>
            </a:pPr>
            <a:r>
              <a:rPr lang="en-US" sz="1200" kern="1200" baseline="0" dirty="0">
                <a:solidFill>
                  <a:schemeClr val="tx1"/>
                </a:solidFill>
                <a:effectLst/>
                <a:latin typeface="+mn-lt"/>
                <a:ea typeface="+mn-ea"/>
                <a:cs typeface="+mn-cs"/>
              </a:rPr>
              <a:t>Trying hard</a:t>
            </a:r>
          </a:p>
          <a:p>
            <a:pPr marL="228600" indent="-228600">
              <a:buFont typeface="+mj-lt"/>
              <a:buAutoNum type="arabicPeriod"/>
            </a:pPr>
            <a:r>
              <a:rPr lang="en-US" sz="1200" kern="1200" baseline="0" dirty="0">
                <a:solidFill>
                  <a:schemeClr val="tx1"/>
                </a:solidFill>
                <a:effectLst/>
                <a:latin typeface="+mn-lt"/>
                <a:ea typeface="+mn-ea"/>
                <a:cs typeface="+mn-cs"/>
              </a:rPr>
              <a:t>Positive coaching</a:t>
            </a:r>
          </a:p>
          <a:p>
            <a:pPr marL="228600" indent="-228600">
              <a:buFont typeface="+mj-lt"/>
              <a:buAutoNum type="arabicPeriod"/>
            </a:pPr>
            <a:r>
              <a:rPr lang="en-US" sz="1200" kern="1200" baseline="0" dirty="0">
                <a:solidFill>
                  <a:schemeClr val="tx1"/>
                </a:solidFill>
                <a:effectLst/>
                <a:latin typeface="+mn-lt"/>
                <a:ea typeface="+mn-ea"/>
                <a:cs typeface="+mn-cs"/>
              </a:rPr>
              <a:t>Learning and improving</a:t>
            </a:r>
          </a:p>
          <a:p>
            <a:pPr marL="228600" indent="-228600">
              <a:buFont typeface="+mj-lt"/>
              <a:buAutoNum type="arabicPeriod"/>
            </a:pPr>
            <a:r>
              <a:rPr lang="en-US" sz="1200" kern="1200" baseline="0" dirty="0">
                <a:solidFill>
                  <a:schemeClr val="tx1"/>
                </a:solidFill>
                <a:effectLst/>
                <a:latin typeface="+mn-lt"/>
                <a:ea typeface="+mn-ea"/>
                <a:cs typeface="+mn-cs"/>
              </a:rPr>
              <a:t>Game time support</a:t>
            </a:r>
            <a:endParaRPr lang="en-US" dirty="0"/>
          </a:p>
        </p:txBody>
      </p:sp>
      <p:sp>
        <p:nvSpPr>
          <p:cNvPr id="4" name="Slide Number Placeholder 3"/>
          <p:cNvSpPr>
            <a:spLocks noGrp="1"/>
          </p:cNvSpPr>
          <p:nvPr>
            <p:ph type="sldNum" sz="quarter" idx="10"/>
          </p:nvPr>
        </p:nvSpPr>
        <p:spPr/>
        <p:txBody>
          <a:bodyPr/>
          <a:lstStyle/>
          <a:p>
            <a:fld id="{CBECAA78-C285-2E49-93C5-5EE9F1DCB7A9}" type="slidenum">
              <a:rPr lang="en-US" smtClean="0"/>
              <a:t>46</a:t>
            </a:fld>
            <a:endParaRPr lang="en-US" dirty="0"/>
          </a:p>
        </p:txBody>
      </p:sp>
    </p:spTree>
    <p:extLst>
      <p:ext uri="{BB962C8B-B14F-4D97-AF65-F5344CB8AC3E}">
        <p14:creationId xmlns:p14="http://schemas.microsoft.com/office/powerpoint/2010/main" val="24231113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are a</a:t>
            </a:r>
            <a:r>
              <a:rPr lang="en-US" sz="1200" kern="1200" baseline="0" dirty="0">
                <a:solidFill>
                  <a:schemeClr val="tx1"/>
                </a:solidFill>
                <a:effectLst/>
                <a:latin typeface="+mn-lt"/>
                <a:ea typeface="+mn-ea"/>
                <a:cs typeface="+mn-cs"/>
              </a:rPr>
              <a:t> few ways you can positively support your athletes while keeping sports fun.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Show good sportsmanship. </a:t>
            </a:r>
            <a:r>
              <a:rPr lang="en-US" sz="1200" kern="1200" dirty="0">
                <a:solidFill>
                  <a:schemeClr val="tx1"/>
                </a:solidFill>
                <a:effectLst/>
                <a:latin typeface="+mn-lt"/>
                <a:ea typeface="+mn-ea"/>
                <a:cs typeface="+mn-cs"/>
              </a:rPr>
              <a:t>Be a good role model for your athlete by modeling sportsmanship and self-control. Cheer for everyone on the team and show respect to the coaches, officials and opposing team.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Give positive feedback and praise. </a:t>
            </a:r>
            <a:r>
              <a:rPr lang="en-US" sz="1200" kern="1200" dirty="0">
                <a:solidFill>
                  <a:schemeClr val="tx1"/>
                </a:solidFill>
                <a:effectLst/>
                <a:latin typeface="+mn-lt"/>
                <a:ea typeface="+mn-ea"/>
                <a:cs typeface="+mn-cs"/>
              </a:rPr>
              <a:t>Always tell your child you’re proud of him or her, no matter the outcome of the game. Emphasize having fun more than winning.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Focus on individual improvement. </a:t>
            </a:r>
            <a:r>
              <a:rPr lang="en-US" sz="1200" kern="1200" dirty="0">
                <a:solidFill>
                  <a:schemeClr val="tx1"/>
                </a:solidFill>
                <a:effectLst/>
                <a:latin typeface="+mn-lt"/>
                <a:ea typeface="+mn-ea"/>
                <a:cs typeface="+mn-cs"/>
              </a:rPr>
              <a:t>Avoid comparing your child’s performance to other athletes, including teammates and competitors. Focus on your child’s individual skill development and progress. Remember, kids develop and mature differently.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Keep the game in perspective. </a:t>
            </a:r>
            <a:r>
              <a:rPr lang="en-US" sz="1200" kern="1200" dirty="0">
                <a:solidFill>
                  <a:schemeClr val="tx1"/>
                </a:solidFill>
                <a:effectLst/>
                <a:latin typeface="+mn-lt"/>
                <a:ea typeface="+mn-ea"/>
                <a:cs typeface="+mn-cs"/>
              </a:rPr>
              <a:t>Don’t define success and failure by winning and losing. Youth sports is a great opportunity for your child to develop lifelong skills and resiliency.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Play at the appropriate age and skill level. </a:t>
            </a:r>
            <a:r>
              <a:rPr lang="en-US" sz="1200" kern="1200" dirty="0">
                <a:solidFill>
                  <a:schemeClr val="tx1"/>
                </a:solidFill>
                <a:effectLst/>
                <a:latin typeface="+mn-lt"/>
                <a:ea typeface="+mn-ea"/>
                <a:cs typeface="+mn-cs"/>
              </a:rPr>
              <a:t>Before allowing your kids to “play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up,” make sure they are ready physically and emotionally.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Explore different types of sports. </a:t>
            </a:r>
            <a:r>
              <a:rPr lang="en-US" sz="1200" kern="1200" dirty="0">
                <a:solidFill>
                  <a:schemeClr val="tx1"/>
                </a:solidFill>
                <a:effectLst/>
                <a:latin typeface="+mn-lt"/>
                <a:ea typeface="+mn-ea"/>
                <a:cs typeface="+mn-cs"/>
              </a:rPr>
              <a:t>Talk to your kids about what sports they’re interested in. Expose them to multiple sports and physical activity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opportunities. Participating in multiple sports may help prevent burn-out and help your child identify several physical activity options that they enjoy.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Set goals together. </a:t>
            </a:r>
            <a:r>
              <a:rPr lang="en-US" sz="1200" kern="1200" dirty="0">
                <a:solidFill>
                  <a:schemeClr val="tx1"/>
                </a:solidFill>
                <a:effectLst/>
                <a:latin typeface="+mn-lt"/>
                <a:ea typeface="+mn-ea"/>
                <a:cs typeface="+mn-cs"/>
              </a:rPr>
              <a:t>Talk to your children about what they want to accomplish</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during the sports season, and support their goals in a positive way. Encourage setting goals around skill development versus performance or wins and losses.</a:t>
            </a:r>
          </a:p>
        </p:txBody>
      </p:sp>
      <p:sp>
        <p:nvSpPr>
          <p:cNvPr id="4" name="Slide Number Placeholder 3"/>
          <p:cNvSpPr>
            <a:spLocks noGrp="1"/>
          </p:cNvSpPr>
          <p:nvPr>
            <p:ph type="sldNum" sz="quarter" idx="10"/>
          </p:nvPr>
        </p:nvSpPr>
        <p:spPr/>
        <p:txBody>
          <a:bodyPr/>
          <a:lstStyle/>
          <a:p>
            <a:fld id="{CBECAA78-C285-2E49-93C5-5EE9F1DCB7A9}" type="slidenum">
              <a:rPr lang="en-US" smtClean="0"/>
              <a:t>47</a:t>
            </a:fld>
            <a:endParaRPr lang="en-US" dirty="0"/>
          </a:p>
        </p:txBody>
      </p:sp>
    </p:spTree>
    <p:extLst>
      <p:ext uri="{BB962C8B-B14F-4D97-AF65-F5344CB8AC3E}">
        <p14:creationId xmlns:p14="http://schemas.microsoft.com/office/powerpoint/2010/main" val="35191988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tx1"/>
                </a:solidFill>
                <a:effectLst/>
                <a:latin typeface="+mn-lt"/>
                <a:ea typeface="+mn-ea"/>
                <a:cs typeface="+mn-cs"/>
              </a:rPr>
              <a:t>Make sure these important sports safety parameters are in place at your league or school. If not, talk with your administrators to help get these basics established. </a:t>
            </a:r>
          </a:p>
          <a:p>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 Note:</a:t>
            </a:r>
          </a:p>
          <a:p>
            <a:r>
              <a:rPr lang="en-US" sz="1200" b="1" i="1" kern="1200" dirty="0">
                <a:solidFill>
                  <a:schemeClr val="tx1"/>
                </a:solidFill>
                <a:effectLst/>
                <a:latin typeface="+mn-lt"/>
                <a:ea typeface="+mn-ea"/>
                <a:cs typeface="+mn-cs"/>
              </a:rPr>
              <a:t>WBGT</a:t>
            </a:r>
            <a:r>
              <a:rPr lang="en-US" sz="1200" b="1" i="1" kern="1200" baseline="0" dirty="0">
                <a:solidFill>
                  <a:schemeClr val="tx1"/>
                </a:solidFill>
                <a:effectLst/>
                <a:latin typeface="+mn-lt"/>
                <a:ea typeface="+mn-ea"/>
                <a:cs typeface="+mn-cs"/>
              </a:rPr>
              <a:t> – </a:t>
            </a:r>
            <a:r>
              <a:rPr lang="en-US" sz="1200" b="0" i="1" kern="1200" baseline="0" dirty="0">
                <a:solidFill>
                  <a:schemeClr val="tx1"/>
                </a:solidFill>
                <a:effectLst/>
                <a:latin typeface="+mn-lt"/>
                <a:ea typeface="+mn-ea"/>
                <a:cs typeface="+mn-cs"/>
              </a:rPr>
              <a:t>Wet Bulb Globe Temperature device is a measurement tool that takes into account: ambient temperature, relative humidity, wind speed, solar radiation from the sun to get a measure that can be used to monitor environmental conditions during exercise. </a:t>
            </a:r>
            <a:endParaRPr lang="en-US" b="0" i="1" dirty="0"/>
          </a:p>
        </p:txBody>
      </p:sp>
      <p:sp>
        <p:nvSpPr>
          <p:cNvPr id="4" name="Slide Number Placeholder 3"/>
          <p:cNvSpPr>
            <a:spLocks noGrp="1"/>
          </p:cNvSpPr>
          <p:nvPr>
            <p:ph type="sldNum" sz="quarter" idx="10"/>
          </p:nvPr>
        </p:nvSpPr>
        <p:spPr/>
        <p:txBody>
          <a:bodyPr/>
          <a:lstStyle/>
          <a:p>
            <a:fld id="{CBECAA78-C285-2E49-93C5-5EE9F1DCB7A9}" type="slidenum">
              <a:rPr lang="en-US" smtClean="0"/>
              <a:t>48</a:t>
            </a:fld>
            <a:endParaRPr lang="en-US" dirty="0"/>
          </a:p>
        </p:txBody>
      </p:sp>
    </p:spTree>
    <p:extLst>
      <p:ext uri="{BB962C8B-B14F-4D97-AF65-F5344CB8AC3E}">
        <p14:creationId xmlns:p14="http://schemas.microsoft.com/office/powerpoint/2010/main" val="9680070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In closing,</a:t>
            </a:r>
            <a:r>
              <a:rPr lang="en-US" sz="1200" b="0" i="0" kern="1200" baseline="0" dirty="0">
                <a:solidFill>
                  <a:schemeClr val="tx1"/>
                </a:solidFill>
                <a:effectLst/>
                <a:latin typeface="+mn-lt"/>
                <a:ea typeface="+mn-ea"/>
                <a:cs typeface="+mn-cs"/>
              </a:rPr>
              <a:t> let’s help keep sports fun and safe for all kids! Take the pledge at heart.org/BackToSports. </a:t>
            </a:r>
            <a:endParaRPr lang="en-US" sz="1200" b="0" i="0" kern="1200" dirty="0">
              <a:solidFill>
                <a:schemeClr val="tx1"/>
              </a:solidFill>
              <a:effectLst/>
              <a:latin typeface="+mn-lt"/>
              <a:ea typeface="+mn-ea"/>
              <a:cs typeface="+mn-cs"/>
            </a:endParaRP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By taking the pledge you will receive resources and tips from the American Heart Association via email to help you promote wellness, positive sport participation and youth sport safety.  </a:t>
            </a:r>
            <a:endParaRPr lang="en-US" dirty="0"/>
          </a:p>
        </p:txBody>
      </p:sp>
      <p:sp>
        <p:nvSpPr>
          <p:cNvPr id="4" name="Slide Number Placeholder 3"/>
          <p:cNvSpPr>
            <a:spLocks noGrp="1"/>
          </p:cNvSpPr>
          <p:nvPr>
            <p:ph type="sldNum" sz="quarter" idx="10"/>
          </p:nvPr>
        </p:nvSpPr>
        <p:spPr/>
        <p:txBody>
          <a:bodyPr/>
          <a:lstStyle/>
          <a:p>
            <a:fld id="{CBECAA78-C285-2E49-93C5-5EE9F1DCB7A9}" type="slidenum">
              <a:rPr lang="en-US" smtClean="0"/>
              <a:t>49</a:t>
            </a:fld>
            <a:endParaRPr lang="en-US" dirty="0"/>
          </a:p>
        </p:txBody>
      </p:sp>
    </p:spTree>
    <p:extLst>
      <p:ext uri="{BB962C8B-B14F-4D97-AF65-F5344CB8AC3E}">
        <p14:creationId xmlns:p14="http://schemas.microsoft.com/office/powerpoint/2010/main" val="30149430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1" dirty="0"/>
              <a:t>Facilitator</a:t>
            </a:r>
            <a:r>
              <a:rPr lang="en-US" b="1" i="1" baseline="0" dirty="0"/>
              <a:t> Note:</a:t>
            </a:r>
            <a:r>
              <a:rPr lang="en-US" i="1" baseline="0" dirty="0"/>
              <a:t> </a:t>
            </a:r>
            <a:r>
              <a:rPr lang="en-US" i="1" dirty="0"/>
              <a:t>If time permits,</a:t>
            </a:r>
            <a:r>
              <a:rPr lang="en-US" i="1" baseline="0" dirty="0"/>
              <a:t> have attendees take the short quiz in the Parent Handbook or quiz handout (if not using Parent Handbook). Review together and provide the answers.</a:t>
            </a:r>
            <a:endParaRPr lang="en-US" i="1" dirty="0"/>
          </a:p>
        </p:txBody>
      </p:sp>
      <p:sp>
        <p:nvSpPr>
          <p:cNvPr id="4" name="Slide Number Placeholder 3"/>
          <p:cNvSpPr>
            <a:spLocks noGrp="1"/>
          </p:cNvSpPr>
          <p:nvPr>
            <p:ph type="sldNum" sz="quarter" idx="10"/>
          </p:nvPr>
        </p:nvSpPr>
        <p:spPr/>
        <p:txBody>
          <a:bodyPr/>
          <a:lstStyle/>
          <a:p>
            <a:fld id="{CBECAA78-C285-2E49-93C5-5EE9F1DCB7A9}" type="slidenum">
              <a:rPr lang="en-US" smtClean="0"/>
              <a:t>51</a:t>
            </a:fld>
            <a:endParaRPr lang="en-US" dirty="0"/>
          </a:p>
        </p:txBody>
      </p:sp>
    </p:spTree>
    <p:extLst>
      <p:ext uri="{BB962C8B-B14F-4D97-AF65-F5344CB8AC3E}">
        <p14:creationId xmlns:p14="http://schemas.microsoft.com/office/powerpoint/2010/main" val="42137708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Facilitator Note: </a:t>
            </a:r>
            <a:r>
              <a:rPr lang="en-US" sz="1200" i="1" kern="1200" dirty="0">
                <a:solidFill>
                  <a:schemeClr val="tx1"/>
                </a:solidFill>
                <a:effectLst/>
                <a:latin typeface="+mn-lt"/>
                <a:ea typeface="+mn-ea"/>
                <a:cs typeface="+mn-cs"/>
              </a:rPr>
              <a:t>AHA will be adding a survey link from the program website where attendees can provide their feedback about the program. Check website prior to meeting, and if available please encourage them to complete this short survey. Those who complete the survey will be entered in a random prize drawing</a:t>
            </a:r>
            <a:r>
              <a:rPr lang="en-US" sz="1200" i="1" kern="1200" baseline="0" dirty="0">
                <a:solidFill>
                  <a:schemeClr val="tx1"/>
                </a:solidFill>
                <a:effectLst/>
                <a:latin typeface="+mn-lt"/>
                <a:ea typeface="+mn-ea"/>
                <a:cs typeface="+mn-cs"/>
              </a:rPr>
              <a:t> (1 per semester). More information to come.</a:t>
            </a:r>
            <a:endParaRPr lang="en-US" sz="1200" i="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BECAA78-C285-2E49-93C5-5EE9F1DCB7A9}" type="slidenum">
              <a:rPr lang="en-US" smtClean="0"/>
              <a:t>52</a:t>
            </a:fld>
            <a:endParaRPr lang="en-US" dirty="0"/>
          </a:p>
        </p:txBody>
      </p:sp>
    </p:spTree>
    <p:extLst>
      <p:ext uri="{BB962C8B-B14F-4D97-AF65-F5344CB8AC3E}">
        <p14:creationId xmlns:p14="http://schemas.microsoft.com/office/powerpoint/2010/main" val="17558468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Facilitator Note: </a:t>
            </a:r>
            <a:r>
              <a:rPr lang="en-US" sz="1200" b="0" i="1" kern="1200" dirty="0">
                <a:solidFill>
                  <a:schemeClr val="tx1"/>
                </a:solidFill>
                <a:effectLst/>
                <a:latin typeface="+mn-lt"/>
                <a:ea typeface="+mn-ea"/>
                <a:cs typeface="+mn-cs"/>
              </a:rPr>
              <a:t>Provide other heat and hydration resources</a:t>
            </a:r>
            <a:r>
              <a:rPr lang="en-US" sz="1200" b="0" i="1" kern="1200" baseline="0" dirty="0">
                <a:solidFill>
                  <a:schemeClr val="tx1"/>
                </a:solidFill>
                <a:effectLst/>
                <a:latin typeface="+mn-lt"/>
                <a:ea typeface="+mn-ea"/>
                <a:cs typeface="+mn-cs"/>
              </a:rPr>
              <a:t> as needed/desired:</a:t>
            </a:r>
            <a:endParaRPr lang="en-US" sz="1200" b="0" i="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Korey Stringer Institute- Information for Parents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hlinkClick r:id="rId3"/>
              </a:rPr>
              <a:t>http://ksi.uconn.edu/information/parents/</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Athletic Trainers’ Association Position Statement: Exertional Heat Illnesses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hlinkClick r:id="rId4"/>
              </a:rPr>
              <a:t>http://www.nata.org/sites/default/files/ExternalHeatIllnesses.pdf</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American College of Sports Medicine- Exertional Heat Illness during Training and Competition</a:t>
            </a:r>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http://www.acsm.org/access-public-information/position-stands/position-stands/lists/position-stands/exertional-heat-illness-during-training-and-competition</a:t>
            </a:r>
            <a:endParaRPr lang="en-US" sz="1200" kern="1200" dirty="0">
              <a:solidFill>
                <a:schemeClr val="tx1"/>
              </a:solidFill>
              <a:effectLst/>
              <a:latin typeface="+mn-lt"/>
              <a:ea typeface="+mn-ea"/>
              <a:cs typeface="+mn-cs"/>
            </a:endParaRPr>
          </a:p>
          <a:p>
            <a:r>
              <a:rPr lang="en-US" sz="1200" b="1"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American College of Sports Medicine- Exercise and Fluid Replacement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hlinkClick r:id="rId5"/>
              </a:rPr>
              <a:t>http://www.acsm.org/access-public-information/position-stands/position-stands/lists/position-stands/exercise-and-fluid-replacement</a:t>
            </a:r>
            <a:endParaRPr lang="en-US" sz="1200" kern="1200" dirty="0">
              <a:solidFill>
                <a:schemeClr val="tx1"/>
              </a:solidFill>
              <a:effectLst/>
              <a:latin typeface="+mn-lt"/>
              <a:ea typeface="+mn-ea"/>
              <a:cs typeface="+mn-cs"/>
            </a:endParaRPr>
          </a:p>
          <a:p>
            <a:r>
              <a:rPr lang="en-US" sz="1200" b="1"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USA Football Heat Preparedness &amp; Hydration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hlinkClick r:id="rId6"/>
              </a:rPr>
              <a:t>http://usafootball.com/health-safety/heat-preparedness</a:t>
            </a:r>
            <a:endParaRPr lang="en-US" sz="1200" kern="1200" dirty="0">
              <a:solidFill>
                <a:schemeClr val="tx1"/>
              </a:solidFill>
              <a:effectLst/>
              <a:latin typeface="+mn-lt"/>
              <a:ea typeface="+mn-ea"/>
              <a:cs typeface="+mn-cs"/>
            </a:endParaRPr>
          </a:p>
          <a:p>
            <a:r>
              <a:rPr lang="en-US" sz="1200" b="1"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Kestrel Weather &amp; Environmental Meters</a:t>
            </a:r>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http://www.heatstress.com</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ECAA78-C285-2E49-93C5-5EE9F1DCB7A9}" type="slidenum">
              <a:rPr lang="en-US" smtClean="0"/>
              <a:t>53</a:t>
            </a:fld>
            <a:endParaRPr lang="en-US" dirty="0"/>
          </a:p>
        </p:txBody>
      </p:sp>
    </p:spTree>
    <p:extLst>
      <p:ext uri="{BB962C8B-B14F-4D97-AF65-F5344CB8AC3E}">
        <p14:creationId xmlns:p14="http://schemas.microsoft.com/office/powerpoint/2010/main" val="1134286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Over the next</a:t>
            </a:r>
            <a:r>
              <a:rPr lang="en-US" sz="1200" kern="1200" baseline="0" dirty="0">
                <a:solidFill>
                  <a:schemeClr val="tx1"/>
                </a:solidFill>
                <a:effectLst/>
                <a:latin typeface="+mn-lt"/>
                <a:ea typeface="+mn-ea"/>
                <a:cs typeface="+mn-cs"/>
              </a:rPr>
              <a:t> 75 minutes &lt; or insert estimated length of meeting&gt; </a:t>
            </a:r>
            <a:r>
              <a:rPr lang="en-US" sz="1200" kern="1200" dirty="0">
                <a:solidFill>
                  <a:schemeClr val="tx1"/>
                </a:solidFill>
                <a:effectLst/>
                <a:latin typeface="+mn-lt"/>
                <a:ea typeface="+mn-ea"/>
                <a:cs typeface="+mn-cs"/>
              </a:rPr>
              <a:t>you’ll learn the most updated information about these key youth sports safety topics</a:t>
            </a:r>
            <a:r>
              <a:rPr lang="en-US" sz="1200" kern="1200" baseline="0" dirty="0">
                <a:solidFill>
                  <a:schemeClr val="tx1"/>
                </a:solidFill>
                <a:effectLst/>
                <a:latin typeface="+mn-lt"/>
                <a:ea typeface="+mn-ea"/>
                <a:cs typeface="+mn-cs"/>
              </a:rPr>
              <a:t> along with hands-on CPR practice. We will spend about 10 minutes on each topic and 15 minutes doing an </a:t>
            </a:r>
            <a:r>
              <a:rPr lang="en-US" sz="1200" kern="1200" dirty="0">
                <a:solidFill>
                  <a:schemeClr val="tx1"/>
                </a:solidFill>
                <a:effectLst/>
                <a:latin typeface="+mn-lt"/>
                <a:ea typeface="+mn-ea"/>
                <a:cs typeface="+mn-cs"/>
              </a:rPr>
              <a:t>interactive CPR skill training.</a:t>
            </a:r>
            <a:r>
              <a:rPr lang="en-US" sz="1200" kern="1200" baseline="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Each of you has received a Parent Handbook that is yours to keep and refer to as needed.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baseline="0" dirty="0">
                <a:solidFill>
                  <a:schemeClr val="tx1"/>
                </a:solidFill>
                <a:effectLst/>
                <a:latin typeface="+mn-lt"/>
                <a:ea typeface="+mn-ea"/>
                <a:cs typeface="+mn-cs"/>
              </a:rPr>
              <a:t>Facilitator note: </a:t>
            </a:r>
            <a:r>
              <a:rPr lang="en-US" sz="1200" b="0" i="1" kern="1200" baseline="0" dirty="0">
                <a:solidFill>
                  <a:schemeClr val="tx1"/>
                </a:solidFill>
                <a:effectLst/>
                <a:latin typeface="+mn-lt"/>
                <a:ea typeface="+mn-ea"/>
                <a:cs typeface="+mn-cs"/>
              </a:rPr>
              <a:t>Depending on the meeting type you selected, one-time meeting or meeting series, you may need to e</a:t>
            </a:r>
            <a:r>
              <a:rPr lang="en-US" sz="1200" i="1" kern="1200" baseline="0" dirty="0">
                <a:solidFill>
                  <a:schemeClr val="tx1"/>
                </a:solidFill>
                <a:effectLst/>
                <a:latin typeface="+mn-lt"/>
                <a:ea typeface="+mn-ea"/>
                <a:cs typeface="+mn-cs"/>
              </a:rPr>
              <a:t>dit slide/notes to reflect the topics you plan to cover.</a:t>
            </a:r>
          </a:p>
        </p:txBody>
      </p:sp>
      <p:sp>
        <p:nvSpPr>
          <p:cNvPr id="4" name="Slide Number Placeholder 3"/>
          <p:cNvSpPr>
            <a:spLocks noGrp="1"/>
          </p:cNvSpPr>
          <p:nvPr>
            <p:ph type="sldNum" sz="quarter" idx="10"/>
          </p:nvPr>
        </p:nvSpPr>
        <p:spPr/>
        <p:txBody>
          <a:bodyPr/>
          <a:lstStyle/>
          <a:p>
            <a:fld id="{CBECAA78-C285-2E49-93C5-5EE9F1DCB7A9}" type="slidenum">
              <a:rPr lang="en-US" smtClean="0"/>
              <a:t>6</a:t>
            </a:fld>
            <a:endParaRPr lang="en-US" dirty="0"/>
          </a:p>
        </p:txBody>
      </p:sp>
    </p:spTree>
    <p:extLst>
      <p:ext uri="{BB962C8B-B14F-4D97-AF65-F5344CB8AC3E}">
        <p14:creationId xmlns:p14="http://schemas.microsoft.com/office/powerpoint/2010/main" val="2246748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Today you’ll learn some myths about youth sports injuries and be able to identify signs and symptoms of common injuries. Most importantly we’ll teach you strategies to help you keep your kids safe while they play the sports they love.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Facilitator Note:</a:t>
            </a:r>
            <a:r>
              <a:rPr lang="en-US" sz="1200" b="1" i="1" kern="1200" baseline="0" dirty="0">
                <a:solidFill>
                  <a:schemeClr val="tx1"/>
                </a:solidFill>
                <a:effectLst/>
                <a:latin typeface="+mn-lt"/>
                <a:ea typeface="+mn-ea"/>
                <a:cs typeface="+mn-cs"/>
              </a:rPr>
              <a:t> </a:t>
            </a:r>
            <a:r>
              <a:rPr lang="en-US" sz="1200" b="0" i="1" kern="1200" baseline="0" dirty="0">
                <a:solidFill>
                  <a:schemeClr val="tx1"/>
                </a:solidFill>
                <a:effectLst/>
                <a:latin typeface="+mn-lt"/>
                <a:ea typeface="+mn-ea"/>
                <a:cs typeface="+mn-cs"/>
              </a:rPr>
              <a:t>R</a:t>
            </a:r>
            <a:r>
              <a:rPr lang="en-US" sz="1200" b="0" i="1" kern="1200" dirty="0">
                <a:solidFill>
                  <a:schemeClr val="tx1"/>
                </a:solidFill>
                <a:effectLst/>
                <a:latin typeface="+mn-lt"/>
                <a:ea typeface="+mn-ea"/>
                <a:cs typeface="+mn-cs"/>
              </a:rPr>
              <a:t>eview objectives</a:t>
            </a:r>
            <a:r>
              <a:rPr lang="en-US" sz="1200" b="0" i="1" kern="1200" baseline="0" dirty="0">
                <a:solidFill>
                  <a:schemeClr val="tx1"/>
                </a:solidFill>
                <a:effectLst/>
                <a:latin typeface="+mn-lt"/>
                <a:ea typeface="+mn-ea"/>
                <a:cs typeface="+mn-cs"/>
              </a:rPr>
              <a:t> – read each one.</a:t>
            </a:r>
            <a:endParaRPr lang="en-US" sz="1200" b="0" i="1" kern="1200" dirty="0">
              <a:solidFill>
                <a:schemeClr val="tx1"/>
              </a:solidFill>
              <a:effectLst/>
              <a:latin typeface="+mn-lt"/>
              <a:ea typeface="+mn-ea"/>
              <a:cs typeface="+mn-cs"/>
            </a:endParaRP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The purpose of this meeting is to provide you the most updated evidence-based information on each topic to help you as you reflect on sports participation. I will tell you what sports your child should play or what to do, but instead give you information to help you to decide what’s best for your family. </a:t>
            </a:r>
          </a:p>
        </p:txBody>
      </p:sp>
      <p:sp>
        <p:nvSpPr>
          <p:cNvPr id="4" name="Slide Number Placeholder 3"/>
          <p:cNvSpPr>
            <a:spLocks noGrp="1"/>
          </p:cNvSpPr>
          <p:nvPr>
            <p:ph type="sldNum" sz="quarter" idx="10"/>
          </p:nvPr>
        </p:nvSpPr>
        <p:spPr/>
        <p:txBody>
          <a:bodyPr/>
          <a:lstStyle/>
          <a:p>
            <a:fld id="{CBECAA78-C285-2E49-93C5-5EE9F1DCB7A9}" type="slidenum">
              <a:rPr lang="en-US" smtClean="0"/>
              <a:t>7</a:t>
            </a:fld>
            <a:endParaRPr lang="en-US" dirty="0"/>
          </a:p>
        </p:txBody>
      </p:sp>
    </p:spTree>
    <p:extLst>
      <p:ext uri="{BB962C8B-B14F-4D97-AF65-F5344CB8AC3E}">
        <p14:creationId xmlns:p14="http://schemas.microsoft.com/office/powerpoint/2010/main" val="4092916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1" dirty="0"/>
              <a:t>Facilitator Note: </a:t>
            </a:r>
            <a:r>
              <a:rPr lang="en-US" i="1" dirty="0"/>
              <a:t>Only spend about 2-3 minutes on this activity to help create interest. Don’t go into detail but tell them you will be exploring these topics together. You may need to edit</a:t>
            </a:r>
            <a:r>
              <a:rPr lang="en-US" i="1" baseline="0" dirty="0"/>
              <a:t> the statements based on the specific topics you plan to cover.</a:t>
            </a:r>
            <a:endParaRPr lang="en-US" i="1" dirty="0"/>
          </a:p>
          <a:p>
            <a:endParaRPr lang="en-US" dirty="0"/>
          </a:p>
          <a:p>
            <a:r>
              <a:rPr lang="en-US" dirty="0"/>
              <a:t>Have audience review the 8 Youth Sports Safety Myth Busters in the Parent Handbook on</a:t>
            </a:r>
            <a:r>
              <a:rPr lang="en-US" baseline="0" dirty="0"/>
              <a:t> pages 6 and 7,</a:t>
            </a:r>
            <a:r>
              <a:rPr lang="en-US" dirty="0"/>
              <a:t> or read the slide out loud without allowing attendees to view the answers. Give attendees 5-10 seconds to think each question. Then, have them indicate their answer (true or false) by raising their hands. </a:t>
            </a:r>
            <a:r>
              <a:rPr lang="en-US" baseline="0" dirty="0"/>
              <a:t>R</a:t>
            </a:r>
            <a:r>
              <a:rPr lang="en-US" dirty="0"/>
              <a:t>eview/provide the correct answer. </a:t>
            </a:r>
          </a:p>
          <a:p>
            <a:endParaRPr lang="en-US" dirty="0"/>
          </a:p>
          <a:p>
            <a:r>
              <a:rPr lang="en-US" dirty="0"/>
              <a:t>End the activity by saying “These are just a few of the many myths we will be addressing today. Let’s get started!” </a:t>
            </a:r>
          </a:p>
        </p:txBody>
      </p:sp>
      <p:sp>
        <p:nvSpPr>
          <p:cNvPr id="4" name="Slide Number Placeholder 3"/>
          <p:cNvSpPr>
            <a:spLocks noGrp="1"/>
          </p:cNvSpPr>
          <p:nvPr>
            <p:ph type="sldNum" sz="quarter" idx="10"/>
          </p:nvPr>
        </p:nvSpPr>
        <p:spPr/>
        <p:txBody>
          <a:bodyPr/>
          <a:lstStyle/>
          <a:p>
            <a:fld id="{CBECAA78-C285-2E49-93C5-5EE9F1DCB7A9}" type="slidenum">
              <a:rPr lang="en-US" smtClean="0"/>
              <a:t>8</a:t>
            </a:fld>
            <a:endParaRPr lang="en-US" dirty="0"/>
          </a:p>
        </p:txBody>
      </p:sp>
    </p:spTree>
    <p:extLst>
      <p:ext uri="{BB962C8B-B14F-4D97-AF65-F5344CB8AC3E}">
        <p14:creationId xmlns:p14="http://schemas.microsoft.com/office/powerpoint/2010/main" val="180487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Facilitator Note:</a:t>
            </a:r>
            <a:r>
              <a:rPr lang="en-US" sz="1200" b="1" i="1" kern="1200" baseline="0" dirty="0">
                <a:solidFill>
                  <a:schemeClr val="tx1"/>
                </a:solidFill>
                <a:effectLst/>
                <a:latin typeface="+mn-lt"/>
                <a:ea typeface="+mn-ea"/>
                <a:cs typeface="+mn-cs"/>
              </a:rPr>
              <a:t> </a:t>
            </a:r>
            <a:r>
              <a:rPr lang="en-US" sz="1200" i="1" kern="1200" baseline="0" dirty="0">
                <a:solidFill>
                  <a:schemeClr val="tx1"/>
                </a:solidFill>
                <a:effectLst/>
                <a:latin typeface="+mn-lt"/>
                <a:ea typeface="+mn-ea"/>
                <a:cs typeface="+mn-cs"/>
              </a:rPr>
              <a:t>R</a:t>
            </a:r>
            <a:r>
              <a:rPr lang="en-US" sz="1200" i="1" kern="1200" dirty="0">
                <a:solidFill>
                  <a:schemeClr val="tx1"/>
                </a:solidFill>
                <a:effectLst/>
                <a:latin typeface="+mn-lt"/>
                <a:ea typeface="+mn-ea"/>
                <a:cs typeface="+mn-cs"/>
              </a:rPr>
              <a:t>ead the definition or play the video Animation</a:t>
            </a:r>
            <a:r>
              <a:rPr lang="en-US" sz="1200" i="1" kern="1200" baseline="0" dirty="0">
                <a:solidFill>
                  <a:schemeClr val="tx1"/>
                </a:solidFill>
                <a:effectLst/>
                <a:latin typeface="+mn-lt"/>
                <a:ea typeface="+mn-ea"/>
                <a:cs typeface="+mn-cs"/>
              </a:rPr>
              <a:t> of a Concussion</a:t>
            </a:r>
            <a:r>
              <a:rPr lang="en-US" sz="1200" b="0" i="1" u="none" kern="1200" dirty="0">
                <a:solidFill>
                  <a:schemeClr val="tx1"/>
                </a:solidFill>
                <a:effectLst/>
                <a:latin typeface="+mn-lt"/>
                <a:ea typeface="+mn-ea"/>
                <a:cs typeface="+mn-cs"/>
              </a:rPr>
              <a:t> </a:t>
            </a:r>
            <a:r>
              <a:rPr lang="en-US" sz="1200" i="1" u="none" kern="1200" dirty="0">
                <a:solidFill>
                  <a:schemeClr val="tx1"/>
                </a:solidFill>
                <a:effectLst/>
                <a:latin typeface="+mn-lt"/>
                <a:ea typeface="+mn-ea"/>
                <a:cs typeface="+mn-cs"/>
              </a:rPr>
              <a:t>(30 seconds): </a:t>
            </a:r>
            <a:r>
              <a:rPr lang="en-US" sz="1200" i="1" u="sng" kern="1200" dirty="0">
                <a:solidFill>
                  <a:schemeClr val="tx1"/>
                </a:solidFill>
                <a:effectLst/>
                <a:latin typeface="+mn-lt"/>
                <a:ea typeface="+mn-ea"/>
                <a:cs typeface="+mn-cs"/>
                <a:hlinkClick r:id="rId3"/>
              </a:rPr>
              <a:t>http://www.cdc.gov/headsup/basics/concussion_whatis.html</a:t>
            </a:r>
            <a:endParaRPr lang="en-US" sz="1200" i="1" u="none"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kern="1200" dirty="0">
                <a:solidFill>
                  <a:schemeClr val="tx1"/>
                </a:solidFill>
                <a:effectLst/>
                <a:latin typeface="+mn-lt"/>
                <a:ea typeface="+mn-ea"/>
                <a:cs typeface="+mn-cs"/>
              </a:rPr>
              <a:t>There is no such thing as a “minor” brain injury. In the past getting your bell rung or a ding was thought of as a minor injury. However, all concussions must be taken seriously. They can impact health, memory, learning and even long-term survival.</a:t>
            </a:r>
          </a:p>
        </p:txBody>
      </p:sp>
      <p:sp>
        <p:nvSpPr>
          <p:cNvPr id="4" name="Slide Number Placeholder 3"/>
          <p:cNvSpPr>
            <a:spLocks noGrp="1"/>
          </p:cNvSpPr>
          <p:nvPr>
            <p:ph type="sldNum" sz="quarter" idx="10"/>
          </p:nvPr>
        </p:nvSpPr>
        <p:spPr/>
        <p:txBody>
          <a:bodyPr/>
          <a:lstStyle/>
          <a:p>
            <a:fld id="{CBECAA78-C285-2E49-93C5-5EE9F1DCB7A9}" type="slidenum">
              <a:rPr lang="en-US" smtClean="0"/>
              <a:t>10</a:t>
            </a:fld>
            <a:endParaRPr lang="en-US" dirty="0"/>
          </a:p>
        </p:txBody>
      </p:sp>
    </p:spTree>
    <p:extLst>
      <p:ext uri="{BB962C8B-B14F-4D97-AF65-F5344CB8AC3E}">
        <p14:creationId xmlns:p14="http://schemas.microsoft.com/office/powerpoint/2010/main" val="753309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t>Young children and teens are more likely to get a concussion. </a:t>
            </a:r>
            <a:r>
              <a:rPr lang="en-US" sz="2400" dirty="0">
                <a:latin typeface="+mn-lt"/>
              </a:rPr>
              <a:t>Between 2001 and 2012, approximately 70% of all sports-related concussions seen in the emergency department have been reported among kids and teens ages 0-19.</a:t>
            </a:r>
            <a:r>
              <a:rPr lang="en-US" sz="2200" baseline="30000" dirty="0">
                <a:latin typeface="+mn-lt"/>
              </a:rPr>
              <a:t>2</a:t>
            </a:r>
          </a:p>
          <a:p>
            <a:endParaRPr lang="en-US" sz="2200" baseline="30000" dirty="0">
              <a:latin typeface="+mn-lt"/>
            </a:endParaRPr>
          </a:p>
          <a:p>
            <a:r>
              <a:rPr lang="en-US" sz="2200" dirty="0">
                <a:latin typeface="+mn-lt"/>
              </a:rPr>
              <a:t>Significant increases in emergency room visits for sports related concussions have been seen in both males and females regardless of age.  Reasons for the reported increases are not known but may be associated with increased awareness</a:t>
            </a:r>
            <a:r>
              <a:rPr lang="en-US" sz="2200" dirty="0"/>
              <a:t>. </a:t>
            </a:r>
          </a:p>
          <a:p>
            <a:endParaRPr lang="en-US" sz="1200" b="0" dirty="0"/>
          </a:p>
          <a:p>
            <a:r>
              <a:rPr lang="en-US" sz="1200" b="0" dirty="0"/>
              <a:t>Concussions can happen in any sport or recreational activity</a:t>
            </a:r>
            <a:r>
              <a:rPr lang="en-US" sz="1200" b="0" baseline="0" dirty="0"/>
              <a:t> such as bicycling or playground activities,</a:t>
            </a:r>
            <a:r>
              <a:rPr lang="en-US" sz="1200" b="0" dirty="0"/>
              <a:t> thus all athletes are at risk for concussion.</a:t>
            </a:r>
          </a:p>
          <a:p>
            <a:endParaRPr lang="en-US" sz="1200" b="0" dirty="0"/>
          </a:p>
          <a:p>
            <a:r>
              <a:rPr lang="en-US" sz="1200" b="0" dirty="0"/>
              <a:t>Sports</a:t>
            </a:r>
            <a:r>
              <a:rPr lang="en-US" sz="1200" b="0" baseline="0" dirty="0"/>
              <a:t> in which</a:t>
            </a:r>
            <a:r>
              <a:rPr lang="en-US" sz="1200" b="0" dirty="0"/>
              <a:t> contact with another athlete is common, such</a:t>
            </a:r>
            <a:r>
              <a:rPr lang="en-US" b="0" dirty="0"/>
              <a:t> as</a:t>
            </a:r>
            <a:r>
              <a:rPr lang="en-US" b="0" baseline="0" dirty="0"/>
              <a:t> </a:t>
            </a:r>
            <a:r>
              <a:rPr lang="en-US" b="0" dirty="0"/>
              <a:t>ice hockey, basketball, soccer and football, have increased risk.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You may be asking yourself if concussion rates are increasing. The science is still evolving. There has been an increase in awareness </a:t>
            </a:r>
            <a:r>
              <a:rPr lang="en-US" b="0" dirty="0">
                <a:effectLst/>
              </a:rPr>
              <a:t>which could lead to an increase in reporting versus the past. It has been challenging to collect data on this because reporting has been very inconsistent. </a:t>
            </a:r>
          </a:p>
          <a:p>
            <a:endParaRPr lang="en-US" b="0" dirty="0"/>
          </a:p>
        </p:txBody>
      </p:sp>
      <p:sp>
        <p:nvSpPr>
          <p:cNvPr id="4" name="Slide Number Placeholder 3"/>
          <p:cNvSpPr>
            <a:spLocks noGrp="1"/>
          </p:cNvSpPr>
          <p:nvPr>
            <p:ph type="sldNum" sz="quarter" idx="10"/>
          </p:nvPr>
        </p:nvSpPr>
        <p:spPr/>
        <p:txBody>
          <a:bodyPr/>
          <a:lstStyle/>
          <a:p>
            <a:fld id="{CBECAA78-C285-2E49-93C5-5EE9F1DCB7A9}" type="slidenum">
              <a:rPr lang="en-US" smtClean="0"/>
              <a:t>11</a:t>
            </a:fld>
            <a:endParaRPr lang="en-US" dirty="0"/>
          </a:p>
        </p:txBody>
      </p:sp>
    </p:spTree>
    <p:extLst>
      <p:ext uri="{BB962C8B-B14F-4D97-AF65-F5344CB8AC3E}">
        <p14:creationId xmlns:p14="http://schemas.microsoft.com/office/powerpoint/2010/main" val="2092615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449208" y="664463"/>
            <a:ext cx="4870304" cy="5212081"/>
          </a:xfrm>
          <a:prstGeom prst="rect">
            <a:avLst/>
          </a:prstGeom>
        </p:spPr>
      </p:pic>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a:ext>
            </a:extLst>
          </a:blip>
          <a:srcRect r="36228"/>
          <a:stretch/>
        </p:blipFill>
        <p:spPr>
          <a:xfrm>
            <a:off x="-961699" y="0"/>
            <a:ext cx="6558457" cy="6858000"/>
          </a:xfrm>
          <a:prstGeom prst="rect">
            <a:avLst/>
          </a:prstGeom>
          <a:effectLst/>
        </p:spPr>
      </p:pic>
      <p:cxnSp>
        <p:nvCxnSpPr>
          <p:cNvPr id="4" name="Straight Connector 3"/>
          <p:cNvCxnSpPr/>
          <p:nvPr userDrawn="1"/>
        </p:nvCxnSpPr>
        <p:spPr>
          <a:xfrm flipH="1">
            <a:off x="5580985" y="0"/>
            <a:ext cx="15773" cy="6905298"/>
          </a:xfrm>
          <a:prstGeom prst="line">
            <a:avLst/>
          </a:prstGeom>
          <a:ln w="57150">
            <a:solidFill>
              <a:schemeClr val="bg1"/>
            </a:solidFill>
          </a:ln>
          <a:effectLst>
            <a:glow rad="266700">
              <a:schemeClr val="bg1">
                <a:alpha val="62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434404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s CDC">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838200" y="365125"/>
            <a:ext cx="8650224" cy="762000"/>
          </a:xfrm>
          <a:prstGeom prst="rect">
            <a:avLst/>
          </a:prstGeom>
        </p:spPr>
        <p:txBody>
          <a:bodyPr/>
          <a:lstStyle>
            <a:lvl1pPr marL="0" indent="0">
              <a:buNone/>
              <a:defRPr sz="4000" baseline="0">
                <a:latin typeface="+mn-lt"/>
              </a:defRPr>
            </a:lvl1pPr>
          </a:lstStyle>
          <a:p>
            <a:pPr lvl="0"/>
            <a:r>
              <a:rPr lang="en-US" dirty="0"/>
              <a:t>Click to add title</a:t>
            </a:r>
          </a:p>
        </p:txBody>
      </p:sp>
      <p:sp>
        <p:nvSpPr>
          <p:cNvPr id="6" name="Title 1"/>
          <p:cNvSpPr txBox="1">
            <a:spLocks/>
          </p:cNvSpPr>
          <p:nvPr userDrawn="1"/>
        </p:nvSpPr>
        <p:spPr>
          <a:xfrm>
            <a:off x="838200" y="365126"/>
            <a:ext cx="10515600" cy="761926"/>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Montserrat" charset="0"/>
                <a:ea typeface="Montserrat" charset="0"/>
                <a:cs typeface="Montserrat" charset="0"/>
              </a:defRPr>
            </a:lvl1pPr>
          </a:lstStyle>
          <a:p>
            <a:endParaRPr lang="en-US" dirty="0"/>
          </a:p>
        </p:txBody>
      </p:sp>
      <p:sp>
        <p:nvSpPr>
          <p:cNvPr id="5" name="TextBox 4"/>
          <p:cNvSpPr txBox="1"/>
          <p:nvPr userDrawn="1"/>
        </p:nvSpPr>
        <p:spPr>
          <a:xfrm>
            <a:off x="9490842" y="83052"/>
            <a:ext cx="2543503" cy="369332"/>
          </a:xfrm>
          <a:prstGeom prst="rect">
            <a:avLst/>
          </a:prstGeom>
          <a:noFill/>
        </p:spPr>
        <p:txBody>
          <a:bodyPr wrap="square" rtlCol="0">
            <a:spAutoFit/>
          </a:bodyPr>
          <a:lstStyle/>
          <a:p>
            <a:pPr algn="ctr"/>
            <a:r>
              <a:rPr lang="en-US" dirty="0">
                <a:latin typeface="+mn-lt"/>
              </a:rPr>
              <a:t>Content provided by</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13953" y="452384"/>
            <a:ext cx="1097280" cy="1097280"/>
          </a:xfrm>
          <a:prstGeom prst="rect">
            <a:avLst/>
          </a:prstGeom>
        </p:spPr>
      </p:pic>
      <p:sp>
        <p:nvSpPr>
          <p:cNvPr id="8" name="Content Placeholder 11"/>
          <p:cNvSpPr>
            <a:spLocks noGrp="1"/>
          </p:cNvSpPr>
          <p:nvPr>
            <p:ph sz="quarter" idx="11" hasCustomPrompt="1"/>
          </p:nvPr>
        </p:nvSpPr>
        <p:spPr>
          <a:xfrm>
            <a:off x="838200" y="1553067"/>
            <a:ext cx="10515600" cy="4572000"/>
          </a:xfrm>
          <a:prstGeom prst="rect">
            <a:avLst/>
          </a:prstGeom>
        </p:spPr>
        <p:txBody>
          <a:bodyPr/>
          <a:lstStyle>
            <a:lvl1pPr>
              <a:buClr>
                <a:schemeClr val="tx1">
                  <a:lumMod val="50000"/>
                  <a:lumOff val="50000"/>
                </a:schemeClr>
              </a:buClr>
              <a:buSzPct val="120000"/>
              <a:defRPr sz="3000">
                <a:latin typeface="+mn-lt"/>
              </a:defRPr>
            </a:lvl1pPr>
            <a:lvl2pPr marL="685800" indent="-228600">
              <a:buClr>
                <a:schemeClr val="tx1">
                  <a:lumMod val="50000"/>
                  <a:lumOff val="50000"/>
                </a:schemeClr>
              </a:buClr>
              <a:buSzPct val="82000"/>
              <a:buFont typeface="Courier New" panose="02070309020205020404" pitchFamily="49" charset="0"/>
              <a:buChar char="o"/>
              <a:defRPr sz="2800">
                <a:latin typeface="+mn-lt"/>
              </a:defRPr>
            </a:lvl2pPr>
            <a:lvl3pPr>
              <a:buClr>
                <a:schemeClr val="tx1">
                  <a:lumMod val="50000"/>
                  <a:lumOff val="50000"/>
                </a:schemeClr>
              </a:buClr>
              <a:defRPr sz="2600">
                <a:latin typeface="+mn-lt"/>
              </a:defRPr>
            </a:lvl3pPr>
            <a:lvl4pPr marL="1600200" indent="-228600">
              <a:buClr>
                <a:schemeClr val="tx1">
                  <a:lumMod val="50000"/>
                  <a:lumOff val="50000"/>
                </a:schemeClr>
              </a:buClr>
              <a:buSzPct val="82000"/>
              <a:buFont typeface="Courier New" panose="02070309020205020404" pitchFamily="49" charset="0"/>
              <a:buChar char="o"/>
              <a:defRPr sz="2400">
                <a:latin typeface="+mn-lt"/>
              </a:defRPr>
            </a:lvl4pPr>
            <a:lvl5pPr>
              <a:defRPr>
                <a:latin typeface="Montserrat Light" panose="00000400000000000000" pitchFamily="50"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19185661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umbers Generic">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838200" y="365052"/>
            <a:ext cx="10515600" cy="762000"/>
          </a:xfrm>
          <a:prstGeom prst="rect">
            <a:avLst/>
          </a:prstGeom>
        </p:spPr>
        <p:txBody>
          <a:bodyPr/>
          <a:lstStyle>
            <a:lvl1pPr marL="0" indent="0">
              <a:buNone/>
              <a:defRPr sz="4000" baseline="0">
                <a:latin typeface="+mn-lt"/>
              </a:defRPr>
            </a:lvl1pPr>
          </a:lstStyle>
          <a:p>
            <a:pPr lvl="0"/>
            <a:r>
              <a:rPr lang="en-US" dirty="0"/>
              <a:t>Click to add title</a:t>
            </a:r>
          </a:p>
        </p:txBody>
      </p:sp>
      <p:sp>
        <p:nvSpPr>
          <p:cNvPr id="6" name="Title 1"/>
          <p:cNvSpPr txBox="1">
            <a:spLocks/>
          </p:cNvSpPr>
          <p:nvPr userDrawn="1"/>
        </p:nvSpPr>
        <p:spPr>
          <a:xfrm>
            <a:off x="838200" y="365126"/>
            <a:ext cx="10515600" cy="761926"/>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Montserrat" charset="0"/>
                <a:ea typeface="Montserrat" charset="0"/>
                <a:cs typeface="Montserrat" charset="0"/>
              </a:defRPr>
            </a:lvl1pPr>
          </a:lstStyle>
          <a:p>
            <a:endParaRPr lang="en-US" dirty="0"/>
          </a:p>
        </p:txBody>
      </p:sp>
      <p:sp>
        <p:nvSpPr>
          <p:cNvPr id="12" name="Content Placeholder 11"/>
          <p:cNvSpPr>
            <a:spLocks noGrp="1"/>
          </p:cNvSpPr>
          <p:nvPr>
            <p:ph sz="quarter" idx="11" hasCustomPrompt="1"/>
          </p:nvPr>
        </p:nvSpPr>
        <p:spPr>
          <a:xfrm>
            <a:off x="838200" y="1285875"/>
            <a:ext cx="10515600" cy="4936795"/>
          </a:xfrm>
          <a:prstGeom prst="rect">
            <a:avLst/>
          </a:prstGeom>
        </p:spPr>
        <p:txBody>
          <a:bodyPr/>
          <a:lstStyle>
            <a:lvl1pPr marL="514350" indent="-514350">
              <a:buClr>
                <a:schemeClr val="tx1">
                  <a:lumMod val="50000"/>
                  <a:lumOff val="50000"/>
                </a:schemeClr>
              </a:buClr>
              <a:buSzPct val="120000"/>
              <a:buFont typeface="+mj-lt"/>
              <a:buAutoNum type="arabicPeriod"/>
              <a:defRPr sz="3000">
                <a:latin typeface="+mn-lt"/>
              </a:defRPr>
            </a:lvl1pPr>
            <a:lvl2pPr marL="685800" indent="-228600">
              <a:buClr>
                <a:schemeClr val="tx1">
                  <a:lumMod val="50000"/>
                  <a:lumOff val="50000"/>
                </a:schemeClr>
              </a:buClr>
              <a:buSzPct val="100000"/>
              <a:buFont typeface="Arial" panose="020B0604020202020204" pitchFamily="34" charset="0"/>
              <a:buChar char="•"/>
              <a:defRPr sz="2800">
                <a:latin typeface="+mn-lt"/>
              </a:defRPr>
            </a:lvl2pPr>
            <a:lvl3pPr marL="1143000" indent="-228600">
              <a:buClr>
                <a:schemeClr val="tx1">
                  <a:lumMod val="50000"/>
                  <a:lumOff val="50000"/>
                </a:schemeClr>
              </a:buClr>
              <a:buSzPct val="82000"/>
              <a:buFont typeface="Courier New" panose="02070309020205020404" pitchFamily="49" charset="0"/>
              <a:buChar char="o"/>
              <a:defRPr sz="2600">
                <a:latin typeface="+mn-lt"/>
              </a:defRPr>
            </a:lvl3pPr>
            <a:lvl4pPr marL="1600200" indent="-228600">
              <a:buClr>
                <a:schemeClr val="tx1">
                  <a:lumMod val="50000"/>
                  <a:lumOff val="50000"/>
                </a:schemeClr>
              </a:buClr>
              <a:buSzPct val="100000"/>
              <a:buFont typeface="Arial" panose="020B0604020202020204" pitchFamily="34" charset="0"/>
              <a:buChar char="•"/>
              <a:defRPr sz="2400">
                <a:latin typeface="+mn-lt"/>
              </a:defRPr>
            </a:lvl4pPr>
            <a:lvl5pPr>
              <a:defRPr>
                <a:latin typeface="Montserrat Light" panose="00000400000000000000" pitchFamily="50"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0"/>
            <a:endParaRPr lang="en-US" dirty="0"/>
          </a:p>
        </p:txBody>
      </p:sp>
    </p:spTree>
    <p:extLst>
      <p:ext uri="{BB962C8B-B14F-4D97-AF65-F5344CB8AC3E}">
        <p14:creationId xmlns:p14="http://schemas.microsoft.com/office/powerpoint/2010/main" val="56191082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umbers KSI">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838200" y="365125"/>
            <a:ext cx="10515600" cy="762000"/>
          </a:xfrm>
          <a:prstGeom prst="rect">
            <a:avLst/>
          </a:prstGeom>
        </p:spPr>
        <p:txBody>
          <a:bodyPr/>
          <a:lstStyle>
            <a:lvl1pPr marL="0" indent="0">
              <a:buNone/>
              <a:defRPr sz="4000" baseline="0">
                <a:latin typeface="+mn-lt"/>
              </a:defRPr>
            </a:lvl1pPr>
          </a:lstStyle>
          <a:p>
            <a:pPr lvl="0"/>
            <a:r>
              <a:rPr lang="en-US" dirty="0"/>
              <a:t>Click to add title</a:t>
            </a:r>
          </a:p>
        </p:txBody>
      </p:sp>
      <p:sp>
        <p:nvSpPr>
          <p:cNvPr id="6" name="Title 1"/>
          <p:cNvSpPr txBox="1">
            <a:spLocks/>
          </p:cNvSpPr>
          <p:nvPr userDrawn="1"/>
        </p:nvSpPr>
        <p:spPr>
          <a:xfrm>
            <a:off x="838200" y="365126"/>
            <a:ext cx="10515600" cy="761926"/>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Montserrat" charset="0"/>
                <a:ea typeface="Montserrat" charset="0"/>
                <a:cs typeface="Montserrat" charset="0"/>
              </a:defRPr>
            </a:lvl1pPr>
          </a:lstStyle>
          <a:p>
            <a:endParaRPr lang="en-US" dirty="0"/>
          </a:p>
        </p:txBody>
      </p:sp>
      <p:sp>
        <p:nvSpPr>
          <p:cNvPr id="12" name="Content Placeholder 11"/>
          <p:cNvSpPr>
            <a:spLocks noGrp="1"/>
          </p:cNvSpPr>
          <p:nvPr>
            <p:ph sz="quarter" idx="11" hasCustomPrompt="1"/>
          </p:nvPr>
        </p:nvSpPr>
        <p:spPr>
          <a:xfrm>
            <a:off x="838200" y="1553067"/>
            <a:ext cx="10515600" cy="4936795"/>
          </a:xfrm>
          <a:prstGeom prst="rect">
            <a:avLst/>
          </a:prstGeom>
        </p:spPr>
        <p:txBody>
          <a:bodyPr/>
          <a:lstStyle>
            <a:lvl1pPr marL="514350" indent="-514350">
              <a:buClr>
                <a:schemeClr val="tx1">
                  <a:lumMod val="50000"/>
                  <a:lumOff val="50000"/>
                </a:schemeClr>
              </a:buClr>
              <a:buSzPct val="120000"/>
              <a:buFont typeface="+mj-lt"/>
              <a:buAutoNum type="arabicPeriod"/>
              <a:defRPr sz="3000">
                <a:latin typeface="+mn-lt"/>
              </a:defRPr>
            </a:lvl1pPr>
            <a:lvl2pPr marL="685800" indent="-228600">
              <a:buClr>
                <a:schemeClr val="tx1">
                  <a:lumMod val="50000"/>
                  <a:lumOff val="50000"/>
                </a:schemeClr>
              </a:buClr>
              <a:buSzPct val="100000"/>
              <a:buFont typeface="Arial" panose="020B0604020202020204" pitchFamily="34" charset="0"/>
              <a:buChar char="•"/>
              <a:defRPr sz="2800">
                <a:latin typeface="+mn-lt"/>
              </a:defRPr>
            </a:lvl2pPr>
            <a:lvl3pPr marL="1143000" indent="-228600">
              <a:buClr>
                <a:schemeClr val="tx1">
                  <a:lumMod val="50000"/>
                  <a:lumOff val="50000"/>
                </a:schemeClr>
              </a:buClr>
              <a:buSzPct val="82000"/>
              <a:buFont typeface="Courier New" panose="02070309020205020404" pitchFamily="49" charset="0"/>
              <a:buChar char="o"/>
              <a:defRPr sz="2600">
                <a:latin typeface="+mn-lt"/>
              </a:defRPr>
            </a:lvl3pPr>
            <a:lvl4pPr marL="1600200" indent="-228600">
              <a:buClr>
                <a:schemeClr val="tx1">
                  <a:lumMod val="50000"/>
                  <a:lumOff val="50000"/>
                </a:schemeClr>
              </a:buClr>
              <a:buSzPct val="100000"/>
              <a:buFont typeface="Arial" panose="020B0604020202020204" pitchFamily="34" charset="0"/>
              <a:buChar char="•"/>
              <a:defRPr sz="2400">
                <a:latin typeface="+mn-lt"/>
              </a:defRPr>
            </a:lvl4pPr>
            <a:lvl5pPr>
              <a:defRPr>
                <a:latin typeface="Montserrat Light" panose="00000400000000000000" pitchFamily="50"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0"/>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27897" y="452384"/>
            <a:ext cx="1828800" cy="1013425"/>
          </a:xfrm>
          <a:prstGeom prst="rect">
            <a:avLst/>
          </a:prstGeom>
        </p:spPr>
      </p:pic>
      <p:sp>
        <p:nvSpPr>
          <p:cNvPr id="7" name="TextBox 6"/>
          <p:cNvSpPr txBox="1"/>
          <p:nvPr userDrawn="1"/>
        </p:nvSpPr>
        <p:spPr>
          <a:xfrm>
            <a:off x="9490842" y="83052"/>
            <a:ext cx="2543503" cy="369332"/>
          </a:xfrm>
          <a:prstGeom prst="rect">
            <a:avLst/>
          </a:prstGeom>
          <a:noFill/>
        </p:spPr>
        <p:txBody>
          <a:bodyPr wrap="square" rtlCol="0">
            <a:spAutoFit/>
          </a:bodyPr>
          <a:lstStyle/>
          <a:p>
            <a:pPr algn="ctr"/>
            <a:r>
              <a:rPr lang="en-US" dirty="0">
                <a:latin typeface="+mn-lt"/>
              </a:rPr>
              <a:t>Content provided by</a:t>
            </a:r>
          </a:p>
        </p:txBody>
      </p:sp>
    </p:spTree>
    <p:extLst>
      <p:ext uri="{BB962C8B-B14F-4D97-AF65-F5344CB8AC3E}">
        <p14:creationId xmlns:p14="http://schemas.microsoft.com/office/powerpoint/2010/main" val="102478568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umbers NATA">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838200" y="365125"/>
            <a:ext cx="10515600" cy="762000"/>
          </a:xfrm>
          <a:prstGeom prst="rect">
            <a:avLst/>
          </a:prstGeom>
        </p:spPr>
        <p:txBody>
          <a:bodyPr/>
          <a:lstStyle>
            <a:lvl1pPr marL="0" indent="0">
              <a:buNone/>
              <a:defRPr sz="4000" baseline="0">
                <a:latin typeface="+mn-lt"/>
              </a:defRPr>
            </a:lvl1pPr>
          </a:lstStyle>
          <a:p>
            <a:pPr lvl="0"/>
            <a:r>
              <a:rPr lang="en-US" dirty="0"/>
              <a:t>Click to add title</a:t>
            </a:r>
          </a:p>
        </p:txBody>
      </p:sp>
      <p:sp>
        <p:nvSpPr>
          <p:cNvPr id="6" name="Title 1"/>
          <p:cNvSpPr txBox="1">
            <a:spLocks/>
          </p:cNvSpPr>
          <p:nvPr userDrawn="1"/>
        </p:nvSpPr>
        <p:spPr>
          <a:xfrm>
            <a:off x="838200" y="365126"/>
            <a:ext cx="10515600" cy="761926"/>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Montserrat" charset="0"/>
                <a:ea typeface="Montserrat" charset="0"/>
                <a:cs typeface="Montserrat" charset="0"/>
              </a:defRPr>
            </a:lvl1pPr>
          </a:lstStyle>
          <a:p>
            <a:endParaRPr lang="en-US" dirty="0"/>
          </a:p>
        </p:txBody>
      </p:sp>
      <p:sp>
        <p:nvSpPr>
          <p:cNvPr id="5" name="TextBox 4"/>
          <p:cNvSpPr txBox="1"/>
          <p:nvPr userDrawn="1"/>
        </p:nvSpPr>
        <p:spPr>
          <a:xfrm>
            <a:off x="9490842" y="83052"/>
            <a:ext cx="2543503" cy="369332"/>
          </a:xfrm>
          <a:prstGeom prst="rect">
            <a:avLst/>
          </a:prstGeom>
          <a:noFill/>
        </p:spPr>
        <p:txBody>
          <a:bodyPr wrap="square" rtlCol="0">
            <a:spAutoFit/>
          </a:bodyPr>
          <a:lstStyle/>
          <a:p>
            <a:pPr algn="ctr"/>
            <a:r>
              <a:rPr lang="en-US" dirty="0">
                <a:latin typeface="+mn-lt"/>
              </a:rPr>
              <a:t>Content provided by</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38407" y="452384"/>
            <a:ext cx="1828800" cy="800276"/>
          </a:xfrm>
          <a:prstGeom prst="rect">
            <a:avLst/>
          </a:prstGeom>
        </p:spPr>
      </p:pic>
      <p:sp>
        <p:nvSpPr>
          <p:cNvPr id="8" name="Content Placeholder 11"/>
          <p:cNvSpPr>
            <a:spLocks noGrp="1"/>
          </p:cNvSpPr>
          <p:nvPr>
            <p:ph sz="quarter" idx="11" hasCustomPrompt="1"/>
          </p:nvPr>
        </p:nvSpPr>
        <p:spPr>
          <a:xfrm>
            <a:off x="838200" y="1553067"/>
            <a:ext cx="10515600" cy="4936795"/>
          </a:xfrm>
          <a:prstGeom prst="rect">
            <a:avLst/>
          </a:prstGeom>
        </p:spPr>
        <p:txBody>
          <a:bodyPr/>
          <a:lstStyle>
            <a:lvl1pPr marL="514350" indent="-514350">
              <a:buClr>
                <a:schemeClr val="tx1">
                  <a:lumMod val="50000"/>
                  <a:lumOff val="50000"/>
                </a:schemeClr>
              </a:buClr>
              <a:buSzPct val="120000"/>
              <a:buFont typeface="+mj-lt"/>
              <a:buAutoNum type="arabicPeriod"/>
              <a:defRPr sz="3000">
                <a:latin typeface="+mn-lt"/>
              </a:defRPr>
            </a:lvl1pPr>
            <a:lvl2pPr marL="685800" indent="-228600">
              <a:buClr>
                <a:schemeClr val="tx1">
                  <a:lumMod val="50000"/>
                  <a:lumOff val="50000"/>
                </a:schemeClr>
              </a:buClr>
              <a:buSzPct val="100000"/>
              <a:buFont typeface="Arial" panose="020B0604020202020204" pitchFamily="34" charset="0"/>
              <a:buChar char="•"/>
              <a:defRPr sz="2800">
                <a:latin typeface="+mn-lt"/>
              </a:defRPr>
            </a:lvl2pPr>
            <a:lvl3pPr marL="1143000" indent="-228600">
              <a:buClr>
                <a:schemeClr val="tx1">
                  <a:lumMod val="50000"/>
                  <a:lumOff val="50000"/>
                </a:schemeClr>
              </a:buClr>
              <a:buSzPct val="82000"/>
              <a:buFont typeface="Courier New" panose="02070309020205020404" pitchFamily="49" charset="0"/>
              <a:buChar char="o"/>
              <a:defRPr sz="2600">
                <a:latin typeface="+mn-lt"/>
              </a:defRPr>
            </a:lvl3pPr>
            <a:lvl4pPr marL="1600200" indent="-228600">
              <a:buClr>
                <a:schemeClr val="tx1">
                  <a:lumMod val="50000"/>
                  <a:lumOff val="50000"/>
                </a:schemeClr>
              </a:buClr>
              <a:buSzPct val="100000"/>
              <a:buFont typeface="Arial" panose="020B0604020202020204" pitchFamily="34" charset="0"/>
              <a:buChar char="•"/>
              <a:defRPr sz="2400">
                <a:latin typeface="+mn-lt"/>
              </a:defRPr>
            </a:lvl4pPr>
            <a:lvl5pPr>
              <a:defRPr>
                <a:latin typeface="Montserrat Light" panose="00000400000000000000" pitchFamily="50"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0"/>
            <a:endParaRPr lang="en-US" dirty="0"/>
          </a:p>
        </p:txBody>
      </p:sp>
    </p:spTree>
    <p:extLst>
      <p:ext uri="{BB962C8B-B14F-4D97-AF65-F5344CB8AC3E}">
        <p14:creationId xmlns:p14="http://schemas.microsoft.com/office/powerpoint/2010/main" val="12128800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 AHA">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838200" y="365125"/>
            <a:ext cx="10515600" cy="762000"/>
          </a:xfrm>
          <a:prstGeom prst="rect">
            <a:avLst/>
          </a:prstGeom>
        </p:spPr>
        <p:txBody>
          <a:bodyPr/>
          <a:lstStyle>
            <a:lvl1pPr marL="0" indent="0">
              <a:buNone/>
              <a:defRPr sz="4000" baseline="0">
                <a:latin typeface="+mn-lt"/>
              </a:defRPr>
            </a:lvl1pPr>
          </a:lstStyle>
          <a:p>
            <a:pPr lvl="0"/>
            <a:r>
              <a:rPr lang="en-US" dirty="0"/>
              <a:t>Click to add title</a:t>
            </a:r>
          </a:p>
        </p:txBody>
      </p:sp>
      <p:sp>
        <p:nvSpPr>
          <p:cNvPr id="6" name="Title 1"/>
          <p:cNvSpPr txBox="1">
            <a:spLocks/>
          </p:cNvSpPr>
          <p:nvPr userDrawn="1"/>
        </p:nvSpPr>
        <p:spPr>
          <a:xfrm>
            <a:off x="838200" y="365126"/>
            <a:ext cx="10515600" cy="761926"/>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Montserrat" charset="0"/>
                <a:ea typeface="Montserrat" charset="0"/>
                <a:cs typeface="Montserrat" charset="0"/>
              </a:defRPr>
            </a:lvl1pPr>
          </a:lstStyle>
          <a:p>
            <a:endParaRPr lang="en-US" dirty="0"/>
          </a:p>
        </p:txBody>
      </p:sp>
      <p:sp>
        <p:nvSpPr>
          <p:cNvPr id="5" name="TextBox 4"/>
          <p:cNvSpPr txBox="1"/>
          <p:nvPr userDrawn="1"/>
        </p:nvSpPr>
        <p:spPr>
          <a:xfrm>
            <a:off x="9490842" y="83052"/>
            <a:ext cx="2543503" cy="369332"/>
          </a:xfrm>
          <a:prstGeom prst="rect">
            <a:avLst/>
          </a:prstGeom>
          <a:noFill/>
        </p:spPr>
        <p:txBody>
          <a:bodyPr wrap="square" rtlCol="0">
            <a:spAutoFit/>
          </a:bodyPr>
          <a:lstStyle/>
          <a:p>
            <a:pPr algn="ctr"/>
            <a:r>
              <a:rPr lang="en-US" dirty="0">
                <a:latin typeface="+mn-lt"/>
              </a:rPr>
              <a:t>Content provided by</a:t>
            </a:r>
          </a:p>
        </p:txBody>
      </p:sp>
      <p:sp>
        <p:nvSpPr>
          <p:cNvPr id="8" name="Content Placeholder 11"/>
          <p:cNvSpPr>
            <a:spLocks noGrp="1"/>
          </p:cNvSpPr>
          <p:nvPr>
            <p:ph sz="quarter" idx="11" hasCustomPrompt="1"/>
          </p:nvPr>
        </p:nvSpPr>
        <p:spPr>
          <a:xfrm>
            <a:off x="838200" y="1553067"/>
            <a:ext cx="10515600" cy="4936795"/>
          </a:xfrm>
          <a:prstGeom prst="rect">
            <a:avLst/>
          </a:prstGeom>
        </p:spPr>
        <p:txBody>
          <a:bodyPr/>
          <a:lstStyle>
            <a:lvl1pPr marL="514350" indent="-514350">
              <a:buClr>
                <a:schemeClr val="tx1">
                  <a:lumMod val="50000"/>
                  <a:lumOff val="50000"/>
                </a:schemeClr>
              </a:buClr>
              <a:buSzPct val="120000"/>
              <a:buFont typeface="+mj-lt"/>
              <a:buAutoNum type="arabicPeriod"/>
              <a:defRPr sz="3000">
                <a:latin typeface="+mn-lt"/>
              </a:defRPr>
            </a:lvl1pPr>
            <a:lvl2pPr marL="685800" indent="-228600">
              <a:buClr>
                <a:schemeClr val="tx1">
                  <a:lumMod val="50000"/>
                  <a:lumOff val="50000"/>
                </a:schemeClr>
              </a:buClr>
              <a:buSzPct val="100000"/>
              <a:buFont typeface="Arial" panose="020B0604020202020204" pitchFamily="34" charset="0"/>
              <a:buChar char="•"/>
              <a:defRPr sz="2800">
                <a:latin typeface="+mn-lt"/>
              </a:defRPr>
            </a:lvl2pPr>
            <a:lvl3pPr marL="1143000" indent="-228600">
              <a:buClr>
                <a:schemeClr val="tx1">
                  <a:lumMod val="50000"/>
                  <a:lumOff val="50000"/>
                </a:schemeClr>
              </a:buClr>
              <a:buSzPct val="82000"/>
              <a:buFont typeface="Courier New" panose="02070309020205020404" pitchFamily="49" charset="0"/>
              <a:buChar char="o"/>
              <a:defRPr sz="2600">
                <a:latin typeface="+mn-lt"/>
              </a:defRPr>
            </a:lvl3pPr>
            <a:lvl4pPr marL="1600200" indent="-228600">
              <a:buClr>
                <a:schemeClr val="tx1">
                  <a:lumMod val="50000"/>
                  <a:lumOff val="50000"/>
                </a:schemeClr>
              </a:buClr>
              <a:buSzPct val="100000"/>
              <a:buFont typeface="Arial" panose="020B0604020202020204" pitchFamily="34" charset="0"/>
              <a:buChar char="•"/>
              <a:defRPr sz="2400">
                <a:latin typeface="+mn-lt"/>
              </a:defRPr>
            </a:lvl4pPr>
            <a:lvl5pPr>
              <a:defRPr>
                <a:latin typeface="Montserrat Light" panose="00000400000000000000" pitchFamily="50"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0"/>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61025" y="482158"/>
            <a:ext cx="1706883" cy="944882"/>
          </a:xfrm>
          <a:prstGeom prst="rect">
            <a:avLst/>
          </a:prstGeom>
        </p:spPr>
      </p:pic>
    </p:spTree>
    <p:extLst>
      <p:ext uri="{BB962C8B-B14F-4D97-AF65-F5344CB8AC3E}">
        <p14:creationId xmlns:p14="http://schemas.microsoft.com/office/powerpoint/2010/main" val="332173499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umbers CDC">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838200" y="365125"/>
            <a:ext cx="10515600" cy="762000"/>
          </a:xfrm>
          <a:prstGeom prst="rect">
            <a:avLst/>
          </a:prstGeom>
        </p:spPr>
        <p:txBody>
          <a:bodyPr/>
          <a:lstStyle>
            <a:lvl1pPr marL="0" indent="0">
              <a:buNone/>
              <a:defRPr sz="4000" baseline="0">
                <a:latin typeface="+mn-lt"/>
              </a:defRPr>
            </a:lvl1pPr>
          </a:lstStyle>
          <a:p>
            <a:pPr lvl="0"/>
            <a:r>
              <a:rPr lang="en-US" dirty="0"/>
              <a:t>Click to add title</a:t>
            </a:r>
          </a:p>
        </p:txBody>
      </p:sp>
      <p:sp>
        <p:nvSpPr>
          <p:cNvPr id="6" name="Title 1"/>
          <p:cNvSpPr txBox="1">
            <a:spLocks/>
          </p:cNvSpPr>
          <p:nvPr userDrawn="1"/>
        </p:nvSpPr>
        <p:spPr>
          <a:xfrm>
            <a:off x="838200" y="365126"/>
            <a:ext cx="10515600" cy="761926"/>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Montserrat" charset="0"/>
                <a:ea typeface="Montserrat" charset="0"/>
                <a:cs typeface="Montserrat" charset="0"/>
              </a:defRPr>
            </a:lvl1pPr>
          </a:lstStyle>
          <a:p>
            <a:endParaRPr lang="en-US" dirty="0"/>
          </a:p>
        </p:txBody>
      </p:sp>
      <p:sp>
        <p:nvSpPr>
          <p:cNvPr id="5" name="TextBox 4"/>
          <p:cNvSpPr txBox="1"/>
          <p:nvPr userDrawn="1"/>
        </p:nvSpPr>
        <p:spPr>
          <a:xfrm>
            <a:off x="9490842" y="83052"/>
            <a:ext cx="2543503" cy="369332"/>
          </a:xfrm>
          <a:prstGeom prst="rect">
            <a:avLst/>
          </a:prstGeom>
          <a:noFill/>
        </p:spPr>
        <p:txBody>
          <a:bodyPr wrap="square" rtlCol="0">
            <a:spAutoFit/>
          </a:bodyPr>
          <a:lstStyle/>
          <a:p>
            <a:pPr algn="ctr"/>
            <a:r>
              <a:rPr lang="en-US" dirty="0">
                <a:latin typeface="+mn-lt"/>
              </a:rPr>
              <a:t>Content provided by</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13953" y="452384"/>
            <a:ext cx="1097280" cy="1097280"/>
          </a:xfrm>
          <a:prstGeom prst="rect">
            <a:avLst/>
          </a:prstGeom>
        </p:spPr>
      </p:pic>
      <p:sp>
        <p:nvSpPr>
          <p:cNvPr id="8" name="Content Placeholder 11"/>
          <p:cNvSpPr>
            <a:spLocks noGrp="1"/>
          </p:cNvSpPr>
          <p:nvPr>
            <p:ph sz="quarter" idx="11" hasCustomPrompt="1"/>
          </p:nvPr>
        </p:nvSpPr>
        <p:spPr>
          <a:xfrm>
            <a:off x="838200" y="1553067"/>
            <a:ext cx="10515600" cy="4936795"/>
          </a:xfrm>
          <a:prstGeom prst="rect">
            <a:avLst/>
          </a:prstGeom>
        </p:spPr>
        <p:txBody>
          <a:bodyPr/>
          <a:lstStyle>
            <a:lvl1pPr marL="514350" indent="-514350">
              <a:buClr>
                <a:schemeClr val="tx1">
                  <a:lumMod val="50000"/>
                  <a:lumOff val="50000"/>
                </a:schemeClr>
              </a:buClr>
              <a:buSzPct val="120000"/>
              <a:buFont typeface="+mj-lt"/>
              <a:buAutoNum type="arabicPeriod"/>
              <a:defRPr sz="3000">
                <a:latin typeface="+mn-lt"/>
              </a:defRPr>
            </a:lvl1pPr>
            <a:lvl2pPr marL="685800" indent="-228600">
              <a:buClr>
                <a:schemeClr val="tx1">
                  <a:lumMod val="50000"/>
                  <a:lumOff val="50000"/>
                </a:schemeClr>
              </a:buClr>
              <a:buSzPct val="100000"/>
              <a:buFont typeface="Arial" panose="020B0604020202020204" pitchFamily="34" charset="0"/>
              <a:buChar char="•"/>
              <a:defRPr sz="2800">
                <a:latin typeface="+mn-lt"/>
              </a:defRPr>
            </a:lvl2pPr>
            <a:lvl3pPr marL="1143000" indent="-228600">
              <a:buClr>
                <a:schemeClr val="tx1">
                  <a:lumMod val="50000"/>
                  <a:lumOff val="50000"/>
                </a:schemeClr>
              </a:buClr>
              <a:buSzPct val="82000"/>
              <a:buFont typeface="Courier New" panose="02070309020205020404" pitchFamily="49" charset="0"/>
              <a:buChar char="o"/>
              <a:defRPr sz="2600">
                <a:latin typeface="+mn-lt"/>
              </a:defRPr>
            </a:lvl3pPr>
            <a:lvl4pPr marL="1600200" indent="-228600">
              <a:buClr>
                <a:schemeClr val="tx1">
                  <a:lumMod val="50000"/>
                  <a:lumOff val="50000"/>
                </a:schemeClr>
              </a:buClr>
              <a:buSzPct val="100000"/>
              <a:buFont typeface="Arial" panose="020B0604020202020204" pitchFamily="34" charset="0"/>
              <a:buChar char="•"/>
              <a:defRPr sz="2400">
                <a:latin typeface="+mn-lt"/>
              </a:defRPr>
            </a:lvl4pPr>
            <a:lvl5pPr>
              <a:defRPr>
                <a:latin typeface="Montserrat Light" panose="00000400000000000000" pitchFamily="50"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0"/>
            <a:endParaRPr lang="en-US" dirty="0"/>
          </a:p>
        </p:txBody>
      </p:sp>
    </p:spTree>
    <p:extLst>
      <p:ext uri="{BB962C8B-B14F-4D97-AF65-F5344CB8AC3E}">
        <p14:creationId xmlns:p14="http://schemas.microsoft.com/office/powerpoint/2010/main" val="11409285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eck Mark Generic">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838200" y="365125"/>
            <a:ext cx="10515600" cy="762000"/>
          </a:xfrm>
          <a:prstGeom prst="rect">
            <a:avLst/>
          </a:prstGeom>
        </p:spPr>
        <p:txBody>
          <a:bodyPr/>
          <a:lstStyle>
            <a:lvl1pPr marL="0" indent="0">
              <a:buNone/>
              <a:defRPr sz="4000" baseline="0">
                <a:latin typeface="+mn-lt"/>
              </a:defRPr>
            </a:lvl1pPr>
          </a:lstStyle>
          <a:p>
            <a:pPr lvl="0"/>
            <a:r>
              <a:rPr lang="en-US" dirty="0"/>
              <a:t>Click to add title</a:t>
            </a:r>
          </a:p>
        </p:txBody>
      </p:sp>
      <p:sp>
        <p:nvSpPr>
          <p:cNvPr id="6" name="Title 1"/>
          <p:cNvSpPr txBox="1">
            <a:spLocks/>
          </p:cNvSpPr>
          <p:nvPr userDrawn="1"/>
        </p:nvSpPr>
        <p:spPr>
          <a:xfrm>
            <a:off x="838200" y="365126"/>
            <a:ext cx="10515600" cy="761926"/>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Montserrat" charset="0"/>
                <a:ea typeface="Montserrat" charset="0"/>
                <a:cs typeface="Montserrat" charset="0"/>
              </a:defRPr>
            </a:lvl1pPr>
          </a:lstStyle>
          <a:p>
            <a:endParaRPr lang="en-US" dirty="0"/>
          </a:p>
        </p:txBody>
      </p:sp>
      <p:sp>
        <p:nvSpPr>
          <p:cNvPr id="12" name="Content Placeholder 11"/>
          <p:cNvSpPr>
            <a:spLocks noGrp="1"/>
          </p:cNvSpPr>
          <p:nvPr>
            <p:ph sz="quarter" idx="11" hasCustomPrompt="1"/>
          </p:nvPr>
        </p:nvSpPr>
        <p:spPr>
          <a:xfrm>
            <a:off x="838200" y="1285875"/>
            <a:ext cx="10515600" cy="4936795"/>
          </a:xfrm>
          <a:prstGeom prst="rect">
            <a:avLst/>
          </a:prstGeom>
        </p:spPr>
        <p:txBody>
          <a:bodyPr/>
          <a:lstStyle>
            <a:lvl1pPr marL="457200" indent="-457200">
              <a:buClr>
                <a:schemeClr val="tx1">
                  <a:lumMod val="50000"/>
                  <a:lumOff val="50000"/>
                </a:schemeClr>
              </a:buClr>
              <a:buSzPct val="120000"/>
              <a:buFont typeface="Wingdings" panose="05000000000000000000" pitchFamily="2" charset="2"/>
              <a:buChar char="ü"/>
              <a:defRPr sz="3000">
                <a:latin typeface="Montserrat Light" panose="00000400000000000000" pitchFamily="50" charset="0"/>
              </a:defRPr>
            </a:lvl1pPr>
            <a:lvl2pPr marL="685800" indent="-228600">
              <a:buClr>
                <a:schemeClr val="tx1">
                  <a:lumMod val="50000"/>
                  <a:lumOff val="50000"/>
                </a:schemeClr>
              </a:buClr>
              <a:buSzPct val="100000"/>
              <a:buFont typeface="Wingdings" panose="05000000000000000000" pitchFamily="2" charset="2"/>
              <a:buChar char="ü"/>
              <a:defRPr sz="3000">
                <a:latin typeface="+mn-lt"/>
              </a:defRPr>
            </a:lvl2pPr>
            <a:lvl3pPr marL="1143000" indent="-228600">
              <a:buClr>
                <a:schemeClr val="tx1">
                  <a:lumMod val="50000"/>
                  <a:lumOff val="50000"/>
                </a:schemeClr>
              </a:buClr>
              <a:buSzPct val="82000"/>
              <a:buFont typeface="Courier New" panose="02070309020205020404" pitchFamily="49" charset="0"/>
              <a:buChar char="o"/>
              <a:defRPr sz="2600">
                <a:latin typeface="Montserrat Light" panose="00000400000000000000" pitchFamily="50" charset="0"/>
              </a:defRPr>
            </a:lvl3pPr>
            <a:lvl4pPr marL="1600200" indent="-228600">
              <a:buClr>
                <a:schemeClr val="tx1">
                  <a:lumMod val="50000"/>
                  <a:lumOff val="50000"/>
                </a:schemeClr>
              </a:buClr>
              <a:buSzPct val="100000"/>
              <a:buFont typeface="Arial" panose="020B0604020202020204" pitchFamily="34" charset="0"/>
              <a:buChar char="•"/>
              <a:defRPr sz="2400">
                <a:latin typeface="Montserrat Light" panose="00000400000000000000" pitchFamily="50" charset="0"/>
              </a:defRPr>
            </a:lvl4pPr>
            <a:lvl5pPr>
              <a:defRPr>
                <a:latin typeface="Montserrat Light" panose="00000400000000000000" pitchFamily="50" charset="0"/>
              </a:defRPr>
            </a:lvl5pPr>
          </a:lstStyle>
          <a:p>
            <a:pPr lvl="1"/>
            <a:r>
              <a:rPr lang="en-US" dirty="0"/>
              <a:t>Click to add text</a:t>
            </a:r>
          </a:p>
          <a:p>
            <a:pPr lvl="1"/>
            <a:endParaRPr lang="en-US" dirty="0"/>
          </a:p>
        </p:txBody>
      </p:sp>
    </p:spTree>
    <p:extLst>
      <p:ext uri="{BB962C8B-B14F-4D97-AF65-F5344CB8AC3E}">
        <p14:creationId xmlns:p14="http://schemas.microsoft.com/office/powerpoint/2010/main" val="420570889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eck Mark KSI">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838200" y="365125"/>
            <a:ext cx="8650224" cy="762000"/>
          </a:xfrm>
          <a:prstGeom prst="rect">
            <a:avLst/>
          </a:prstGeom>
        </p:spPr>
        <p:txBody>
          <a:bodyPr/>
          <a:lstStyle>
            <a:lvl1pPr marL="0" indent="0">
              <a:buNone/>
              <a:defRPr sz="4000" baseline="0">
                <a:latin typeface="+mn-lt"/>
              </a:defRPr>
            </a:lvl1pPr>
          </a:lstStyle>
          <a:p>
            <a:pPr lvl="0"/>
            <a:r>
              <a:rPr lang="en-US" dirty="0"/>
              <a:t>Click to add title</a:t>
            </a:r>
          </a:p>
        </p:txBody>
      </p:sp>
      <p:sp>
        <p:nvSpPr>
          <p:cNvPr id="6" name="Title 1"/>
          <p:cNvSpPr txBox="1">
            <a:spLocks/>
          </p:cNvSpPr>
          <p:nvPr userDrawn="1"/>
        </p:nvSpPr>
        <p:spPr>
          <a:xfrm>
            <a:off x="838200" y="365126"/>
            <a:ext cx="10515600" cy="761926"/>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Montserrat" charset="0"/>
                <a:ea typeface="Montserrat" charset="0"/>
                <a:cs typeface="Montserrat" charset="0"/>
              </a:defRPr>
            </a:lvl1pPr>
          </a:lstStyle>
          <a:p>
            <a:endParaRPr lang="en-US" dirty="0"/>
          </a:p>
        </p:txBody>
      </p:sp>
      <p:sp>
        <p:nvSpPr>
          <p:cNvPr id="12" name="Content Placeholder 11"/>
          <p:cNvSpPr>
            <a:spLocks noGrp="1"/>
          </p:cNvSpPr>
          <p:nvPr>
            <p:ph sz="quarter" idx="11" hasCustomPrompt="1"/>
          </p:nvPr>
        </p:nvSpPr>
        <p:spPr>
          <a:xfrm>
            <a:off x="838200" y="1553067"/>
            <a:ext cx="10515600" cy="4936795"/>
          </a:xfrm>
          <a:prstGeom prst="rect">
            <a:avLst/>
          </a:prstGeom>
        </p:spPr>
        <p:txBody>
          <a:bodyPr/>
          <a:lstStyle>
            <a:lvl1pPr marL="457200" indent="-457200">
              <a:buClr>
                <a:schemeClr val="tx1">
                  <a:lumMod val="50000"/>
                  <a:lumOff val="50000"/>
                </a:schemeClr>
              </a:buClr>
              <a:buSzPct val="120000"/>
              <a:buFont typeface="Wingdings" panose="05000000000000000000" pitchFamily="2" charset="2"/>
              <a:buChar char="ü"/>
              <a:defRPr sz="3000">
                <a:latin typeface="Montserrat Light" panose="00000400000000000000" pitchFamily="50" charset="0"/>
              </a:defRPr>
            </a:lvl1pPr>
            <a:lvl2pPr marL="685800" indent="-228600">
              <a:buClr>
                <a:schemeClr val="tx1">
                  <a:lumMod val="50000"/>
                  <a:lumOff val="50000"/>
                </a:schemeClr>
              </a:buClr>
              <a:buSzPct val="100000"/>
              <a:buFont typeface="Wingdings" panose="05000000000000000000" pitchFamily="2" charset="2"/>
              <a:buChar char="ü"/>
              <a:defRPr sz="3000">
                <a:latin typeface="+mn-lt"/>
              </a:defRPr>
            </a:lvl2pPr>
            <a:lvl3pPr marL="1143000" indent="-228600">
              <a:buClr>
                <a:schemeClr val="tx1">
                  <a:lumMod val="50000"/>
                  <a:lumOff val="50000"/>
                </a:schemeClr>
              </a:buClr>
              <a:buSzPct val="82000"/>
              <a:buFont typeface="Courier New" panose="02070309020205020404" pitchFamily="49" charset="0"/>
              <a:buChar char="o"/>
              <a:defRPr sz="2600">
                <a:latin typeface="Montserrat Light" panose="00000400000000000000" pitchFamily="50" charset="0"/>
              </a:defRPr>
            </a:lvl3pPr>
            <a:lvl4pPr marL="1600200" indent="-228600">
              <a:buClr>
                <a:schemeClr val="tx1">
                  <a:lumMod val="50000"/>
                  <a:lumOff val="50000"/>
                </a:schemeClr>
              </a:buClr>
              <a:buSzPct val="100000"/>
              <a:buFont typeface="Arial" panose="020B0604020202020204" pitchFamily="34" charset="0"/>
              <a:buChar char="•"/>
              <a:defRPr sz="2400">
                <a:latin typeface="Montserrat Light" panose="00000400000000000000" pitchFamily="50" charset="0"/>
              </a:defRPr>
            </a:lvl4pPr>
            <a:lvl5pPr>
              <a:defRPr>
                <a:latin typeface="Montserrat Light" panose="00000400000000000000" pitchFamily="50" charset="0"/>
              </a:defRPr>
            </a:lvl5pPr>
          </a:lstStyle>
          <a:p>
            <a:pPr lvl="1"/>
            <a:r>
              <a:rPr lang="en-US" dirty="0"/>
              <a:t>Click to add text</a:t>
            </a:r>
          </a:p>
          <a:p>
            <a:pPr lvl="1"/>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27897" y="452384"/>
            <a:ext cx="1828800" cy="1013425"/>
          </a:xfrm>
          <a:prstGeom prst="rect">
            <a:avLst/>
          </a:prstGeom>
        </p:spPr>
      </p:pic>
      <p:sp>
        <p:nvSpPr>
          <p:cNvPr id="7" name="TextBox 6"/>
          <p:cNvSpPr txBox="1"/>
          <p:nvPr userDrawn="1"/>
        </p:nvSpPr>
        <p:spPr>
          <a:xfrm>
            <a:off x="9490842" y="83052"/>
            <a:ext cx="2543503" cy="369332"/>
          </a:xfrm>
          <a:prstGeom prst="rect">
            <a:avLst/>
          </a:prstGeom>
          <a:noFill/>
        </p:spPr>
        <p:txBody>
          <a:bodyPr wrap="square" rtlCol="0">
            <a:spAutoFit/>
          </a:bodyPr>
          <a:lstStyle/>
          <a:p>
            <a:pPr algn="ctr"/>
            <a:r>
              <a:rPr lang="en-US" dirty="0">
                <a:latin typeface="+mn-lt"/>
              </a:rPr>
              <a:t>Content provided by</a:t>
            </a:r>
          </a:p>
        </p:txBody>
      </p:sp>
    </p:spTree>
    <p:extLst>
      <p:ext uri="{BB962C8B-B14F-4D97-AF65-F5344CB8AC3E}">
        <p14:creationId xmlns:p14="http://schemas.microsoft.com/office/powerpoint/2010/main" val="220081369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eck Mark NATA">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838200" y="365125"/>
            <a:ext cx="8650224" cy="762000"/>
          </a:xfrm>
          <a:prstGeom prst="rect">
            <a:avLst/>
          </a:prstGeom>
        </p:spPr>
        <p:txBody>
          <a:bodyPr/>
          <a:lstStyle>
            <a:lvl1pPr marL="0" indent="0">
              <a:buNone/>
              <a:defRPr sz="4000" baseline="0">
                <a:latin typeface="+mn-lt"/>
              </a:defRPr>
            </a:lvl1pPr>
          </a:lstStyle>
          <a:p>
            <a:pPr lvl="0"/>
            <a:r>
              <a:rPr lang="en-US" dirty="0"/>
              <a:t>Click to add title</a:t>
            </a:r>
          </a:p>
        </p:txBody>
      </p:sp>
      <p:sp>
        <p:nvSpPr>
          <p:cNvPr id="6" name="Title 1"/>
          <p:cNvSpPr txBox="1">
            <a:spLocks/>
          </p:cNvSpPr>
          <p:nvPr userDrawn="1"/>
        </p:nvSpPr>
        <p:spPr>
          <a:xfrm>
            <a:off x="838200" y="365126"/>
            <a:ext cx="10515600" cy="761926"/>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Montserrat" charset="0"/>
                <a:ea typeface="Montserrat" charset="0"/>
                <a:cs typeface="Montserrat" charset="0"/>
              </a:defRPr>
            </a:lvl1pPr>
          </a:lstStyle>
          <a:p>
            <a:endParaRPr lang="en-US" dirty="0"/>
          </a:p>
        </p:txBody>
      </p:sp>
      <p:sp>
        <p:nvSpPr>
          <p:cNvPr id="5" name="TextBox 4"/>
          <p:cNvSpPr txBox="1"/>
          <p:nvPr userDrawn="1"/>
        </p:nvSpPr>
        <p:spPr>
          <a:xfrm>
            <a:off x="9490842" y="83052"/>
            <a:ext cx="2543503" cy="369332"/>
          </a:xfrm>
          <a:prstGeom prst="rect">
            <a:avLst/>
          </a:prstGeom>
          <a:noFill/>
        </p:spPr>
        <p:txBody>
          <a:bodyPr wrap="square" rtlCol="0">
            <a:spAutoFit/>
          </a:bodyPr>
          <a:lstStyle/>
          <a:p>
            <a:pPr algn="ctr"/>
            <a:r>
              <a:rPr lang="en-US" dirty="0">
                <a:latin typeface="+mn-lt"/>
              </a:rPr>
              <a:t>Content provided by</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38407" y="452384"/>
            <a:ext cx="1828800" cy="800276"/>
          </a:xfrm>
          <a:prstGeom prst="rect">
            <a:avLst/>
          </a:prstGeom>
        </p:spPr>
      </p:pic>
      <p:sp>
        <p:nvSpPr>
          <p:cNvPr id="8" name="Content Placeholder 11"/>
          <p:cNvSpPr>
            <a:spLocks noGrp="1"/>
          </p:cNvSpPr>
          <p:nvPr>
            <p:ph sz="quarter" idx="11" hasCustomPrompt="1"/>
          </p:nvPr>
        </p:nvSpPr>
        <p:spPr>
          <a:xfrm>
            <a:off x="838200" y="1553067"/>
            <a:ext cx="10515600" cy="4936795"/>
          </a:xfrm>
          <a:prstGeom prst="rect">
            <a:avLst/>
          </a:prstGeom>
        </p:spPr>
        <p:txBody>
          <a:bodyPr/>
          <a:lstStyle>
            <a:lvl1pPr marL="457200" indent="-457200">
              <a:buClr>
                <a:schemeClr val="tx1">
                  <a:lumMod val="50000"/>
                  <a:lumOff val="50000"/>
                </a:schemeClr>
              </a:buClr>
              <a:buSzPct val="120000"/>
              <a:buFont typeface="Wingdings" panose="05000000000000000000" pitchFamily="2" charset="2"/>
              <a:buChar char="ü"/>
              <a:defRPr sz="3000">
                <a:latin typeface="Montserrat Light" panose="00000400000000000000" pitchFamily="50" charset="0"/>
              </a:defRPr>
            </a:lvl1pPr>
            <a:lvl2pPr marL="685800" indent="-228600">
              <a:buClr>
                <a:schemeClr val="tx1">
                  <a:lumMod val="50000"/>
                  <a:lumOff val="50000"/>
                </a:schemeClr>
              </a:buClr>
              <a:buSzPct val="100000"/>
              <a:buFont typeface="Wingdings" panose="05000000000000000000" pitchFamily="2" charset="2"/>
              <a:buChar char="ü"/>
              <a:defRPr sz="3000">
                <a:latin typeface="+mn-lt"/>
              </a:defRPr>
            </a:lvl2pPr>
            <a:lvl3pPr marL="1143000" indent="-228600">
              <a:buClr>
                <a:schemeClr val="tx1">
                  <a:lumMod val="50000"/>
                  <a:lumOff val="50000"/>
                </a:schemeClr>
              </a:buClr>
              <a:buSzPct val="82000"/>
              <a:buFont typeface="Courier New" panose="02070309020205020404" pitchFamily="49" charset="0"/>
              <a:buChar char="o"/>
              <a:defRPr sz="2600">
                <a:latin typeface="Montserrat Light" panose="00000400000000000000" pitchFamily="50" charset="0"/>
              </a:defRPr>
            </a:lvl3pPr>
            <a:lvl4pPr marL="1600200" indent="-228600">
              <a:buClr>
                <a:schemeClr val="tx1">
                  <a:lumMod val="50000"/>
                  <a:lumOff val="50000"/>
                </a:schemeClr>
              </a:buClr>
              <a:buSzPct val="100000"/>
              <a:buFont typeface="Arial" panose="020B0604020202020204" pitchFamily="34" charset="0"/>
              <a:buChar char="•"/>
              <a:defRPr sz="2400">
                <a:latin typeface="Montserrat Light" panose="00000400000000000000" pitchFamily="50" charset="0"/>
              </a:defRPr>
            </a:lvl4pPr>
            <a:lvl5pPr>
              <a:defRPr>
                <a:latin typeface="Montserrat Light" panose="00000400000000000000" pitchFamily="50" charset="0"/>
              </a:defRPr>
            </a:lvl5pPr>
          </a:lstStyle>
          <a:p>
            <a:pPr lvl="1"/>
            <a:r>
              <a:rPr lang="en-US" dirty="0"/>
              <a:t>Click to add text</a:t>
            </a:r>
          </a:p>
          <a:p>
            <a:pPr lvl="1"/>
            <a:endParaRPr lang="en-US" dirty="0"/>
          </a:p>
        </p:txBody>
      </p:sp>
    </p:spTree>
    <p:extLst>
      <p:ext uri="{BB962C8B-B14F-4D97-AF65-F5344CB8AC3E}">
        <p14:creationId xmlns:p14="http://schemas.microsoft.com/office/powerpoint/2010/main" val="279060081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eck Mark AHA">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838200" y="365125"/>
            <a:ext cx="8650224" cy="762000"/>
          </a:xfrm>
          <a:prstGeom prst="rect">
            <a:avLst/>
          </a:prstGeom>
        </p:spPr>
        <p:txBody>
          <a:bodyPr/>
          <a:lstStyle>
            <a:lvl1pPr marL="0" indent="0">
              <a:buNone/>
              <a:defRPr sz="4000" baseline="0">
                <a:latin typeface="+mn-lt"/>
              </a:defRPr>
            </a:lvl1pPr>
          </a:lstStyle>
          <a:p>
            <a:pPr lvl="0"/>
            <a:r>
              <a:rPr lang="en-US" dirty="0"/>
              <a:t>Click to add title</a:t>
            </a:r>
          </a:p>
        </p:txBody>
      </p:sp>
      <p:sp>
        <p:nvSpPr>
          <p:cNvPr id="6" name="Title 1"/>
          <p:cNvSpPr txBox="1">
            <a:spLocks/>
          </p:cNvSpPr>
          <p:nvPr userDrawn="1"/>
        </p:nvSpPr>
        <p:spPr>
          <a:xfrm>
            <a:off x="838200" y="365126"/>
            <a:ext cx="10515600" cy="761926"/>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Montserrat" charset="0"/>
                <a:ea typeface="Montserrat" charset="0"/>
                <a:cs typeface="Montserrat" charset="0"/>
              </a:defRPr>
            </a:lvl1pPr>
          </a:lstStyle>
          <a:p>
            <a:endParaRPr lang="en-US" dirty="0"/>
          </a:p>
        </p:txBody>
      </p:sp>
      <p:sp>
        <p:nvSpPr>
          <p:cNvPr id="5" name="TextBox 4"/>
          <p:cNvSpPr txBox="1"/>
          <p:nvPr userDrawn="1"/>
        </p:nvSpPr>
        <p:spPr>
          <a:xfrm>
            <a:off x="9490842" y="83052"/>
            <a:ext cx="2543503" cy="369332"/>
          </a:xfrm>
          <a:prstGeom prst="rect">
            <a:avLst/>
          </a:prstGeom>
          <a:noFill/>
        </p:spPr>
        <p:txBody>
          <a:bodyPr wrap="square" rtlCol="0">
            <a:spAutoFit/>
          </a:bodyPr>
          <a:lstStyle/>
          <a:p>
            <a:pPr algn="ctr"/>
            <a:r>
              <a:rPr lang="en-US" dirty="0">
                <a:latin typeface="+mn-lt"/>
              </a:rPr>
              <a:t>Content provided by</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55545" y="452125"/>
            <a:ext cx="2651760" cy="805191"/>
          </a:xfrm>
          <a:prstGeom prst="rect">
            <a:avLst/>
          </a:prstGeom>
        </p:spPr>
      </p:pic>
      <p:sp>
        <p:nvSpPr>
          <p:cNvPr id="8" name="Content Placeholder 11"/>
          <p:cNvSpPr>
            <a:spLocks noGrp="1"/>
          </p:cNvSpPr>
          <p:nvPr>
            <p:ph sz="quarter" idx="11" hasCustomPrompt="1"/>
          </p:nvPr>
        </p:nvSpPr>
        <p:spPr>
          <a:xfrm>
            <a:off x="838200" y="1553067"/>
            <a:ext cx="10515600" cy="4936795"/>
          </a:xfrm>
          <a:prstGeom prst="rect">
            <a:avLst/>
          </a:prstGeom>
        </p:spPr>
        <p:txBody>
          <a:bodyPr/>
          <a:lstStyle>
            <a:lvl1pPr marL="457200" indent="-457200">
              <a:buClr>
                <a:schemeClr val="tx1">
                  <a:lumMod val="50000"/>
                  <a:lumOff val="50000"/>
                </a:schemeClr>
              </a:buClr>
              <a:buSzPct val="120000"/>
              <a:buFont typeface="Wingdings" panose="05000000000000000000" pitchFamily="2" charset="2"/>
              <a:buChar char="ü"/>
              <a:defRPr sz="3000">
                <a:latin typeface="Montserrat Light" panose="00000400000000000000" pitchFamily="50" charset="0"/>
              </a:defRPr>
            </a:lvl1pPr>
            <a:lvl2pPr marL="685800" indent="-228600">
              <a:buClr>
                <a:schemeClr val="tx1">
                  <a:lumMod val="50000"/>
                  <a:lumOff val="50000"/>
                </a:schemeClr>
              </a:buClr>
              <a:buSzPct val="100000"/>
              <a:buFont typeface="Wingdings" panose="05000000000000000000" pitchFamily="2" charset="2"/>
              <a:buChar char="ü"/>
              <a:defRPr sz="3000">
                <a:latin typeface="+mn-lt"/>
              </a:defRPr>
            </a:lvl2pPr>
            <a:lvl3pPr marL="1143000" indent="-228600">
              <a:buClr>
                <a:schemeClr val="tx1">
                  <a:lumMod val="50000"/>
                  <a:lumOff val="50000"/>
                </a:schemeClr>
              </a:buClr>
              <a:buSzPct val="82000"/>
              <a:buFont typeface="Courier New" panose="02070309020205020404" pitchFamily="49" charset="0"/>
              <a:buChar char="o"/>
              <a:defRPr sz="2600">
                <a:latin typeface="Montserrat Light" panose="00000400000000000000" pitchFamily="50" charset="0"/>
              </a:defRPr>
            </a:lvl3pPr>
            <a:lvl4pPr marL="1600200" indent="-228600">
              <a:buClr>
                <a:schemeClr val="tx1">
                  <a:lumMod val="50000"/>
                  <a:lumOff val="50000"/>
                </a:schemeClr>
              </a:buClr>
              <a:buSzPct val="100000"/>
              <a:buFont typeface="Arial" panose="020B0604020202020204" pitchFamily="34" charset="0"/>
              <a:buChar char="•"/>
              <a:defRPr sz="2400">
                <a:latin typeface="Montserrat Light" panose="00000400000000000000" pitchFamily="50" charset="0"/>
              </a:defRPr>
            </a:lvl4pPr>
            <a:lvl5pPr>
              <a:defRPr>
                <a:latin typeface="Montserrat Light" panose="00000400000000000000" pitchFamily="50" charset="0"/>
              </a:defRPr>
            </a:lvl5pPr>
          </a:lstStyle>
          <a:p>
            <a:pPr lvl="1"/>
            <a:r>
              <a:rPr lang="en-US" dirty="0"/>
              <a:t>Click to add text</a:t>
            </a:r>
          </a:p>
          <a:p>
            <a:pPr lvl="1"/>
            <a:endParaRPr lang="en-US" dirty="0"/>
          </a:p>
        </p:txBody>
      </p:sp>
    </p:spTree>
    <p:extLst>
      <p:ext uri="{BB962C8B-B14F-4D97-AF65-F5344CB8AC3E}">
        <p14:creationId xmlns:p14="http://schemas.microsoft.com/office/powerpoint/2010/main" val="299564678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1" name="TextBox 10"/>
          <p:cNvSpPr txBox="1"/>
          <p:nvPr userDrawn="1"/>
        </p:nvSpPr>
        <p:spPr>
          <a:xfrm>
            <a:off x="0" y="0"/>
            <a:ext cx="12192000" cy="4572000"/>
          </a:xfrm>
          <a:prstGeom prst="rect">
            <a:avLst/>
          </a:prstGeom>
          <a:solidFill>
            <a:srgbClr val="0D8E47"/>
          </a:solidFill>
        </p:spPr>
        <p:txBody>
          <a:bodyPr wrap="square" rtlCol="0">
            <a:spAutoFit/>
          </a:bodyPr>
          <a:lstStyle/>
          <a:p>
            <a:endParaRPr lang="en-US" dirty="0">
              <a:solidFill>
                <a:schemeClr val="accent6"/>
              </a:solidFill>
            </a:endParaRPr>
          </a:p>
        </p:txBody>
      </p:sp>
      <p:sp>
        <p:nvSpPr>
          <p:cNvPr id="2" name="Title 1"/>
          <p:cNvSpPr>
            <a:spLocks noGrp="1"/>
          </p:cNvSpPr>
          <p:nvPr>
            <p:ph type="title"/>
          </p:nvPr>
        </p:nvSpPr>
        <p:spPr>
          <a:xfrm>
            <a:off x="574158" y="1"/>
            <a:ext cx="11132289" cy="4297680"/>
          </a:xfrm>
          <a:prstGeom prst="rect">
            <a:avLst/>
          </a:prstGeom>
          <a:noFill/>
        </p:spPr>
        <p:txBody>
          <a:bodyPr anchor="b">
            <a:normAutofit/>
          </a:bodyPr>
          <a:lstStyle>
            <a:lvl1pPr>
              <a:defRPr sz="4800" b="0" i="0">
                <a:solidFill>
                  <a:schemeClr val="bg1"/>
                </a:solidFill>
                <a:latin typeface="+mn-lt"/>
                <a:ea typeface="Montserrat" charset="0"/>
                <a:cs typeface="Montserrat" charset="0"/>
              </a:defRPr>
            </a:lvl1pPr>
          </a:lstStyle>
          <a:p>
            <a:endParaRPr lang="en-US" dirty="0"/>
          </a:p>
        </p:txBody>
      </p:sp>
      <p:sp>
        <p:nvSpPr>
          <p:cNvPr id="8" name="Rectangle 7"/>
          <p:cNvSpPr/>
          <p:nvPr userDrawn="1"/>
        </p:nvSpPr>
        <p:spPr>
          <a:xfrm>
            <a:off x="6592186" y="170121"/>
            <a:ext cx="5422605" cy="4124206"/>
          </a:xfrm>
          <a:prstGeom prst="rect">
            <a:avLst/>
          </a:prstGeom>
        </p:spPr>
        <p:txBody>
          <a:bodyPr wrap="square">
            <a:spAutoFit/>
          </a:bodyPr>
          <a:lstStyle/>
          <a:p>
            <a:pPr algn="ctr"/>
            <a:r>
              <a:rPr lang="en-US" sz="1800" b="0" i="0" u="none" strike="noStrike" baseline="0" dirty="0">
                <a:solidFill>
                  <a:srgbClr val="FFFFFF"/>
                </a:solidFill>
                <a:latin typeface="Montserrat Light" charset="0"/>
              </a:rPr>
              <a:t> </a:t>
            </a:r>
          </a:p>
          <a:p>
            <a:endParaRPr lang="en-US" sz="1800" b="0" i="0" u="none" strike="noStrike" baseline="0" dirty="0">
              <a:solidFill>
                <a:srgbClr val="FFFFFF"/>
              </a:solidFill>
              <a:latin typeface="Montserrat Light" charset="0"/>
            </a:endParaRPr>
          </a:p>
          <a:p>
            <a:endParaRPr lang="en-US" sz="1800" b="0" i="0" u="none" strike="noStrike" baseline="0" dirty="0">
              <a:solidFill>
                <a:srgbClr val="FFFFFF"/>
              </a:solidFill>
              <a:latin typeface="Montserrat Light" charset="0"/>
            </a:endParaRPr>
          </a:p>
          <a:p>
            <a:endParaRPr lang="en-US" sz="1800" b="0" i="0" u="none" strike="noStrike" baseline="0" dirty="0">
              <a:solidFill>
                <a:srgbClr val="FFFFFF"/>
              </a:solidFill>
              <a:latin typeface="Montserrat Light" charset="0"/>
            </a:endParaRPr>
          </a:p>
          <a:p>
            <a:endParaRPr lang="en-US" sz="1800" b="0" i="0" u="none" strike="noStrike" baseline="0" dirty="0">
              <a:solidFill>
                <a:srgbClr val="FFFFFF"/>
              </a:solidFill>
              <a:latin typeface="Montserrat Light" charset="0"/>
            </a:endParaRPr>
          </a:p>
          <a:p>
            <a:endParaRPr lang="en-US" sz="1800" b="0" i="0" u="none" strike="noStrike" baseline="0" dirty="0">
              <a:solidFill>
                <a:srgbClr val="FFFFFF"/>
              </a:solidFill>
              <a:latin typeface="Montserrat Light" charset="0"/>
            </a:endParaRPr>
          </a:p>
          <a:p>
            <a:endParaRPr lang="en-US" sz="1800" b="0" i="0" u="none" strike="noStrike" baseline="0" dirty="0">
              <a:solidFill>
                <a:srgbClr val="FFFFFF"/>
              </a:solidFill>
              <a:latin typeface="Montserrat Light" charset="0"/>
            </a:endParaRPr>
          </a:p>
          <a:p>
            <a:endParaRPr lang="en-US" sz="2800" b="0" i="0" u="none" strike="noStrike" baseline="0" dirty="0">
              <a:solidFill>
                <a:srgbClr val="FFFFFF"/>
              </a:solidFill>
              <a:latin typeface="Montserrat Light" charset="0"/>
            </a:endParaRPr>
          </a:p>
          <a:p>
            <a:endParaRPr lang="en-US" sz="1800" b="0" i="0" u="none" strike="noStrike" baseline="0" dirty="0">
              <a:solidFill>
                <a:srgbClr val="FFFFFF"/>
              </a:solidFill>
              <a:latin typeface="Montserrat Light" charset="0"/>
            </a:endParaRPr>
          </a:p>
          <a:p>
            <a:endParaRPr lang="en-US" sz="1800" b="0" i="0" u="none" strike="noStrike" baseline="0" dirty="0">
              <a:solidFill>
                <a:srgbClr val="FFFFFF"/>
              </a:solidFill>
              <a:latin typeface="Montserrat Light" charset="0"/>
            </a:endParaRPr>
          </a:p>
          <a:p>
            <a:endParaRPr lang="en-US" sz="1800" b="0" i="0" u="none" strike="noStrike" baseline="0" dirty="0">
              <a:solidFill>
                <a:srgbClr val="FFFFFF"/>
              </a:solidFill>
              <a:latin typeface="Montserrat Light" charset="0"/>
            </a:endParaRPr>
          </a:p>
          <a:p>
            <a:endParaRPr lang="en-US" sz="1800" b="0" i="0" u="none" strike="noStrike" baseline="0" dirty="0">
              <a:solidFill>
                <a:srgbClr val="FFFFFF"/>
              </a:solidFill>
              <a:latin typeface="Montserrat Light" charset="0"/>
            </a:endParaRPr>
          </a:p>
          <a:p>
            <a:endParaRPr lang="en-US" sz="1800" b="0" i="0" u="none" strike="noStrike" baseline="0" dirty="0">
              <a:solidFill>
                <a:srgbClr val="FFFFFF"/>
              </a:solidFill>
              <a:latin typeface="Montserrat Light" charset="0"/>
            </a:endParaRPr>
          </a:p>
          <a:p>
            <a:endParaRPr lang="en-US" sz="1800" b="0" i="0" u="none" strike="noStrike" kern="1200" baseline="0" dirty="0">
              <a:solidFill>
                <a:schemeClr val="bg1"/>
              </a:solidFill>
              <a:latin typeface="+mn-lt"/>
              <a:ea typeface="+mn-ea"/>
              <a:cs typeface="+mn-cs"/>
            </a:endParaRPr>
          </a:p>
        </p:txBody>
      </p:sp>
    </p:spTree>
    <p:extLst>
      <p:ext uri="{BB962C8B-B14F-4D97-AF65-F5344CB8AC3E}">
        <p14:creationId xmlns:p14="http://schemas.microsoft.com/office/powerpoint/2010/main" val="3859207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eck Mark CDC">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838200" y="365125"/>
            <a:ext cx="8650224" cy="762000"/>
          </a:xfrm>
          <a:prstGeom prst="rect">
            <a:avLst/>
          </a:prstGeom>
        </p:spPr>
        <p:txBody>
          <a:bodyPr/>
          <a:lstStyle>
            <a:lvl1pPr marL="0" indent="0">
              <a:buNone/>
              <a:defRPr sz="4000" baseline="0">
                <a:latin typeface="+mn-lt"/>
              </a:defRPr>
            </a:lvl1pPr>
          </a:lstStyle>
          <a:p>
            <a:pPr lvl="0"/>
            <a:r>
              <a:rPr lang="en-US" dirty="0"/>
              <a:t>Click to add title</a:t>
            </a:r>
          </a:p>
        </p:txBody>
      </p:sp>
      <p:sp>
        <p:nvSpPr>
          <p:cNvPr id="6" name="Title 1"/>
          <p:cNvSpPr txBox="1">
            <a:spLocks/>
          </p:cNvSpPr>
          <p:nvPr userDrawn="1"/>
        </p:nvSpPr>
        <p:spPr>
          <a:xfrm>
            <a:off x="838200" y="365126"/>
            <a:ext cx="10515600" cy="761926"/>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Montserrat" charset="0"/>
                <a:ea typeface="Montserrat" charset="0"/>
                <a:cs typeface="Montserrat" charset="0"/>
              </a:defRPr>
            </a:lvl1pPr>
          </a:lstStyle>
          <a:p>
            <a:endParaRPr lang="en-US" dirty="0"/>
          </a:p>
        </p:txBody>
      </p:sp>
      <p:sp>
        <p:nvSpPr>
          <p:cNvPr id="5" name="TextBox 4"/>
          <p:cNvSpPr txBox="1"/>
          <p:nvPr userDrawn="1"/>
        </p:nvSpPr>
        <p:spPr>
          <a:xfrm>
            <a:off x="9490842" y="83052"/>
            <a:ext cx="2543503" cy="369332"/>
          </a:xfrm>
          <a:prstGeom prst="rect">
            <a:avLst/>
          </a:prstGeom>
          <a:noFill/>
        </p:spPr>
        <p:txBody>
          <a:bodyPr wrap="square" rtlCol="0">
            <a:spAutoFit/>
          </a:bodyPr>
          <a:lstStyle/>
          <a:p>
            <a:pPr algn="ctr"/>
            <a:r>
              <a:rPr lang="en-US" dirty="0">
                <a:latin typeface="+mn-lt"/>
              </a:rPr>
              <a:t>Content provided by</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13953" y="452384"/>
            <a:ext cx="1097280" cy="1097280"/>
          </a:xfrm>
          <a:prstGeom prst="rect">
            <a:avLst/>
          </a:prstGeom>
        </p:spPr>
      </p:pic>
      <p:sp>
        <p:nvSpPr>
          <p:cNvPr id="8" name="Content Placeholder 11"/>
          <p:cNvSpPr>
            <a:spLocks noGrp="1"/>
          </p:cNvSpPr>
          <p:nvPr>
            <p:ph sz="quarter" idx="11" hasCustomPrompt="1"/>
          </p:nvPr>
        </p:nvSpPr>
        <p:spPr>
          <a:xfrm>
            <a:off x="838200" y="1553067"/>
            <a:ext cx="10515600" cy="4572000"/>
          </a:xfrm>
          <a:prstGeom prst="rect">
            <a:avLst/>
          </a:prstGeom>
        </p:spPr>
        <p:txBody>
          <a:bodyPr/>
          <a:lstStyle>
            <a:lvl1pPr marL="457200" indent="-457200">
              <a:buClr>
                <a:schemeClr val="tx1">
                  <a:lumMod val="50000"/>
                  <a:lumOff val="50000"/>
                </a:schemeClr>
              </a:buClr>
              <a:buSzPct val="120000"/>
              <a:buFont typeface="Wingdings" panose="05000000000000000000" pitchFamily="2" charset="2"/>
              <a:buChar char="ü"/>
              <a:defRPr sz="3000">
                <a:latin typeface="Montserrat Light" panose="00000400000000000000" pitchFamily="50" charset="0"/>
              </a:defRPr>
            </a:lvl1pPr>
            <a:lvl2pPr marL="685800" indent="-228600">
              <a:buClr>
                <a:schemeClr val="tx1">
                  <a:lumMod val="50000"/>
                  <a:lumOff val="50000"/>
                </a:schemeClr>
              </a:buClr>
              <a:buSzPct val="100000"/>
              <a:buFont typeface="Wingdings" panose="05000000000000000000" pitchFamily="2" charset="2"/>
              <a:buChar char="ü"/>
              <a:defRPr sz="3000">
                <a:latin typeface="+mn-lt"/>
              </a:defRPr>
            </a:lvl2pPr>
            <a:lvl3pPr marL="1143000" indent="-228600">
              <a:buClr>
                <a:schemeClr val="tx1">
                  <a:lumMod val="50000"/>
                  <a:lumOff val="50000"/>
                </a:schemeClr>
              </a:buClr>
              <a:buSzPct val="82000"/>
              <a:buFont typeface="Courier New" panose="02070309020205020404" pitchFamily="49" charset="0"/>
              <a:buChar char="o"/>
              <a:defRPr sz="2600">
                <a:latin typeface="Montserrat Light" panose="00000400000000000000" pitchFamily="50" charset="0"/>
              </a:defRPr>
            </a:lvl3pPr>
            <a:lvl4pPr marL="1600200" indent="-228600">
              <a:buClr>
                <a:schemeClr val="tx1">
                  <a:lumMod val="50000"/>
                  <a:lumOff val="50000"/>
                </a:schemeClr>
              </a:buClr>
              <a:buSzPct val="100000"/>
              <a:buFont typeface="Arial" panose="020B0604020202020204" pitchFamily="34" charset="0"/>
              <a:buChar char="•"/>
              <a:defRPr sz="2400">
                <a:latin typeface="Montserrat Light" panose="00000400000000000000" pitchFamily="50" charset="0"/>
              </a:defRPr>
            </a:lvl4pPr>
            <a:lvl5pPr>
              <a:defRPr>
                <a:latin typeface="Montserrat Light" panose="00000400000000000000" pitchFamily="50" charset="0"/>
              </a:defRPr>
            </a:lvl5pPr>
          </a:lstStyle>
          <a:p>
            <a:pPr lvl="1"/>
            <a:r>
              <a:rPr lang="en-US" dirty="0"/>
              <a:t>Click to add text</a:t>
            </a:r>
          </a:p>
          <a:p>
            <a:pPr lvl="1"/>
            <a:endParaRPr lang="en-US" dirty="0"/>
          </a:p>
        </p:txBody>
      </p:sp>
    </p:spTree>
    <p:extLst>
      <p:ext uri="{BB962C8B-B14F-4D97-AF65-F5344CB8AC3E}">
        <p14:creationId xmlns:p14="http://schemas.microsoft.com/office/powerpoint/2010/main" val="342389664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extBox 1"/>
          <p:cNvSpPr txBox="1"/>
          <p:nvPr userDrawn="1"/>
        </p:nvSpPr>
        <p:spPr>
          <a:xfrm>
            <a:off x="0" y="0"/>
            <a:ext cx="12192000" cy="4572000"/>
          </a:xfrm>
          <a:prstGeom prst="rect">
            <a:avLst/>
          </a:prstGeom>
          <a:solidFill>
            <a:srgbClr val="19457F"/>
          </a:solidFill>
        </p:spPr>
        <p:txBody>
          <a:bodyPr wrap="square" rtlCol="0">
            <a:spAutoFit/>
          </a:bodyPr>
          <a:lstStyle/>
          <a:p>
            <a:endParaRPr lang="en-US" dirty="0">
              <a:solidFill>
                <a:schemeClr val="accent6"/>
              </a:solidFill>
            </a:endParaRPr>
          </a:p>
        </p:txBody>
      </p:sp>
      <p:sp>
        <p:nvSpPr>
          <p:cNvPr id="3" name="Title 1"/>
          <p:cNvSpPr>
            <a:spLocks noGrp="1"/>
          </p:cNvSpPr>
          <p:nvPr>
            <p:ph type="title" hasCustomPrompt="1"/>
          </p:nvPr>
        </p:nvSpPr>
        <p:spPr>
          <a:xfrm>
            <a:off x="574158" y="1"/>
            <a:ext cx="11132289" cy="4297680"/>
          </a:xfrm>
          <a:prstGeom prst="rect">
            <a:avLst/>
          </a:prstGeom>
          <a:noFill/>
        </p:spPr>
        <p:txBody>
          <a:bodyPr anchor="b">
            <a:normAutofit/>
          </a:bodyPr>
          <a:lstStyle>
            <a:lvl1pPr marL="0" marR="0" indent="0" algn="l" defTabSz="914400" rtl="0" eaLnBrk="1" fontAlgn="auto" latinLnBrk="0" hangingPunct="1">
              <a:lnSpc>
                <a:spcPct val="90000"/>
              </a:lnSpc>
              <a:spcBef>
                <a:spcPct val="0"/>
              </a:spcBef>
              <a:spcAft>
                <a:spcPts val="0"/>
              </a:spcAft>
              <a:buClrTx/>
              <a:buSzTx/>
              <a:buFontTx/>
              <a:buNone/>
              <a:tabLst/>
              <a:defRPr sz="4800" b="0" i="0">
                <a:solidFill>
                  <a:schemeClr val="bg1"/>
                </a:solidFill>
                <a:latin typeface="+mn-lt"/>
                <a:ea typeface="Montserrat" charset="0"/>
                <a:cs typeface="Montserrat" charset="0"/>
              </a:defRPr>
            </a:lvl1pPr>
          </a:lstStyle>
          <a:p>
            <a:r>
              <a:rPr lang="en-US" dirty="0"/>
              <a:t>Prevention of Pediatric Overuse Injuries</a:t>
            </a:r>
          </a:p>
        </p:txBody>
      </p:sp>
      <p:sp>
        <p:nvSpPr>
          <p:cNvPr id="4" name="Title 1"/>
          <p:cNvSpPr txBox="1">
            <a:spLocks/>
          </p:cNvSpPr>
          <p:nvPr userDrawn="1"/>
        </p:nvSpPr>
        <p:spPr>
          <a:xfrm>
            <a:off x="574158" y="1"/>
            <a:ext cx="11132289" cy="4297680"/>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Montserrat" charset="0"/>
                <a:ea typeface="Montserrat" charset="0"/>
                <a:cs typeface="Montserrat" charset="0"/>
              </a:defRPr>
            </a:lvl1pPr>
          </a:lstStyle>
          <a:p>
            <a:endParaRPr lang="en-US" dirty="0"/>
          </a:p>
        </p:txBody>
      </p:sp>
      <p:sp>
        <p:nvSpPr>
          <p:cNvPr id="5" name="Rectangle 4"/>
          <p:cNvSpPr/>
          <p:nvPr userDrawn="1"/>
        </p:nvSpPr>
        <p:spPr>
          <a:xfrm>
            <a:off x="7020912" y="147466"/>
            <a:ext cx="5032722" cy="1846659"/>
          </a:xfrm>
          <a:prstGeom prst="rect">
            <a:avLst/>
          </a:prstGeom>
        </p:spPr>
        <p:txBody>
          <a:bodyPr wrap="square">
            <a:spAutoFit/>
          </a:bodyPr>
          <a:lstStyle/>
          <a:p>
            <a:pPr algn="ctr"/>
            <a:r>
              <a:rPr lang="en-US" sz="1800" b="0" i="0" u="none" strike="noStrike" baseline="0" dirty="0">
                <a:solidFill>
                  <a:srgbClr val="FFFFFF"/>
                </a:solidFill>
                <a:latin typeface="Montserrat Light" charset="0"/>
              </a:rPr>
              <a:t>Content provided by</a:t>
            </a:r>
          </a:p>
          <a:p>
            <a:endParaRPr lang="en-US" sz="1800" b="0" i="0" u="none" strike="noStrike" baseline="0" dirty="0">
              <a:solidFill>
                <a:srgbClr val="FFFFFF"/>
              </a:solidFill>
              <a:latin typeface="Montserrat Light" charset="0"/>
            </a:endParaRPr>
          </a:p>
          <a:p>
            <a:endParaRPr lang="en-US" sz="1800" b="0" i="0" u="none" strike="noStrike" baseline="0" dirty="0">
              <a:solidFill>
                <a:srgbClr val="FFFFFF"/>
              </a:solidFill>
              <a:latin typeface="Montserrat Light" charset="0"/>
            </a:endParaRPr>
          </a:p>
          <a:p>
            <a:endParaRPr lang="en-US" sz="2400" b="0" i="0" u="none" strike="noStrike" baseline="0" dirty="0">
              <a:solidFill>
                <a:srgbClr val="FFFFFF"/>
              </a:solidFill>
              <a:latin typeface="Montserrat Light" charset="0"/>
            </a:endParaRPr>
          </a:p>
          <a:p>
            <a:endParaRPr lang="en-US" sz="1800" b="0" i="0" u="none" strike="noStrike" baseline="0" dirty="0">
              <a:solidFill>
                <a:srgbClr val="FFFFFF"/>
              </a:solidFill>
              <a:latin typeface="Montserrat Light" charset="0"/>
            </a:endParaRPr>
          </a:p>
          <a:p>
            <a:endParaRPr lang="en-US" dirty="0">
              <a:solidFill>
                <a:srgbClr val="FFFFFF"/>
              </a:solidFill>
              <a:latin typeface="Montserrat Light" charset="0"/>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1011" y="622525"/>
            <a:ext cx="3142232" cy="1371600"/>
          </a:xfrm>
          <a:prstGeom prst="rect">
            <a:avLst/>
          </a:prstGeom>
        </p:spPr>
      </p:pic>
    </p:spTree>
    <p:extLst>
      <p:ext uri="{BB962C8B-B14F-4D97-AF65-F5344CB8AC3E}">
        <p14:creationId xmlns:p14="http://schemas.microsoft.com/office/powerpoint/2010/main" val="151643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11" name="TextBox 10"/>
          <p:cNvSpPr txBox="1"/>
          <p:nvPr userDrawn="1"/>
        </p:nvSpPr>
        <p:spPr>
          <a:xfrm>
            <a:off x="0" y="0"/>
            <a:ext cx="12192000" cy="4572000"/>
          </a:xfrm>
          <a:prstGeom prst="rect">
            <a:avLst/>
          </a:prstGeom>
          <a:solidFill>
            <a:srgbClr val="D0011E"/>
          </a:solidFill>
        </p:spPr>
        <p:txBody>
          <a:bodyPr wrap="square" rtlCol="0">
            <a:spAutoFit/>
          </a:bodyPr>
          <a:lstStyle/>
          <a:p>
            <a:endParaRPr lang="en-US" dirty="0">
              <a:solidFill>
                <a:schemeClr val="accent6"/>
              </a:solidFill>
            </a:endParaRPr>
          </a:p>
        </p:txBody>
      </p:sp>
      <p:sp>
        <p:nvSpPr>
          <p:cNvPr id="2" name="Title 1"/>
          <p:cNvSpPr>
            <a:spLocks noGrp="1"/>
          </p:cNvSpPr>
          <p:nvPr>
            <p:ph type="title"/>
          </p:nvPr>
        </p:nvSpPr>
        <p:spPr>
          <a:xfrm>
            <a:off x="574158" y="1"/>
            <a:ext cx="11132289" cy="4297680"/>
          </a:xfrm>
          <a:prstGeom prst="rect">
            <a:avLst/>
          </a:prstGeom>
          <a:noFill/>
        </p:spPr>
        <p:txBody>
          <a:bodyPr anchor="b">
            <a:normAutofit/>
          </a:bodyPr>
          <a:lstStyle>
            <a:lvl1pPr>
              <a:defRPr sz="4800" b="0" i="0">
                <a:solidFill>
                  <a:schemeClr val="bg1"/>
                </a:solidFill>
                <a:latin typeface="+mn-lt"/>
                <a:ea typeface="Montserrat" charset="0"/>
                <a:cs typeface="Montserrat" charset="0"/>
              </a:defRPr>
            </a:lvl1pPr>
          </a:lstStyle>
          <a:p>
            <a:endParaRPr lang="en-US" dirty="0"/>
          </a:p>
        </p:txBody>
      </p:sp>
    </p:spTree>
    <p:extLst>
      <p:ext uri="{BB962C8B-B14F-4D97-AF65-F5344CB8AC3E}">
        <p14:creationId xmlns:p14="http://schemas.microsoft.com/office/powerpoint/2010/main" val="616716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2" name="TextBox 1"/>
          <p:cNvSpPr txBox="1"/>
          <p:nvPr userDrawn="1"/>
        </p:nvSpPr>
        <p:spPr>
          <a:xfrm>
            <a:off x="0" y="0"/>
            <a:ext cx="12192000" cy="4572000"/>
          </a:xfrm>
          <a:prstGeom prst="rect">
            <a:avLst/>
          </a:prstGeom>
          <a:solidFill>
            <a:srgbClr val="19457F"/>
          </a:solidFill>
        </p:spPr>
        <p:txBody>
          <a:bodyPr wrap="square" rtlCol="0">
            <a:spAutoFit/>
          </a:bodyPr>
          <a:lstStyle/>
          <a:p>
            <a:endParaRPr lang="en-US" dirty="0">
              <a:solidFill>
                <a:schemeClr val="accent6"/>
              </a:solidFill>
            </a:endParaRPr>
          </a:p>
        </p:txBody>
      </p:sp>
      <p:sp>
        <p:nvSpPr>
          <p:cNvPr id="3" name="Title 1"/>
          <p:cNvSpPr>
            <a:spLocks noGrp="1"/>
          </p:cNvSpPr>
          <p:nvPr>
            <p:ph type="title"/>
          </p:nvPr>
        </p:nvSpPr>
        <p:spPr>
          <a:xfrm>
            <a:off x="574158" y="1"/>
            <a:ext cx="11132289" cy="4297680"/>
          </a:xfrm>
          <a:prstGeom prst="rect">
            <a:avLst/>
          </a:prstGeom>
          <a:noFill/>
        </p:spPr>
        <p:txBody>
          <a:bodyPr anchor="b">
            <a:normAutofit/>
          </a:bodyPr>
          <a:lstStyle>
            <a:lvl1pPr marL="0" marR="0" indent="0" algn="l" defTabSz="914400" rtl="0" eaLnBrk="1" fontAlgn="auto" latinLnBrk="0" hangingPunct="1">
              <a:lnSpc>
                <a:spcPct val="90000"/>
              </a:lnSpc>
              <a:spcBef>
                <a:spcPct val="0"/>
              </a:spcBef>
              <a:spcAft>
                <a:spcPts val="0"/>
              </a:spcAft>
              <a:buClrTx/>
              <a:buSzTx/>
              <a:buFontTx/>
              <a:buNone/>
              <a:tabLst/>
              <a:defRPr sz="4800" b="0" i="0">
                <a:solidFill>
                  <a:schemeClr val="bg1"/>
                </a:solidFill>
                <a:latin typeface="+mn-lt"/>
                <a:ea typeface="Montserrat" charset="0"/>
                <a:cs typeface="Montserrat" charset="0"/>
              </a:defRPr>
            </a:lvl1pPr>
          </a:lstStyle>
          <a:p>
            <a:endParaRPr lang="en-US" dirty="0"/>
          </a:p>
        </p:txBody>
      </p:sp>
      <p:sp>
        <p:nvSpPr>
          <p:cNvPr id="4" name="Title 1"/>
          <p:cNvSpPr txBox="1">
            <a:spLocks/>
          </p:cNvSpPr>
          <p:nvPr userDrawn="1"/>
        </p:nvSpPr>
        <p:spPr>
          <a:xfrm>
            <a:off x="574158" y="1"/>
            <a:ext cx="11132289" cy="4297680"/>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Montserrat" charset="0"/>
                <a:ea typeface="Montserrat" charset="0"/>
                <a:cs typeface="Montserrat" charset="0"/>
              </a:defRPr>
            </a:lvl1pPr>
          </a:lstStyle>
          <a:p>
            <a:endParaRPr lang="en-US" dirty="0"/>
          </a:p>
        </p:txBody>
      </p:sp>
    </p:spTree>
    <p:extLst>
      <p:ext uri="{BB962C8B-B14F-4D97-AF65-F5344CB8AC3E}">
        <p14:creationId xmlns:p14="http://schemas.microsoft.com/office/powerpoint/2010/main" val="1410390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s Generic">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838200" y="365125"/>
            <a:ext cx="10515600" cy="762000"/>
          </a:xfrm>
          <a:prstGeom prst="rect">
            <a:avLst/>
          </a:prstGeom>
        </p:spPr>
        <p:txBody>
          <a:bodyPr/>
          <a:lstStyle>
            <a:lvl1pPr marL="0" indent="0">
              <a:buNone/>
              <a:defRPr sz="4000" baseline="0">
                <a:latin typeface="+mn-lt"/>
              </a:defRPr>
            </a:lvl1pPr>
          </a:lstStyle>
          <a:p>
            <a:pPr lvl="0"/>
            <a:r>
              <a:rPr lang="en-US" dirty="0"/>
              <a:t>Click to add title</a:t>
            </a:r>
          </a:p>
        </p:txBody>
      </p:sp>
      <p:sp>
        <p:nvSpPr>
          <p:cNvPr id="6" name="Title 1"/>
          <p:cNvSpPr txBox="1">
            <a:spLocks/>
          </p:cNvSpPr>
          <p:nvPr userDrawn="1"/>
        </p:nvSpPr>
        <p:spPr>
          <a:xfrm>
            <a:off x="838200" y="365126"/>
            <a:ext cx="10515600" cy="761926"/>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Montserrat" charset="0"/>
                <a:ea typeface="Montserrat" charset="0"/>
                <a:cs typeface="Montserrat" charset="0"/>
              </a:defRPr>
            </a:lvl1pPr>
          </a:lstStyle>
          <a:p>
            <a:endParaRPr lang="en-US" dirty="0"/>
          </a:p>
        </p:txBody>
      </p:sp>
      <p:sp>
        <p:nvSpPr>
          <p:cNvPr id="12" name="Content Placeholder 11"/>
          <p:cNvSpPr>
            <a:spLocks noGrp="1"/>
          </p:cNvSpPr>
          <p:nvPr>
            <p:ph sz="quarter" idx="11" hasCustomPrompt="1"/>
          </p:nvPr>
        </p:nvSpPr>
        <p:spPr>
          <a:xfrm>
            <a:off x="838200" y="1285875"/>
            <a:ext cx="10515600" cy="4936795"/>
          </a:xfrm>
          <a:prstGeom prst="rect">
            <a:avLst/>
          </a:prstGeom>
        </p:spPr>
        <p:txBody>
          <a:bodyPr/>
          <a:lstStyle>
            <a:lvl1pPr>
              <a:buClr>
                <a:schemeClr val="tx1">
                  <a:lumMod val="50000"/>
                  <a:lumOff val="50000"/>
                </a:schemeClr>
              </a:buClr>
              <a:buSzPct val="120000"/>
              <a:defRPr sz="3000">
                <a:latin typeface="+mn-lt"/>
              </a:defRPr>
            </a:lvl1pPr>
            <a:lvl2pPr marL="685800" indent="-228600">
              <a:buClr>
                <a:schemeClr val="tx1">
                  <a:lumMod val="50000"/>
                  <a:lumOff val="50000"/>
                </a:schemeClr>
              </a:buClr>
              <a:buSzPct val="82000"/>
              <a:buFont typeface="Courier New" panose="02070309020205020404" pitchFamily="49" charset="0"/>
              <a:buChar char="o"/>
              <a:defRPr sz="2800">
                <a:latin typeface="+mn-lt"/>
              </a:defRPr>
            </a:lvl2pPr>
            <a:lvl3pPr>
              <a:buClr>
                <a:schemeClr val="tx1">
                  <a:lumMod val="50000"/>
                  <a:lumOff val="50000"/>
                </a:schemeClr>
              </a:buClr>
              <a:defRPr sz="2600">
                <a:latin typeface="+mn-lt"/>
              </a:defRPr>
            </a:lvl3pPr>
            <a:lvl4pPr marL="1600200" indent="-228600">
              <a:buClr>
                <a:schemeClr val="tx1">
                  <a:lumMod val="50000"/>
                  <a:lumOff val="50000"/>
                </a:schemeClr>
              </a:buClr>
              <a:buSzPct val="82000"/>
              <a:buFont typeface="Courier New" panose="02070309020205020404" pitchFamily="49" charset="0"/>
              <a:buChar char="o"/>
              <a:defRPr sz="2400">
                <a:latin typeface="+mn-lt"/>
              </a:defRPr>
            </a:lvl4pPr>
            <a:lvl5pPr>
              <a:defRPr>
                <a:latin typeface="Montserrat Light" panose="00000400000000000000" pitchFamily="50"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680007057"/>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s KSI">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838200" y="365125"/>
            <a:ext cx="8650224" cy="762000"/>
          </a:xfrm>
          <a:prstGeom prst="rect">
            <a:avLst/>
          </a:prstGeom>
        </p:spPr>
        <p:txBody>
          <a:bodyPr/>
          <a:lstStyle>
            <a:lvl1pPr marL="0" indent="0">
              <a:buNone/>
              <a:defRPr sz="4000" baseline="0">
                <a:latin typeface="+mn-lt"/>
              </a:defRPr>
            </a:lvl1pPr>
          </a:lstStyle>
          <a:p>
            <a:pPr lvl="0"/>
            <a:r>
              <a:rPr lang="en-US" dirty="0"/>
              <a:t>Click to add title</a:t>
            </a:r>
          </a:p>
        </p:txBody>
      </p:sp>
      <p:sp>
        <p:nvSpPr>
          <p:cNvPr id="6" name="Title 1"/>
          <p:cNvSpPr txBox="1">
            <a:spLocks/>
          </p:cNvSpPr>
          <p:nvPr userDrawn="1"/>
        </p:nvSpPr>
        <p:spPr>
          <a:xfrm>
            <a:off x="838200" y="365126"/>
            <a:ext cx="10515600" cy="761926"/>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Montserrat" charset="0"/>
                <a:ea typeface="Montserrat" charset="0"/>
                <a:cs typeface="Montserrat" charset="0"/>
              </a:defRPr>
            </a:lvl1pPr>
          </a:lstStyle>
          <a:p>
            <a:endParaRPr lang="en-US" dirty="0"/>
          </a:p>
        </p:txBody>
      </p:sp>
      <p:sp>
        <p:nvSpPr>
          <p:cNvPr id="12" name="Content Placeholder 11"/>
          <p:cNvSpPr>
            <a:spLocks noGrp="1"/>
          </p:cNvSpPr>
          <p:nvPr>
            <p:ph sz="quarter" idx="11" hasCustomPrompt="1"/>
          </p:nvPr>
        </p:nvSpPr>
        <p:spPr>
          <a:xfrm>
            <a:off x="838200" y="1553067"/>
            <a:ext cx="10515600" cy="4572000"/>
          </a:xfrm>
          <a:prstGeom prst="rect">
            <a:avLst/>
          </a:prstGeom>
        </p:spPr>
        <p:txBody>
          <a:bodyPr/>
          <a:lstStyle>
            <a:lvl1pPr>
              <a:buClr>
                <a:schemeClr val="tx1">
                  <a:lumMod val="50000"/>
                  <a:lumOff val="50000"/>
                </a:schemeClr>
              </a:buClr>
              <a:buSzPct val="120000"/>
              <a:defRPr sz="3000">
                <a:latin typeface="+mn-lt"/>
              </a:defRPr>
            </a:lvl1pPr>
            <a:lvl2pPr marL="685800" indent="-228600">
              <a:buClr>
                <a:schemeClr val="tx1">
                  <a:lumMod val="50000"/>
                  <a:lumOff val="50000"/>
                </a:schemeClr>
              </a:buClr>
              <a:buSzPct val="82000"/>
              <a:buFont typeface="Courier New" panose="02070309020205020404" pitchFamily="49" charset="0"/>
              <a:buChar char="o"/>
              <a:defRPr sz="2800">
                <a:latin typeface="+mn-lt"/>
              </a:defRPr>
            </a:lvl2pPr>
            <a:lvl3pPr>
              <a:buClr>
                <a:schemeClr val="tx1">
                  <a:lumMod val="50000"/>
                  <a:lumOff val="50000"/>
                </a:schemeClr>
              </a:buClr>
              <a:defRPr sz="2600">
                <a:latin typeface="+mn-lt"/>
              </a:defRPr>
            </a:lvl3pPr>
            <a:lvl4pPr marL="1600200" indent="-228600">
              <a:buClr>
                <a:schemeClr val="tx1">
                  <a:lumMod val="50000"/>
                  <a:lumOff val="50000"/>
                </a:schemeClr>
              </a:buClr>
              <a:buSzPct val="82000"/>
              <a:buFont typeface="Courier New" panose="02070309020205020404" pitchFamily="49" charset="0"/>
              <a:buChar char="o"/>
              <a:defRPr sz="2400">
                <a:latin typeface="+mn-lt"/>
              </a:defRPr>
            </a:lvl4pPr>
            <a:lvl5pPr>
              <a:defRPr>
                <a:latin typeface="Montserrat Light" panose="00000400000000000000" pitchFamily="50"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27897" y="452384"/>
            <a:ext cx="1828800" cy="1013425"/>
          </a:xfrm>
          <a:prstGeom prst="rect">
            <a:avLst/>
          </a:prstGeom>
        </p:spPr>
      </p:pic>
      <p:sp>
        <p:nvSpPr>
          <p:cNvPr id="7" name="TextBox 6"/>
          <p:cNvSpPr txBox="1"/>
          <p:nvPr userDrawn="1"/>
        </p:nvSpPr>
        <p:spPr>
          <a:xfrm>
            <a:off x="9490842" y="83052"/>
            <a:ext cx="2543503" cy="369332"/>
          </a:xfrm>
          <a:prstGeom prst="rect">
            <a:avLst/>
          </a:prstGeom>
          <a:noFill/>
        </p:spPr>
        <p:txBody>
          <a:bodyPr wrap="square" rtlCol="0">
            <a:spAutoFit/>
          </a:bodyPr>
          <a:lstStyle/>
          <a:p>
            <a:pPr algn="ctr"/>
            <a:r>
              <a:rPr lang="en-US" dirty="0">
                <a:latin typeface="+mn-lt"/>
              </a:rPr>
              <a:t>Content provided by</a:t>
            </a:r>
          </a:p>
        </p:txBody>
      </p:sp>
    </p:spTree>
    <p:extLst>
      <p:ext uri="{BB962C8B-B14F-4D97-AF65-F5344CB8AC3E}">
        <p14:creationId xmlns:p14="http://schemas.microsoft.com/office/powerpoint/2010/main" val="174636868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s NATA">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838200" y="365125"/>
            <a:ext cx="8650224" cy="762000"/>
          </a:xfrm>
          <a:prstGeom prst="rect">
            <a:avLst/>
          </a:prstGeom>
        </p:spPr>
        <p:txBody>
          <a:bodyPr/>
          <a:lstStyle>
            <a:lvl1pPr marL="0" indent="0">
              <a:buNone/>
              <a:defRPr sz="4000" baseline="0">
                <a:latin typeface="+mn-lt"/>
              </a:defRPr>
            </a:lvl1pPr>
          </a:lstStyle>
          <a:p>
            <a:pPr lvl="0"/>
            <a:r>
              <a:rPr lang="en-US" dirty="0"/>
              <a:t>Click to add title</a:t>
            </a:r>
          </a:p>
        </p:txBody>
      </p:sp>
      <p:sp>
        <p:nvSpPr>
          <p:cNvPr id="6" name="Title 1"/>
          <p:cNvSpPr txBox="1">
            <a:spLocks/>
          </p:cNvSpPr>
          <p:nvPr userDrawn="1"/>
        </p:nvSpPr>
        <p:spPr>
          <a:xfrm>
            <a:off x="838200" y="365126"/>
            <a:ext cx="10515600" cy="761926"/>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Montserrat" charset="0"/>
                <a:ea typeface="Montserrat" charset="0"/>
                <a:cs typeface="Montserrat" charset="0"/>
              </a:defRPr>
            </a:lvl1pPr>
          </a:lstStyle>
          <a:p>
            <a:endParaRPr lang="en-US" dirty="0"/>
          </a:p>
        </p:txBody>
      </p:sp>
      <p:sp>
        <p:nvSpPr>
          <p:cNvPr id="5" name="TextBox 4"/>
          <p:cNvSpPr txBox="1"/>
          <p:nvPr userDrawn="1"/>
        </p:nvSpPr>
        <p:spPr>
          <a:xfrm>
            <a:off x="9490842" y="83052"/>
            <a:ext cx="2543503" cy="369332"/>
          </a:xfrm>
          <a:prstGeom prst="rect">
            <a:avLst/>
          </a:prstGeom>
          <a:noFill/>
        </p:spPr>
        <p:txBody>
          <a:bodyPr wrap="square" rtlCol="0">
            <a:spAutoFit/>
          </a:bodyPr>
          <a:lstStyle/>
          <a:p>
            <a:pPr algn="ctr"/>
            <a:r>
              <a:rPr lang="en-US" dirty="0">
                <a:latin typeface="+mn-lt"/>
              </a:rPr>
              <a:t>Content provided by</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38407" y="452384"/>
            <a:ext cx="1828800" cy="800276"/>
          </a:xfrm>
          <a:prstGeom prst="rect">
            <a:avLst/>
          </a:prstGeom>
        </p:spPr>
      </p:pic>
      <p:sp>
        <p:nvSpPr>
          <p:cNvPr id="8" name="Content Placeholder 11"/>
          <p:cNvSpPr>
            <a:spLocks noGrp="1"/>
          </p:cNvSpPr>
          <p:nvPr>
            <p:ph sz="quarter" idx="11" hasCustomPrompt="1"/>
          </p:nvPr>
        </p:nvSpPr>
        <p:spPr>
          <a:xfrm>
            <a:off x="838200" y="1553067"/>
            <a:ext cx="10515600" cy="4572000"/>
          </a:xfrm>
          <a:prstGeom prst="rect">
            <a:avLst/>
          </a:prstGeom>
        </p:spPr>
        <p:txBody>
          <a:bodyPr/>
          <a:lstStyle>
            <a:lvl1pPr>
              <a:buClr>
                <a:schemeClr val="tx1">
                  <a:lumMod val="50000"/>
                  <a:lumOff val="50000"/>
                </a:schemeClr>
              </a:buClr>
              <a:buSzPct val="120000"/>
              <a:defRPr sz="3000">
                <a:latin typeface="+mn-lt"/>
              </a:defRPr>
            </a:lvl1pPr>
            <a:lvl2pPr marL="685800" indent="-228600">
              <a:buClr>
                <a:schemeClr val="tx1">
                  <a:lumMod val="50000"/>
                  <a:lumOff val="50000"/>
                </a:schemeClr>
              </a:buClr>
              <a:buSzPct val="82000"/>
              <a:buFont typeface="Courier New" panose="02070309020205020404" pitchFamily="49" charset="0"/>
              <a:buChar char="o"/>
              <a:defRPr sz="2800">
                <a:latin typeface="+mn-lt"/>
              </a:defRPr>
            </a:lvl2pPr>
            <a:lvl3pPr>
              <a:buClr>
                <a:schemeClr val="tx1">
                  <a:lumMod val="50000"/>
                  <a:lumOff val="50000"/>
                </a:schemeClr>
              </a:buClr>
              <a:defRPr sz="2600">
                <a:latin typeface="+mn-lt"/>
              </a:defRPr>
            </a:lvl3pPr>
            <a:lvl4pPr marL="1600200" indent="-228600">
              <a:buClr>
                <a:schemeClr val="tx1">
                  <a:lumMod val="50000"/>
                  <a:lumOff val="50000"/>
                </a:schemeClr>
              </a:buClr>
              <a:buSzPct val="82000"/>
              <a:buFont typeface="Courier New" panose="02070309020205020404" pitchFamily="49" charset="0"/>
              <a:buChar char="o"/>
              <a:defRPr sz="2400">
                <a:latin typeface="+mn-lt"/>
              </a:defRPr>
            </a:lvl4pPr>
            <a:lvl5pPr>
              <a:defRPr>
                <a:latin typeface="Montserrat Light" panose="00000400000000000000" pitchFamily="50"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968901256"/>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s AHA">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838200" y="365125"/>
            <a:ext cx="8650224" cy="762000"/>
          </a:xfrm>
          <a:prstGeom prst="rect">
            <a:avLst/>
          </a:prstGeom>
        </p:spPr>
        <p:txBody>
          <a:bodyPr/>
          <a:lstStyle>
            <a:lvl1pPr marL="0" indent="0">
              <a:buNone/>
              <a:defRPr sz="4000" baseline="0">
                <a:latin typeface="+mn-lt"/>
              </a:defRPr>
            </a:lvl1pPr>
          </a:lstStyle>
          <a:p>
            <a:pPr lvl="0"/>
            <a:r>
              <a:rPr lang="en-US" dirty="0"/>
              <a:t>Click to add title</a:t>
            </a:r>
          </a:p>
        </p:txBody>
      </p:sp>
      <p:sp>
        <p:nvSpPr>
          <p:cNvPr id="6" name="Title 1"/>
          <p:cNvSpPr txBox="1">
            <a:spLocks/>
          </p:cNvSpPr>
          <p:nvPr userDrawn="1"/>
        </p:nvSpPr>
        <p:spPr>
          <a:xfrm>
            <a:off x="838200" y="365126"/>
            <a:ext cx="10515600" cy="761926"/>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Montserrat" charset="0"/>
                <a:ea typeface="Montserrat" charset="0"/>
                <a:cs typeface="Montserrat" charset="0"/>
              </a:defRPr>
            </a:lvl1pPr>
          </a:lstStyle>
          <a:p>
            <a:endParaRPr lang="en-US" dirty="0"/>
          </a:p>
        </p:txBody>
      </p:sp>
      <p:sp>
        <p:nvSpPr>
          <p:cNvPr id="5" name="TextBox 4"/>
          <p:cNvSpPr txBox="1"/>
          <p:nvPr userDrawn="1"/>
        </p:nvSpPr>
        <p:spPr>
          <a:xfrm>
            <a:off x="9490842" y="83052"/>
            <a:ext cx="2543503" cy="369332"/>
          </a:xfrm>
          <a:prstGeom prst="rect">
            <a:avLst/>
          </a:prstGeom>
          <a:noFill/>
        </p:spPr>
        <p:txBody>
          <a:bodyPr wrap="square" rtlCol="0">
            <a:spAutoFit/>
          </a:bodyPr>
          <a:lstStyle/>
          <a:p>
            <a:pPr algn="ctr"/>
            <a:r>
              <a:rPr lang="en-US" dirty="0">
                <a:latin typeface="+mn-lt"/>
              </a:rPr>
              <a:t>Content provided by</a:t>
            </a:r>
          </a:p>
        </p:txBody>
      </p:sp>
      <p:sp>
        <p:nvSpPr>
          <p:cNvPr id="8" name="Content Placeholder 11"/>
          <p:cNvSpPr>
            <a:spLocks noGrp="1"/>
          </p:cNvSpPr>
          <p:nvPr>
            <p:ph sz="quarter" idx="11" hasCustomPrompt="1"/>
          </p:nvPr>
        </p:nvSpPr>
        <p:spPr>
          <a:xfrm>
            <a:off x="838200" y="1553067"/>
            <a:ext cx="10515600" cy="4572000"/>
          </a:xfrm>
          <a:prstGeom prst="rect">
            <a:avLst/>
          </a:prstGeom>
        </p:spPr>
        <p:txBody>
          <a:bodyPr/>
          <a:lstStyle>
            <a:lvl1pPr>
              <a:buClr>
                <a:schemeClr val="tx1">
                  <a:lumMod val="50000"/>
                  <a:lumOff val="50000"/>
                </a:schemeClr>
              </a:buClr>
              <a:buSzPct val="120000"/>
              <a:defRPr sz="3000">
                <a:latin typeface="+mn-lt"/>
              </a:defRPr>
            </a:lvl1pPr>
            <a:lvl2pPr marL="685800" indent="-228600">
              <a:buClr>
                <a:schemeClr val="tx1">
                  <a:lumMod val="50000"/>
                  <a:lumOff val="50000"/>
                </a:schemeClr>
              </a:buClr>
              <a:buSzPct val="82000"/>
              <a:buFont typeface="Courier New" panose="02070309020205020404" pitchFamily="49" charset="0"/>
              <a:buChar char="o"/>
              <a:defRPr sz="2800">
                <a:latin typeface="+mn-lt"/>
              </a:defRPr>
            </a:lvl2pPr>
            <a:lvl3pPr>
              <a:buClr>
                <a:schemeClr val="tx1">
                  <a:lumMod val="50000"/>
                  <a:lumOff val="50000"/>
                </a:schemeClr>
              </a:buClr>
              <a:defRPr sz="2600">
                <a:latin typeface="+mn-lt"/>
              </a:defRPr>
            </a:lvl3pPr>
            <a:lvl4pPr marL="1600200" indent="-228600">
              <a:buClr>
                <a:schemeClr val="tx1">
                  <a:lumMod val="50000"/>
                  <a:lumOff val="50000"/>
                </a:schemeClr>
              </a:buClr>
              <a:buSzPct val="82000"/>
              <a:buFont typeface="Courier New" panose="02070309020205020404" pitchFamily="49" charset="0"/>
              <a:buChar char="o"/>
              <a:defRPr sz="2400">
                <a:latin typeface="+mn-lt"/>
              </a:defRPr>
            </a:lvl4pPr>
            <a:lvl5pPr>
              <a:defRPr>
                <a:latin typeface="Montserrat Light" panose="00000400000000000000" pitchFamily="50"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78726" y="428321"/>
            <a:ext cx="1706883" cy="944882"/>
          </a:xfrm>
          <a:prstGeom prst="rect">
            <a:avLst/>
          </a:prstGeom>
        </p:spPr>
      </p:pic>
    </p:spTree>
    <p:extLst>
      <p:ext uri="{BB962C8B-B14F-4D97-AF65-F5344CB8AC3E}">
        <p14:creationId xmlns:p14="http://schemas.microsoft.com/office/powerpoint/2010/main" val="95211110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3" Type="http://schemas.openxmlformats.org/officeDocument/2006/relationships/slideLayout" Target="../slideLayouts/slideLayout4.xml"/><Relationship Id="rId21" Type="http://schemas.openxmlformats.org/officeDocument/2006/relationships/image" Target="../media/image3.emf"/><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COVER ONLY – DO NOT DELETE</a:t>
            </a:r>
          </a:p>
        </p:txBody>
      </p:sp>
    </p:spTree>
    <p:extLst>
      <p:ext uri="{BB962C8B-B14F-4D97-AF65-F5344CB8AC3E}">
        <p14:creationId xmlns:p14="http://schemas.microsoft.com/office/powerpoint/2010/main" val="988506952"/>
      </p:ext>
    </p:extLst>
  </p:cSld>
  <p:clrMap bg1="lt1" tx1="dk1" bg2="lt2" tx2="dk2" accent1="accent1" accent2="accent2" accent3="accent3" accent4="accent4" accent5="accent5" accent6="accent6" hlink="hlink" folHlink="folHlink"/>
  <p:sldLayoutIdLst>
    <p:sldLayoutId id="21474836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126123" y="6371017"/>
            <a:ext cx="3957145" cy="353943"/>
          </a:xfrm>
          <a:prstGeom prst="rect">
            <a:avLst/>
          </a:prstGeom>
          <a:noFill/>
        </p:spPr>
        <p:txBody>
          <a:bodyPr wrap="square" rtlCol="0">
            <a:spAutoFit/>
          </a:bodyPr>
          <a:lstStyle/>
          <a:p>
            <a:r>
              <a:rPr lang="en-US" sz="1700" b="0" i="0" dirty="0">
                <a:solidFill>
                  <a:srgbClr val="D0011E"/>
                </a:solidFill>
                <a:latin typeface="Montserrat" charset="0"/>
                <a:ea typeface="Montserrat" charset="0"/>
                <a:cs typeface="Montserrat" charset="0"/>
              </a:rPr>
              <a:t>heart.org/BackToSports</a:t>
            </a:r>
          </a:p>
        </p:txBody>
      </p:sp>
      <p:pic>
        <p:nvPicPr>
          <p:cNvPr id="3" name="Picture 2"/>
          <p:cNvPicPr>
            <a:picLocks noChangeAspect="1"/>
          </p:cNvPicPr>
          <p:nvPr userDrawn="1"/>
        </p:nvPicPr>
        <p:blipFill>
          <a:blip r:embed="rId21">
            <a:extLst>
              <a:ext uri="{28A0092B-C50C-407E-A947-70E740481C1C}">
                <a14:useLocalDpi xmlns:a14="http://schemas.microsoft.com/office/drawing/2010/main"/>
              </a:ext>
            </a:extLst>
          </a:blip>
          <a:stretch>
            <a:fillRect/>
          </a:stretch>
        </p:blipFill>
        <p:spPr>
          <a:xfrm>
            <a:off x="7556067" y="6266145"/>
            <a:ext cx="4572000" cy="541294"/>
          </a:xfrm>
          <a:prstGeom prst="rect">
            <a:avLst/>
          </a:prstGeom>
        </p:spPr>
      </p:pic>
    </p:spTree>
    <p:extLst>
      <p:ext uri="{BB962C8B-B14F-4D97-AF65-F5344CB8AC3E}">
        <p14:creationId xmlns:p14="http://schemas.microsoft.com/office/powerpoint/2010/main" val="203326190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73" r:id="rId3"/>
    <p:sldLayoutId id="2147483708" r:id="rId4"/>
    <p:sldLayoutId id="2147483674" r:id="rId5"/>
    <p:sldLayoutId id="2147483692" r:id="rId6"/>
    <p:sldLayoutId id="2147483693" r:id="rId7"/>
    <p:sldLayoutId id="2147483694" r:id="rId8"/>
    <p:sldLayoutId id="2147483695"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Lst>
  <p:txStyles>
    <p:titleStyle>
      <a:lvl1pPr algn="l" defTabSz="914400" rtl="0" eaLnBrk="1" latinLnBrk="0" hangingPunct="1">
        <a:lnSpc>
          <a:spcPct val="90000"/>
        </a:lnSpc>
        <a:spcBef>
          <a:spcPct val="0"/>
        </a:spcBef>
        <a:buNone/>
        <a:defRPr sz="4400" b="0" i="0" kern="1200">
          <a:solidFill>
            <a:schemeClr val="tx1"/>
          </a:solidFill>
          <a:latin typeface="Montserrat" charset="0"/>
          <a:ea typeface="Montserrat" charset="0"/>
          <a:cs typeface="Montserrat"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cdc.gov/headsup/basics/concussion_whatis.html" TargetMode="External"/><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hyperlink" Target="http://www.cdc.gov/HEADSUP"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hyperlink" Target="https://www.youtube.com/watch?v=dp6o2ZEwGKY&amp;list=PL7A68846B17049716&amp;index=13"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hyperlink" Target="http://www.cpr.heart.org/" TargetMode="External"/><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hyperlink" Target="http://www.heart.org/cerp"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www.backtosportssurvey.com/" TargetMode="Externa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hyperlink" Target="http://www.heart.org/BacktoSports"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www.nflevolution.com/" TargetMode="External"/><Relationship Id="rId7" Type="http://schemas.openxmlformats.org/officeDocument/2006/relationships/hyperlink" Target="http://www.nata.org/public" TargetMode="Externa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hyperlink" Target="http://ksi.uconn.edu/" TargetMode="External"/><Relationship Id="rId5" Type="http://schemas.openxmlformats.org/officeDocument/2006/relationships/hyperlink" Target="http://www.cdc.gov/headsup" TargetMode="External"/><Relationship Id="rId4" Type="http://schemas.openxmlformats.org/officeDocument/2006/relationships/hyperlink" Target="http://www.heart.org/HEART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1246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What is a concussion? </a:t>
            </a:r>
          </a:p>
        </p:txBody>
      </p:sp>
      <p:sp>
        <p:nvSpPr>
          <p:cNvPr id="3" name="Content Placeholder 2"/>
          <p:cNvSpPr>
            <a:spLocks noGrp="1"/>
          </p:cNvSpPr>
          <p:nvPr>
            <p:ph sz="quarter" idx="11"/>
          </p:nvPr>
        </p:nvSpPr>
        <p:spPr>
          <a:xfrm>
            <a:off x="838200" y="1553067"/>
            <a:ext cx="6605337" cy="4572000"/>
          </a:xfrm>
          <a:prstGeom prst="rect">
            <a:avLst/>
          </a:prstGeom>
        </p:spPr>
        <p:txBody>
          <a:bodyPr>
            <a:normAutofit/>
          </a:bodyPr>
          <a:lstStyle/>
          <a:p>
            <a:pPr>
              <a:spcBef>
                <a:spcPts val="600"/>
              </a:spcBef>
              <a:spcAft>
                <a:spcPts val="600"/>
              </a:spcAft>
            </a:pPr>
            <a:r>
              <a:rPr lang="en-US" sz="2800" i="1" dirty="0">
                <a:hlinkClick r:id="rId3"/>
              </a:rPr>
              <a:t>Animation of a Concussion</a:t>
            </a:r>
            <a:endParaRPr lang="en-US" sz="2800" i="1" dirty="0"/>
          </a:p>
          <a:p>
            <a:pPr>
              <a:spcBef>
                <a:spcPts val="600"/>
              </a:spcBef>
              <a:spcAft>
                <a:spcPts val="600"/>
              </a:spcAft>
            </a:pPr>
            <a:r>
              <a:rPr lang="en-US" sz="2800" dirty="0"/>
              <a:t>A concussion is a type of traumatic brain injury—or TBI— caused by a direct bump, blow, or jolt to the head or by a hit to the body that causes the head and brain to move quickly back and forth. </a:t>
            </a:r>
          </a:p>
          <a:p>
            <a:pPr>
              <a:spcBef>
                <a:spcPts val="600"/>
              </a:spcBef>
              <a:spcAft>
                <a:spcPts val="600"/>
              </a:spcAft>
            </a:pPr>
            <a:r>
              <a:rPr lang="en-US" sz="2800" dirty="0"/>
              <a:t>The rapid head motion causes the brain to move inside the skull, creating chemical changes and sometimes stretching and damaging the brain cells. </a:t>
            </a:r>
          </a:p>
          <a:p>
            <a:pPr>
              <a:spcBef>
                <a:spcPts val="600"/>
              </a:spcBef>
              <a:spcAft>
                <a:spcPts val="600"/>
              </a:spcAft>
            </a:pPr>
            <a:endParaRPr lang="en-US" sz="2800" dirty="0"/>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571874" y="1907052"/>
            <a:ext cx="4064428" cy="3744905"/>
          </a:xfrm>
          <a:prstGeom prst="rect">
            <a:avLst/>
          </a:prstGeom>
        </p:spPr>
      </p:pic>
    </p:spTree>
    <p:extLst>
      <p:ext uri="{BB962C8B-B14F-4D97-AF65-F5344CB8AC3E}">
        <p14:creationId xmlns:p14="http://schemas.microsoft.com/office/powerpoint/2010/main" val="11896169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Who is at risk?</a:t>
            </a:r>
          </a:p>
        </p:txBody>
      </p:sp>
      <p:sp>
        <p:nvSpPr>
          <p:cNvPr id="4" name="Rectangle 3"/>
          <p:cNvSpPr/>
          <p:nvPr/>
        </p:nvSpPr>
        <p:spPr>
          <a:xfrm>
            <a:off x="623514" y="5755603"/>
            <a:ext cx="11141027" cy="507831"/>
          </a:xfrm>
          <a:prstGeom prst="rect">
            <a:avLst/>
          </a:prstGeom>
        </p:spPr>
        <p:txBody>
          <a:bodyPr wrap="square">
            <a:spAutoFit/>
          </a:bodyPr>
          <a:lstStyle/>
          <a:p>
            <a:r>
              <a:rPr lang="en-US" sz="900" baseline="30000" dirty="0"/>
              <a:t>1</a:t>
            </a:r>
            <a:r>
              <a:rPr lang="en-US" sz="900" dirty="0"/>
              <a:t>U.S. Conswww.cpsc.gov/cgibin/NEISSQuery/home.aspxumer Product Safety Commission. National Electronic Injury Surveillance System (NEISS) Estimates Query Builder. Available at https://. Accessed June 24, 2014</a:t>
            </a:r>
          </a:p>
          <a:p>
            <a:r>
              <a:rPr lang="en-US" sz="900" baseline="30000" dirty="0"/>
              <a:t>2 </a:t>
            </a:r>
            <a:r>
              <a:rPr lang="en-US" sz="900" dirty="0"/>
              <a:t>Coronado, V., Haileyesus, T., Cheng, T., Bell, J. Haarbauer-Krupa, J. Lionbarger, M. et al, (2015). Trends in sports –and recreation- related traumatic brain injuries treated in US emergency departments: the national electronic injury surveillance system – all injury program 2011-2012. J Head Trauma Rehabil: 30(3), 185-197.</a:t>
            </a: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12960" y="2465925"/>
            <a:ext cx="4766266" cy="3177100"/>
          </a:xfrm>
          <a:prstGeom prst="rect">
            <a:avLst/>
          </a:prstGeom>
        </p:spPr>
      </p:pic>
      <p:sp>
        <p:nvSpPr>
          <p:cNvPr id="7" name="Content Placeholder 2"/>
          <p:cNvSpPr txBox="1">
            <a:spLocks/>
          </p:cNvSpPr>
          <p:nvPr/>
        </p:nvSpPr>
        <p:spPr>
          <a:xfrm>
            <a:off x="838199" y="1282322"/>
            <a:ext cx="6248401" cy="4572000"/>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Clr>
                <a:schemeClr val="tx1">
                  <a:lumMod val="50000"/>
                  <a:lumOff val="50000"/>
                </a:schemeClr>
              </a:buClr>
              <a:buSzPct val="120000"/>
              <a:buFont typeface="Arial"/>
              <a:buChar char="•"/>
              <a:defRPr sz="30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Clr>
                <a:schemeClr val="tx1">
                  <a:lumMod val="50000"/>
                  <a:lumOff val="50000"/>
                </a:schemeClr>
              </a:buClr>
              <a:buSzPct val="82000"/>
              <a:buFont typeface="Courier New" panose="02070309020205020404" pitchFamily="49" charset="0"/>
              <a:buChar char="o"/>
              <a:defRPr sz="28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Clr>
                <a:schemeClr val="tx1">
                  <a:lumMod val="50000"/>
                  <a:lumOff val="50000"/>
                </a:schemeClr>
              </a:buClr>
              <a:buFont typeface="Arial"/>
              <a:buChar char="•"/>
              <a:defRPr sz="26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Clr>
                <a:schemeClr val="tx1">
                  <a:lumMod val="50000"/>
                  <a:lumOff val="50000"/>
                </a:schemeClr>
              </a:buClr>
              <a:buSzPct val="82000"/>
              <a:buFont typeface="Courier New" panose="02070309020205020404" pitchFamily="49" charset="0"/>
              <a:buChar char="o"/>
              <a:defRPr sz="24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dirty="0">
                <a:latin typeface="+mn-lt"/>
              </a:rPr>
              <a:t>Young children and teens are more likely to get a concussion.</a:t>
            </a:r>
            <a:r>
              <a:rPr lang="en-US" sz="2400" baseline="30000" dirty="0">
                <a:latin typeface="+mn-lt"/>
              </a:rPr>
              <a:t>1</a:t>
            </a:r>
          </a:p>
          <a:p>
            <a:r>
              <a:rPr lang="en-US" sz="2400" dirty="0">
                <a:latin typeface="+mn-lt"/>
              </a:rPr>
              <a:t>Between 2001 and 2012, approximately 70% of all sports-related concussions seen in the emergency department have been reported among kids and teens ages 0-19.</a:t>
            </a:r>
            <a:r>
              <a:rPr lang="en-US" sz="2200" baseline="30000" dirty="0">
                <a:latin typeface="+mn-lt"/>
              </a:rPr>
              <a:t>2</a:t>
            </a:r>
          </a:p>
          <a:p>
            <a:pPr lvl="1"/>
            <a:r>
              <a:rPr lang="en-US" sz="2200" dirty="0">
                <a:latin typeface="+mn-lt"/>
              </a:rPr>
              <a:t>Significant increases in emergency room visits for sports-related concussions have been seen in both males and females regardless of age.  Reasons for the reported increases are not known but may be associated with increased awareness</a:t>
            </a:r>
            <a:r>
              <a:rPr lang="en-US" sz="2200" dirty="0"/>
              <a:t>. </a:t>
            </a:r>
          </a:p>
          <a:p>
            <a:r>
              <a:rPr lang="en-US" sz="2400" dirty="0">
                <a:latin typeface="+mn-lt"/>
              </a:rPr>
              <a:t>Concussions can happen in any sport or recreational activity.</a:t>
            </a:r>
          </a:p>
          <a:p>
            <a:r>
              <a:rPr lang="en-US" sz="2400" dirty="0">
                <a:latin typeface="+mn-lt"/>
              </a:rPr>
              <a:t>Sports in which contact with another athlete is common have an increased risk.</a:t>
            </a:r>
          </a:p>
          <a:p>
            <a:endParaRPr lang="en-US" sz="2400" dirty="0"/>
          </a:p>
        </p:txBody>
      </p:sp>
    </p:spTree>
    <p:extLst>
      <p:ext uri="{BB962C8B-B14F-4D97-AF65-F5344CB8AC3E}">
        <p14:creationId xmlns:p14="http://schemas.microsoft.com/office/powerpoint/2010/main" val="10602947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Concussion signs &amp; symptoms</a:t>
            </a:r>
          </a:p>
        </p:txBody>
      </p:sp>
      <p:graphicFrame>
        <p:nvGraphicFramePr>
          <p:cNvPr id="4" name="Table 3"/>
          <p:cNvGraphicFramePr>
            <a:graphicFrameLocks noGrp="1"/>
          </p:cNvGraphicFramePr>
          <p:nvPr>
            <p:extLst>
              <p:ext uri="{D42A27DB-BD31-4B8C-83A1-F6EECF244321}">
                <p14:modId xmlns:p14="http://schemas.microsoft.com/office/powerpoint/2010/main" val="3349343740"/>
              </p:ext>
            </p:extLst>
          </p:nvPr>
        </p:nvGraphicFramePr>
        <p:xfrm>
          <a:off x="733732" y="1690685"/>
          <a:ext cx="10724536" cy="4238166"/>
        </p:xfrm>
        <a:graphic>
          <a:graphicData uri="http://schemas.openxmlformats.org/drawingml/2006/table">
            <a:tbl>
              <a:tblPr firstRow="1" bandRow="1">
                <a:tableStyleId>{21E4AEA4-8DFA-4A89-87EB-49C32662AFE0}</a:tableStyleId>
              </a:tblPr>
              <a:tblGrid>
                <a:gridCol w="5362268">
                  <a:extLst>
                    <a:ext uri="{9D8B030D-6E8A-4147-A177-3AD203B41FA5}">
                      <a16:colId xmlns:a16="http://schemas.microsoft.com/office/drawing/2014/main" val="20000"/>
                    </a:ext>
                  </a:extLst>
                </a:gridCol>
                <a:gridCol w="5362268">
                  <a:extLst>
                    <a:ext uri="{9D8B030D-6E8A-4147-A177-3AD203B41FA5}">
                      <a16:colId xmlns:a16="http://schemas.microsoft.com/office/drawing/2014/main" val="20001"/>
                    </a:ext>
                  </a:extLst>
                </a:gridCol>
              </a:tblGrid>
              <a:tr h="408096">
                <a:tc>
                  <a:txBody>
                    <a:bodyPr/>
                    <a:lstStyle/>
                    <a:p>
                      <a:pPr algn="ctr"/>
                      <a:r>
                        <a:rPr lang="en-US" sz="2000" dirty="0">
                          <a:latin typeface="+mn-lt"/>
                        </a:rPr>
                        <a:t>Signs</a:t>
                      </a:r>
                      <a:r>
                        <a:rPr lang="en-US" sz="2000" baseline="0" dirty="0">
                          <a:latin typeface="+mn-lt"/>
                        </a:rPr>
                        <a:t> Observed by</a:t>
                      </a:r>
                      <a:r>
                        <a:rPr lang="en-US" sz="2000" dirty="0">
                          <a:latin typeface="+mn-lt"/>
                        </a:rPr>
                        <a:t> Parents</a:t>
                      </a:r>
                    </a:p>
                  </a:txBody>
                  <a:tcPr>
                    <a:solidFill>
                      <a:srgbClr val="C00000"/>
                    </a:solidFill>
                  </a:tcPr>
                </a:tc>
                <a:tc>
                  <a:txBody>
                    <a:bodyPr/>
                    <a:lstStyle/>
                    <a:p>
                      <a:pPr algn="ctr"/>
                      <a:r>
                        <a:rPr lang="en-US" sz="2000" dirty="0">
                          <a:latin typeface="+mn-lt"/>
                        </a:rPr>
                        <a:t>Symptoms</a:t>
                      </a:r>
                      <a:r>
                        <a:rPr lang="en-US" sz="2000" baseline="0" dirty="0">
                          <a:latin typeface="+mn-lt"/>
                        </a:rPr>
                        <a:t> Reported by Athletes</a:t>
                      </a:r>
                      <a:endParaRPr lang="en-US" sz="2000" dirty="0">
                        <a:latin typeface="+mn-lt"/>
                      </a:endParaRPr>
                    </a:p>
                  </a:txBody>
                  <a:tcPr>
                    <a:solidFill>
                      <a:srgbClr val="C00000"/>
                    </a:solidFill>
                  </a:tcPr>
                </a:tc>
                <a:extLst>
                  <a:ext uri="{0D108BD9-81ED-4DB2-BD59-A6C34878D82A}">
                    <a16:rowId xmlns:a16="http://schemas.microsoft.com/office/drawing/2014/main" val="10000"/>
                  </a:ext>
                </a:extLst>
              </a:tr>
              <a:tr h="383007">
                <a:tc>
                  <a:txBody>
                    <a:bodyPr/>
                    <a:lstStyle/>
                    <a:p>
                      <a:pPr algn="ctr"/>
                      <a:r>
                        <a:rPr lang="en-US" dirty="0">
                          <a:solidFill>
                            <a:schemeClr val="tx1">
                              <a:lumMod val="85000"/>
                              <a:lumOff val="15000"/>
                            </a:schemeClr>
                          </a:solidFill>
                          <a:latin typeface="+mn-lt"/>
                        </a:rPr>
                        <a:t>Appears dazed or stunned</a:t>
                      </a:r>
                    </a:p>
                  </a:txBody>
                  <a:tcPr>
                    <a:solidFill>
                      <a:srgbClr val="B61021">
                        <a:alpha val="35000"/>
                      </a:srgbClr>
                    </a:solidFill>
                  </a:tcPr>
                </a:tc>
                <a:tc>
                  <a:txBody>
                    <a:bodyPr/>
                    <a:lstStyle/>
                    <a:p>
                      <a:pPr algn="ctr"/>
                      <a:r>
                        <a:rPr lang="en-US" dirty="0">
                          <a:solidFill>
                            <a:schemeClr val="tx1">
                              <a:lumMod val="85000"/>
                              <a:lumOff val="15000"/>
                            </a:schemeClr>
                          </a:solidFill>
                          <a:latin typeface="+mn-lt"/>
                        </a:rPr>
                        <a:t>Headache</a:t>
                      </a:r>
                      <a:r>
                        <a:rPr lang="en-US" baseline="0" dirty="0">
                          <a:solidFill>
                            <a:schemeClr val="tx1">
                              <a:lumMod val="85000"/>
                              <a:lumOff val="15000"/>
                            </a:schemeClr>
                          </a:solidFill>
                          <a:latin typeface="+mn-lt"/>
                        </a:rPr>
                        <a:t> or “pressure” in head</a:t>
                      </a:r>
                      <a:endParaRPr lang="en-US" dirty="0">
                        <a:solidFill>
                          <a:schemeClr val="tx1">
                            <a:lumMod val="85000"/>
                            <a:lumOff val="15000"/>
                          </a:schemeClr>
                        </a:solidFill>
                        <a:latin typeface="+mn-lt"/>
                      </a:endParaRPr>
                    </a:p>
                  </a:txBody>
                  <a:tcPr>
                    <a:solidFill>
                      <a:srgbClr val="B61021">
                        <a:alpha val="35000"/>
                      </a:srgbClr>
                    </a:solidFill>
                  </a:tcPr>
                </a:tc>
                <a:extLst>
                  <a:ext uri="{0D108BD9-81ED-4DB2-BD59-A6C34878D82A}">
                    <a16:rowId xmlns:a16="http://schemas.microsoft.com/office/drawing/2014/main" val="10001"/>
                  </a:ext>
                </a:extLst>
              </a:tr>
              <a:tr h="383007">
                <a:tc>
                  <a:txBody>
                    <a:bodyPr/>
                    <a:lstStyle/>
                    <a:p>
                      <a:pPr algn="ctr"/>
                      <a:r>
                        <a:rPr lang="en-US" dirty="0">
                          <a:solidFill>
                            <a:schemeClr val="tx1">
                              <a:lumMod val="85000"/>
                              <a:lumOff val="15000"/>
                            </a:schemeClr>
                          </a:solidFill>
                          <a:latin typeface="+mn-lt"/>
                        </a:rPr>
                        <a:t>Is confused about assignment or position</a:t>
                      </a:r>
                    </a:p>
                  </a:txBody>
                  <a:tcPr>
                    <a:solidFill>
                      <a:srgbClr val="B61021">
                        <a:alpha val="10000"/>
                      </a:srgbClr>
                    </a:solidFill>
                  </a:tcPr>
                </a:tc>
                <a:tc>
                  <a:txBody>
                    <a:bodyPr/>
                    <a:lstStyle/>
                    <a:p>
                      <a:pPr algn="ctr"/>
                      <a:r>
                        <a:rPr lang="en-US" dirty="0">
                          <a:solidFill>
                            <a:schemeClr val="tx1">
                              <a:lumMod val="85000"/>
                              <a:lumOff val="15000"/>
                            </a:schemeClr>
                          </a:solidFill>
                          <a:latin typeface="+mn-lt"/>
                        </a:rPr>
                        <a:t>Nausea or vomiting</a:t>
                      </a:r>
                    </a:p>
                  </a:txBody>
                  <a:tcPr>
                    <a:solidFill>
                      <a:srgbClr val="B61021">
                        <a:alpha val="10000"/>
                      </a:srgbClr>
                    </a:solidFill>
                  </a:tcPr>
                </a:tc>
                <a:extLst>
                  <a:ext uri="{0D108BD9-81ED-4DB2-BD59-A6C34878D82A}">
                    <a16:rowId xmlns:a16="http://schemas.microsoft.com/office/drawing/2014/main" val="10002"/>
                  </a:ext>
                </a:extLst>
              </a:tr>
              <a:tr h="383007">
                <a:tc>
                  <a:txBody>
                    <a:bodyPr/>
                    <a:lstStyle/>
                    <a:p>
                      <a:pPr algn="ctr"/>
                      <a:r>
                        <a:rPr lang="en-US" dirty="0">
                          <a:solidFill>
                            <a:schemeClr val="tx1">
                              <a:lumMod val="85000"/>
                              <a:lumOff val="15000"/>
                            </a:schemeClr>
                          </a:solidFill>
                          <a:latin typeface="+mn-lt"/>
                        </a:rPr>
                        <a:t>Forgets an instruction</a:t>
                      </a:r>
                    </a:p>
                  </a:txBody>
                  <a:tcPr>
                    <a:solidFill>
                      <a:srgbClr val="B61021">
                        <a:alpha val="35000"/>
                      </a:srgbClr>
                    </a:solidFill>
                  </a:tcPr>
                </a:tc>
                <a:tc>
                  <a:txBody>
                    <a:bodyPr/>
                    <a:lstStyle/>
                    <a:p>
                      <a:pPr algn="ctr"/>
                      <a:r>
                        <a:rPr lang="en-US" dirty="0">
                          <a:solidFill>
                            <a:schemeClr val="tx1">
                              <a:lumMod val="85000"/>
                              <a:lumOff val="15000"/>
                            </a:schemeClr>
                          </a:solidFill>
                          <a:latin typeface="+mn-lt"/>
                        </a:rPr>
                        <a:t>Balance</a:t>
                      </a:r>
                      <a:r>
                        <a:rPr lang="en-US" baseline="0" dirty="0">
                          <a:solidFill>
                            <a:schemeClr val="tx1">
                              <a:lumMod val="85000"/>
                              <a:lumOff val="15000"/>
                            </a:schemeClr>
                          </a:solidFill>
                          <a:latin typeface="+mn-lt"/>
                        </a:rPr>
                        <a:t> problems or dizziness</a:t>
                      </a:r>
                      <a:endParaRPr lang="en-US" dirty="0">
                        <a:solidFill>
                          <a:schemeClr val="tx1">
                            <a:lumMod val="85000"/>
                            <a:lumOff val="15000"/>
                          </a:schemeClr>
                        </a:solidFill>
                        <a:latin typeface="+mn-lt"/>
                      </a:endParaRPr>
                    </a:p>
                  </a:txBody>
                  <a:tcPr>
                    <a:solidFill>
                      <a:srgbClr val="B61021">
                        <a:alpha val="35000"/>
                      </a:srgbClr>
                    </a:solidFill>
                  </a:tcPr>
                </a:tc>
                <a:extLst>
                  <a:ext uri="{0D108BD9-81ED-4DB2-BD59-A6C34878D82A}">
                    <a16:rowId xmlns:a16="http://schemas.microsoft.com/office/drawing/2014/main" val="10003"/>
                  </a:ext>
                </a:extLst>
              </a:tr>
              <a:tr h="383007">
                <a:tc>
                  <a:txBody>
                    <a:bodyPr/>
                    <a:lstStyle/>
                    <a:p>
                      <a:pPr algn="ctr"/>
                      <a:r>
                        <a:rPr lang="en-US" dirty="0">
                          <a:solidFill>
                            <a:schemeClr val="tx1">
                              <a:lumMod val="85000"/>
                              <a:lumOff val="15000"/>
                            </a:schemeClr>
                          </a:solidFill>
                          <a:latin typeface="+mn-lt"/>
                        </a:rPr>
                        <a:t>Is unsure</a:t>
                      </a:r>
                      <a:r>
                        <a:rPr lang="en-US" baseline="0" dirty="0">
                          <a:solidFill>
                            <a:schemeClr val="tx1">
                              <a:lumMod val="85000"/>
                              <a:lumOff val="15000"/>
                            </a:schemeClr>
                          </a:solidFill>
                          <a:latin typeface="+mn-lt"/>
                        </a:rPr>
                        <a:t> of game, score, or opponent</a:t>
                      </a:r>
                      <a:endParaRPr lang="en-US" dirty="0">
                        <a:solidFill>
                          <a:schemeClr val="tx1">
                            <a:lumMod val="85000"/>
                            <a:lumOff val="15000"/>
                          </a:schemeClr>
                        </a:solidFill>
                        <a:latin typeface="+mn-lt"/>
                      </a:endParaRPr>
                    </a:p>
                  </a:txBody>
                  <a:tcPr>
                    <a:solidFill>
                      <a:srgbClr val="B61021">
                        <a:alpha val="10000"/>
                      </a:srgbClr>
                    </a:solidFill>
                  </a:tcPr>
                </a:tc>
                <a:tc>
                  <a:txBody>
                    <a:bodyPr/>
                    <a:lstStyle/>
                    <a:p>
                      <a:pPr algn="ctr"/>
                      <a:r>
                        <a:rPr lang="en-US" dirty="0">
                          <a:solidFill>
                            <a:schemeClr val="tx1">
                              <a:lumMod val="85000"/>
                              <a:lumOff val="15000"/>
                            </a:schemeClr>
                          </a:solidFill>
                          <a:latin typeface="+mn-lt"/>
                        </a:rPr>
                        <a:t>Double or blurry vision</a:t>
                      </a:r>
                    </a:p>
                  </a:txBody>
                  <a:tcPr>
                    <a:solidFill>
                      <a:srgbClr val="B61021">
                        <a:alpha val="10000"/>
                      </a:srgbClr>
                    </a:solidFill>
                  </a:tcPr>
                </a:tc>
                <a:extLst>
                  <a:ext uri="{0D108BD9-81ED-4DB2-BD59-A6C34878D82A}">
                    <a16:rowId xmlns:a16="http://schemas.microsoft.com/office/drawing/2014/main" val="10004"/>
                  </a:ext>
                </a:extLst>
              </a:tr>
              <a:tr h="383007">
                <a:tc>
                  <a:txBody>
                    <a:bodyPr/>
                    <a:lstStyle/>
                    <a:p>
                      <a:pPr algn="ctr"/>
                      <a:r>
                        <a:rPr lang="en-US" dirty="0">
                          <a:solidFill>
                            <a:schemeClr val="tx1">
                              <a:lumMod val="85000"/>
                              <a:lumOff val="15000"/>
                            </a:schemeClr>
                          </a:solidFill>
                          <a:latin typeface="+mn-lt"/>
                        </a:rPr>
                        <a:t>Moves</a:t>
                      </a:r>
                      <a:r>
                        <a:rPr lang="en-US" baseline="0" dirty="0">
                          <a:solidFill>
                            <a:schemeClr val="tx1">
                              <a:lumMod val="85000"/>
                              <a:lumOff val="15000"/>
                            </a:schemeClr>
                          </a:solidFill>
                          <a:latin typeface="+mn-lt"/>
                        </a:rPr>
                        <a:t> clumsily</a:t>
                      </a:r>
                      <a:endParaRPr lang="en-US" dirty="0">
                        <a:solidFill>
                          <a:schemeClr val="tx1">
                            <a:lumMod val="85000"/>
                            <a:lumOff val="15000"/>
                          </a:schemeClr>
                        </a:solidFill>
                        <a:latin typeface="+mn-lt"/>
                      </a:endParaRPr>
                    </a:p>
                  </a:txBody>
                  <a:tcPr>
                    <a:solidFill>
                      <a:srgbClr val="B61021">
                        <a:alpha val="35000"/>
                      </a:srgbClr>
                    </a:solidFill>
                  </a:tcPr>
                </a:tc>
                <a:tc>
                  <a:txBody>
                    <a:bodyPr/>
                    <a:lstStyle/>
                    <a:p>
                      <a:pPr algn="ctr"/>
                      <a:r>
                        <a:rPr lang="en-US" dirty="0">
                          <a:solidFill>
                            <a:schemeClr val="tx1">
                              <a:lumMod val="85000"/>
                              <a:lumOff val="15000"/>
                            </a:schemeClr>
                          </a:solidFill>
                          <a:latin typeface="+mn-lt"/>
                        </a:rPr>
                        <a:t>Sensitivity to</a:t>
                      </a:r>
                      <a:r>
                        <a:rPr lang="en-US" baseline="0" dirty="0">
                          <a:solidFill>
                            <a:schemeClr val="tx1">
                              <a:lumMod val="85000"/>
                              <a:lumOff val="15000"/>
                            </a:schemeClr>
                          </a:solidFill>
                          <a:latin typeface="+mn-lt"/>
                        </a:rPr>
                        <a:t> light</a:t>
                      </a:r>
                      <a:endParaRPr lang="en-US" dirty="0">
                        <a:solidFill>
                          <a:schemeClr val="tx1">
                            <a:lumMod val="85000"/>
                            <a:lumOff val="15000"/>
                          </a:schemeClr>
                        </a:solidFill>
                        <a:latin typeface="+mn-lt"/>
                      </a:endParaRPr>
                    </a:p>
                  </a:txBody>
                  <a:tcPr>
                    <a:solidFill>
                      <a:srgbClr val="B61021">
                        <a:alpha val="35000"/>
                      </a:srgbClr>
                    </a:solidFill>
                  </a:tcPr>
                </a:tc>
                <a:extLst>
                  <a:ext uri="{0D108BD9-81ED-4DB2-BD59-A6C34878D82A}">
                    <a16:rowId xmlns:a16="http://schemas.microsoft.com/office/drawing/2014/main" val="10005"/>
                  </a:ext>
                </a:extLst>
              </a:tr>
              <a:tr h="383007">
                <a:tc>
                  <a:txBody>
                    <a:bodyPr/>
                    <a:lstStyle/>
                    <a:p>
                      <a:pPr algn="ctr"/>
                      <a:r>
                        <a:rPr lang="en-US" dirty="0">
                          <a:solidFill>
                            <a:schemeClr val="tx1">
                              <a:lumMod val="85000"/>
                              <a:lumOff val="15000"/>
                            </a:schemeClr>
                          </a:solidFill>
                          <a:latin typeface="+mn-lt"/>
                        </a:rPr>
                        <a:t>Answers questions slowly</a:t>
                      </a:r>
                    </a:p>
                  </a:txBody>
                  <a:tcPr>
                    <a:solidFill>
                      <a:srgbClr val="B61021">
                        <a:alpha val="10000"/>
                      </a:srgbClr>
                    </a:solidFill>
                  </a:tcPr>
                </a:tc>
                <a:tc>
                  <a:txBody>
                    <a:bodyPr/>
                    <a:lstStyle/>
                    <a:p>
                      <a:pPr algn="ctr"/>
                      <a:r>
                        <a:rPr lang="en-US" dirty="0">
                          <a:solidFill>
                            <a:schemeClr val="tx1">
                              <a:lumMod val="85000"/>
                              <a:lumOff val="15000"/>
                            </a:schemeClr>
                          </a:solidFill>
                          <a:latin typeface="+mn-lt"/>
                        </a:rPr>
                        <a:t>Sensitivity to noise</a:t>
                      </a:r>
                    </a:p>
                  </a:txBody>
                  <a:tcPr>
                    <a:solidFill>
                      <a:srgbClr val="B61021">
                        <a:alpha val="10000"/>
                      </a:srgbClr>
                    </a:solidFill>
                  </a:tcPr>
                </a:tc>
                <a:extLst>
                  <a:ext uri="{0D108BD9-81ED-4DB2-BD59-A6C34878D82A}">
                    <a16:rowId xmlns:a16="http://schemas.microsoft.com/office/drawing/2014/main" val="10006"/>
                  </a:ext>
                </a:extLst>
              </a:tr>
              <a:tr h="383007">
                <a:tc>
                  <a:txBody>
                    <a:bodyPr/>
                    <a:lstStyle/>
                    <a:p>
                      <a:pPr algn="ctr"/>
                      <a:r>
                        <a:rPr lang="en-US" dirty="0">
                          <a:solidFill>
                            <a:schemeClr val="tx1">
                              <a:lumMod val="85000"/>
                              <a:lumOff val="15000"/>
                            </a:schemeClr>
                          </a:solidFill>
                          <a:latin typeface="+mn-lt"/>
                        </a:rPr>
                        <a:t>Loses consciousness (even briefly)</a:t>
                      </a:r>
                    </a:p>
                  </a:txBody>
                  <a:tcPr>
                    <a:solidFill>
                      <a:srgbClr val="B61021">
                        <a:alpha val="35000"/>
                      </a:srgbClr>
                    </a:solidFill>
                  </a:tcPr>
                </a:tc>
                <a:tc>
                  <a:txBody>
                    <a:bodyPr/>
                    <a:lstStyle/>
                    <a:p>
                      <a:pPr algn="ctr"/>
                      <a:r>
                        <a:rPr lang="en-US" dirty="0">
                          <a:solidFill>
                            <a:schemeClr val="tx1">
                              <a:lumMod val="85000"/>
                              <a:lumOff val="15000"/>
                            </a:schemeClr>
                          </a:solidFill>
                          <a:latin typeface="+mn-lt"/>
                        </a:rPr>
                        <a:t>Felling sluggish, hazy, foggy, or groggy</a:t>
                      </a:r>
                    </a:p>
                  </a:txBody>
                  <a:tcPr>
                    <a:solidFill>
                      <a:srgbClr val="B61021">
                        <a:alpha val="35000"/>
                      </a:srgbClr>
                    </a:solidFill>
                  </a:tcPr>
                </a:tc>
                <a:extLst>
                  <a:ext uri="{0D108BD9-81ED-4DB2-BD59-A6C34878D82A}">
                    <a16:rowId xmlns:a16="http://schemas.microsoft.com/office/drawing/2014/main" val="10007"/>
                  </a:ext>
                </a:extLst>
              </a:tr>
              <a:tr h="383007">
                <a:tc>
                  <a:txBody>
                    <a:bodyPr/>
                    <a:lstStyle/>
                    <a:p>
                      <a:pPr algn="ctr"/>
                      <a:r>
                        <a:rPr lang="en-US" dirty="0">
                          <a:solidFill>
                            <a:schemeClr val="tx1">
                              <a:lumMod val="85000"/>
                              <a:lumOff val="15000"/>
                            </a:schemeClr>
                          </a:solidFill>
                          <a:latin typeface="+mn-lt"/>
                        </a:rPr>
                        <a:t>Shows mood,</a:t>
                      </a:r>
                      <a:r>
                        <a:rPr lang="en-US" baseline="0" dirty="0">
                          <a:solidFill>
                            <a:schemeClr val="tx1">
                              <a:lumMod val="85000"/>
                              <a:lumOff val="15000"/>
                            </a:schemeClr>
                          </a:solidFill>
                          <a:latin typeface="+mn-lt"/>
                        </a:rPr>
                        <a:t> behavior, or personality changes</a:t>
                      </a:r>
                      <a:endParaRPr lang="en-US" dirty="0">
                        <a:solidFill>
                          <a:schemeClr val="tx1">
                            <a:lumMod val="85000"/>
                            <a:lumOff val="15000"/>
                          </a:schemeClr>
                        </a:solidFill>
                        <a:latin typeface="+mn-lt"/>
                      </a:endParaRPr>
                    </a:p>
                  </a:txBody>
                  <a:tcPr>
                    <a:solidFill>
                      <a:srgbClr val="B61021">
                        <a:alpha val="10000"/>
                      </a:srgbClr>
                    </a:solidFill>
                  </a:tcPr>
                </a:tc>
                <a:tc>
                  <a:txBody>
                    <a:bodyPr/>
                    <a:lstStyle/>
                    <a:p>
                      <a:pPr algn="ctr"/>
                      <a:r>
                        <a:rPr lang="en-US" dirty="0">
                          <a:solidFill>
                            <a:schemeClr val="tx1">
                              <a:lumMod val="85000"/>
                              <a:lumOff val="15000"/>
                            </a:schemeClr>
                          </a:solidFill>
                          <a:latin typeface="+mn-lt"/>
                        </a:rPr>
                        <a:t>Concentration or memory problems</a:t>
                      </a:r>
                    </a:p>
                  </a:txBody>
                  <a:tcPr>
                    <a:solidFill>
                      <a:srgbClr val="B61021">
                        <a:alpha val="10000"/>
                      </a:srgbClr>
                    </a:solidFill>
                  </a:tcPr>
                </a:tc>
                <a:extLst>
                  <a:ext uri="{0D108BD9-81ED-4DB2-BD59-A6C34878D82A}">
                    <a16:rowId xmlns:a16="http://schemas.microsoft.com/office/drawing/2014/main" val="10008"/>
                  </a:ext>
                </a:extLst>
              </a:tr>
              <a:tr h="383007">
                <a:tc>
                  <a:txBody>
                    <a:bodyPr/>
                    <a:lstStyle/>
                    <a:p>
                      <a:pPr algn="ctr"/>
                      <a:endParaRPr lang="en-US" dirty="0">
                        <a:solidFill>
                          <a:schemeClr val="tx1">
                            <a:lumMod val="85000"/>
                            <a:lumOff val="15000"/>
                          </a:schemeClr>
                        </a:solidFill>
                        <a:latin typeface="+mn-lt"/>
                      </a:endParaRPr>
                    </a:p>
                  </a:txBody>
                  <a:tcPr>
                    <a:solidFill>
                      <a:srgbClr val="B61021">
                        <a:alpha val="35000"/>
                      </a:srgbClr>
                    </a:solidFill>
                  </a:tcPr>
                </a:tc>
                <a:tc>
                  <a:txBody>
                    <a:bodyPr/>
                    <a:lstStyle/>
                    <a:p>
                      <a:pPr algn="ctr"/>
                      <a:r>
                        <a:rPr lang="en-US" dirty="0">
                          <a:solidFill>
                            <a:schemeClr val="tx1">
                              <a:lumMod val="85000"/>
                              <a:lumOff val="15000"/>
                            </a:schemeClr>
                          </a:solidFill>
                          <a:latin typeface="+mn-lt"/>
                        </a:rPr>
                        <a:t>Confusion</a:t>
                      </a:r>
                    </a:p>
                  </a:txBody>
                  <a:tcPr>
                    <a:solidFill>
                      <a:srgbClr val="B61021">
                        <a:alpha val="35000"/>
                      </a:srgbClr>
                    </a:solidFill>
                  </a:tcPr>
                </a:tc>
                <a:extLst>
                  <a:ext uri="{0D108BD9-81ED-4DB2-BD59-A6C34878D82A}">
                    <a16:rowId xmlns:a16="http://schemas.microsoft.com/office/drawing/2014/main" val="10009"/>
                  </a:ext>
                </a:extLst>
              </a:tr>
              <a:tr h="383007">
                <a:tc>
                  <a:txBody>
                    <a:bodyPr/>
                    <a:lstStyle/>
                    <a:p>
                      <a:pPr algn="ctr"/>
                      <a:endParaRPr lang="en-US" dirty="0">
                        <a:solidFill>
                          <a:schemeClr val="tx1">
                            <a:lumMod val="85000"/>
                            <a:lumOff val="15000"/>
                          </a:schemeClr>
                        </a:solidFill>
                        <a:latin typeface="+mn-lt"/>
                      </a:endParaRPr>
                    </a:p>
                  </a:txBody>
                  <a:tcPr>
                    <a:solidFill>
                      <a:srgbClr val="B61021">
                        <a:alpha val="10000"/>
                      </a:srgbClr>
                    </a:solidFill>
                  </a:tcPr>
                </a:tc>
                <a:tc>
                  <a:txBody>
                    <a:bodyPr/>
                    <a:lstStyle/>
                    <a:p>
                      <a:pPr algn="ctr"/>
                      <a:r>
                        <a:rPr lang="en-US" dirty="0">
                          <a:solidFill>
                            <a:schemeClr val="tx1">
                              <a:lumMod val="85000"/>
                              <a:lumOff val="15000"/>
                            </a:schemeClr>
                          </a:solidFill>
                          <a:latin typeface="+mn-lt"/>
                        </a:rPr>
                        <a:t>Just “not feeling right” or “feeling down”</a:t>
                      </a:r>
                    </a:p>
                  </a:txBody>
                  <a:tcPr>
                    <a:solidFill>
                      <a:srgbClr val="B61021">
                        <a:alpha val="10000"/>
                      </a:srgbClr>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8405713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838200" y="365125"/>
            <a:ext cx="8963526" cy="762000"/>
          </a:xfrm>
        </p:spPr>
        <p:txBody>
          <a:bodyPr/>
          <a:lstStyle/>
          <a:p>
            <a:r>
              <a:rPr lang="en-US" sz="4000" dirty="0"/>
              <a:t>What should you do if you suspect a concussion?</a:t>
            </a:r>
          </a:p>
        </p:txBody>
      </p:sp>
      <p:sp>
        <p:nvSpPr>
          <p:cNvPr id="3" name="Content Placeholder 2"/>
          <p:cNvSpPr>
            <a:spLocks noGrp="1"/>
          </p:cNvSpPr>
          <p:nvPr>
            <p:ph sz="quarter" idx="11"/>
          </p:nvPr>
        </p:nvSpPr>
        <p:spPr>
          <a:xfrm>
            <a:off x="838200" y="1761615"/>
            <a:ext cx="10515600" cy="4572000"/>
          </a:xfrm>
          <a:prstGeom prst="rect">
            <a:avLst/>
          </a:prstGeom>
        </p:spPr>
        <p:txBody>
          <a:bodyPr/>
          <a:lstStyle/>
          <a:p>
            <a:pPr>
              <a:spcBef>
                <a:spcPts val="600"/>
              </a:spcBef>
              <a:spcAft>
                <a:spcPts val="600"/>
              </a:spcAft>
            </a:pPr>
            <a:r>
              <a:rPr lang="en-US" sz="2700" b="1" dirty="0"/>
              <a:t>Remove the athlete from play. </a:t>
            </a:r>
            <a:r>
              <a:rPr lang="en-US" sz="2700" dirty="0"/>
              <a:t>When in doubt, sit them out!</a:t>
            </a:r>
          </a:p>
          <a:p>
            <a:pPr>
              <a:spcBef>
                <a:spcPts val="600"/>
              </a:spcBef>
              <a:spcAft>
                <a:spcPts val="600"/>
              </a:spcAft>
            </a:pPr>
            <a:r>
              <a:rPr lang="en-US" sz="2700" dirty="0"/>
              <a:t>Keep an athlete with a possible concussion </a:t>
            </a:r>
            <a:r>
              <a:rPr lang="en-US" sz="2700" b="1" dirty="0"/>
              <a:t>out of play for the remainder of the day of the injury </a:t>
            </a:r>
            <a:r>
              <a:rPr lang="en-US" sz="2700" dirty="0"/>
              <a:t>and until cleared by a health care provider. </a:t>
            </a:r>
          </a:p>
          <a:p>
            <a:pPr>
              <a:spcBef>
                <a:spcPts val="600"/>
              </a:spcBef>
              <a:spcAft>
                <a:spcPts val="600"/>
              </a:spcAft>
            </a:pPr>
            <a:r>
              <a:rPr lang="en-US" sz="2700" dirty="0"/>
              <a:t>Watch your athlete for signs and symptoms that may show up or get worse once the athlete is at home or returns to school. </a:t>
            </a:r>
          </a:p>
          <a:p>
            <a:pPr>
              <a:spcBef>
                <a:spcPts val="600"/>
              </a:spcBef>
              <a:spcAft>
                <a:spcPts val="600"/>
              </a:spcAft>
            </a:pPr>
            <a:r>
              <a:rPr lang="en-US" sz="2700" b="1" dirty="0"/>
              <a:t>Let the brain rest </a:t>
            </a:r>
            <a:r>
              <a:rPr lang="en-US" sz="2700" dirty="0"/>
              <a:t>until cleared by a health care provider to prevent serious injury from secondary impact syndrome.</a:t>
            </a:r>
          </a:p>
          <a:p>
            <a:pPr>
              <a:spcBef>
                <a:spcPts val="600"/>
              </a:spcBef>
              <a:spcAft>
                <a:spcPts val="600"/>
              </a:spcAft>
            </a:pPr>
            <a:endParaRPr lang="en-US" sz="2800" dirty="0"/>
          </a:p>
        </p:txBody>
      </p:sp>
    </p:spTree>
    <p:extLst>
      <p:ext uri="{BB962C8B-B14F-4D97-AF65-F5344CB8AC3E}">
        <p14:creationId xmlns:p14="http://schemas.microsoft.com/office/powerpoint/2010/main" val="955774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838199" y="365125"/>
            <a:ext cx="9580419" cy="762000"/>
          </a:xfrm>
        </p:spPr>
        <p:txBody>
          <a:bodyPr/>
          <a:lstStyle/>
          <a:p>
            <a:r>
              <a:rPr lang="en-US" sz="3800" dirty="0"/>
              <a:t>When can an athlete who experienced a concussion return to the classroom?</a:t>
            </a:r>
          </a:p>
        </p:txBody>
      </p:sp>
      <p:sp>
        <p:nvSpPr>
          <p:cNvPr id="3" name="Content Placeholder 2"/>
          <p:cNvSpPr>
            <a:spLocks noGrp="1"/>
          </p:cNvSpPr>
          <p:nvPr>
            <p:ph sz="quarter" idx="11"/>
          </p:nvPr>
        </p:nvSpPr>
        <p:spPr>
          <a:xfrm>
            <a:off x="838199" y="1719251"/>
            <a:ext cx="10515600" cy="926967"/>
          </a:xfrm>
          <a:prstGeom prst="rect">
            <a:avLst/>
          </a:prstGeom>
        </p:spPr>
        <p:txBody>
          <a:bodyPr>
            <a:normAutofit/>
          </a:bodyPr>
          <a:lstStyle/>
          <a:p>
            <a:pPr>
              <a:spcBef>
                <a:spcPts val="600"/>
              </a:spcBef>
              <a:spcAft>
                <a:spcPts val="600"/>
              </a:spcAft>
            </a:pPr>
            <a:r>
              <a:rPr lang="en-US" sz="2600" dirty="0"/>
              <a:t>For most students, only short-term changes or support services are needed as they recover from a concussion. </a:t>
            </a: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33855" y="2754636"/>
            <a:ext cx="4242119" cy="2828746"/>
          </a:xfrm>
          <a:prstGeom prst="rect">
            <a:avLst/>
          </a:prstGeom>
        </p:spPr>
      </p:pic>
      <p:sp>
        <p:nvSpPr>
          <p:cNvPr id="5" name="Content Placeholder 2"/>
          <p:cNvSpPr txBox="1">
            <a:spLocks/>
          </p:cNvSpPr>
          <p:nvPr/>
        </p:nvSpPr>
        <p:spPr>
          <a:xfrm>
            <a:off x="838199" y="2507673"/>
            <a:ext cx="6795656" cy="3740727"/>
          </a:xfrm>
          <a:prstGeom prst="rect">
            <a:avLst/>
          </a:prstGeom>
        </p:spPr>
        <p:txBody>
          <a:bodyPr>
            <a:normAutofit/>
          </a:bodyPr>
          <a:lstStyle>
            <a:lvl1pPr marL="228600" indent="-228600" algn="l" defTabSz="914400" rtl="0" eaLnBrk="1" latinLnBrk="0" hangingPunct="1">
              <a:lnSpc>
                <a:spcPct val="90000"/>
              </a:lnSpc>
              <a:spcBef>
                <a:spcPts val="1000"/>
              </a:spcBef>
              <a:buClr>
                <a:schemeClr val="tx1">
                  <a:lumMod val="50000"/>
                  <a:lumOff val="50000"/>
                </a:schemeClr>
              </a:buClr>
              <a:buSzPct val="120000"/>
              <a:buFont typeface="Arial"/>
              <a:buChar char="•"/>
              <a:defRPr sz="30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Clr>
                <a:schemeClr val="tx1">
                  <a:lumMod val="50000"/>
                  <a:lumOff val="50000"/>
                </a:schemeClr>
              </a:buClr>
              <a:buSzPct val="82000"/>
              <a:buFont typeface="Courier New" panose="02070309020205020404" pitchFamily="49" charset="0"/>
              <a:buChar char="o"/>
              <a:defRPr sz="28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Clr>
                <a:schemeClr val="tx1">
                  <a:lumMod val="50000"/>
                  <a:lumOff val="50000"/>
                </a:schemeClr>
              </a:buClr>
              <a:buFont typeface="Arial"/>
              <a:buChar char="•"/>
              <a:defRPr sz="26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Clr>
                <a:schemeClr val="tx1">
                  <a:lumMod val="50000"/>
                  <a:lumOff val="50000"/>
                </a:schemeClr>
              </a:buClr>
              <a:buSzPct val="82000"/>
              <a:buFont typeface="Courier New" panose="02070309020205020404" pitchFamily="49" charset="0"/>
              <a:buChar char="o"/>
              <a:defRPr sz="24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600"/>
              </a:spcBef>
              <a:spcAft>
                <a:spcPts val="600"/>
              </a:spcAft>
            </a:pPr>
            <a:r>
              <a:rPr lang="en-US" sz="2600" dirty="0">
                <a:latin typeface="+mn-lt"/>
              </a:rPr>
              <a:t>A variety of formal support services may be available to help students who are experiencing a longer or more difficult recovery. Support services may include:</a:t>
            </a:r>
          </a:p>
          <a:p>
            <a:pPr lvl="1">
              <a:spcBef>
                <a:spcPts val="600"/>
              </a:spcBef>
              <a:spcAft>
                <a:spcPts val="600"/>
              </a:spcAft>
            </a:pPr>
            <a:r>
              <a:rPr lang="en-US" sz="2500" dirty="0">
                <a:latin typeface="+mn-lt"/>
              </a:rPr>
              <a:t>Response to Intervention Protocol (RTI) </a:t>
            </a:r>
          </a:p>
          <a:p>
            <a:pPr lvl="1">
              <a:spcBef>
                <a:spcPts val="600"/>
              </a:spcBef>
              <a:spcAft>
                <a:spcPts val="600"/>
              </a:spcAft>
            </a:pPr>
            <a:r>
              <a:rPr lang="en-US" sz="2500" dirty="0">
                <a:latin typeface="+mn-lt"/>
              </a:rPr>
              <a:t>504 Plan</a:t>
            </a:r>
          </a:p>
          <a:p>
            <a:pPr lvl="1">
              <a:spcBef>
                <a:spcPts val="600"/>
              </a:spcBef>
              <a:spcAft>
                <a:spcPts val="600"/>
              </a:spcAft>
            </a:pPr>
            <a:r>
              <a:rPr lang="en-US" sz="2500" dirty="0">
                <a:latin typeface="+mn-lt"/>
              </a:rPr>
              <a:t>Individualized Education Plan (IEP)</a:t>
            </a:r>
          </a:p>
          <a:p>
            <a:pPr marL="0" indent="0">
              <a:spcBef>
                <a:spcPts val="600"/>
              </a:spcBef>
              <a:spcAft>
                <a:spcPts val="600"/>
              </a:spcAft>
              <a:buFont typeface="Arial"/>
              <a:buNone/>
            </a:pPr>
            <a:endParaRPr lang="en-US" sz="2600" dirty="0">
              <a:latin typeface="+mn-lt"/>
            </a:endParaRPr>
          </a:p>
          <a:p>
            <a:pPr>
              <a:spcBef>
                <a:spcPts val="600"/>
              </a:spcBef>
              <a:spcAft>
                <a:spcPts val="600"/>
              </a:spcAft>
            </a:pPr>
            <a:endParaRPr lang="en-US" sz="2500" dirty="0">
              <a:latin typeface="+mn-lt"/>
            </a:endParaRPr>
          </a:p>
        </p:txBody>
      </p:sp>
    </p:spTree>
    <p:extLst>
      <p:ext uri="{BB962C8B-B14F-4D97-AF65-F5344CB8AC3E}">
        <p14:creationId xmlns:p14="http://schemas.microsoft.com/office/powerpoint/2010/main" val="15546116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When can the athlete return to play? </a:t>
            </a:r>
          </a:p>
        </p:txBody>
      </p:sp>
      <p:graphicFrame>
        <p:nvGraphicFramePr>
          <p:cNvPr id="6" name="Content Placeholder 5"/>
          <p:cNvGraphicFramePr>
            <a:graphicFrameLocks noGrp="1"/>
          </p:cNvGraphicFramePr>
          <p:nvPr>
            <p:ph sz="quarter" idx="11"/>
            <p:extLst>
              <p:ext uri="{D42A27DB-BD31-4B8C-83A1-F6EECF244321}">
                <p14:modId xmlns:p14="http://schemas.microsoft.com/office/powerpoint/2010/main" val="3684514908"/>
              </p:ext>
            </p:extLst>
          </p:nvPr>
        </p:nvGraphicFramePr>
        <p:xfrm>
          <a:off x="1390650" y="2533313"/>
          <a:ext cx="9410700" cy="36607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838200" y="1720783"/>
            <a:ext cx="10515600" cy="812530"/>
          </a:xfrm>
          <a:prstGeom prst="rect">
            <a:avLst/>
          </a:prstGeom>
        </p:spPr>
        <p:txBody>
          <a:bodyPr>
            <a:spAutoFit/>
          </a:bodyPr>
          <a:lstStyle/>
          <a:p>
            <a:pPr algn="ctr">
              <a:lnSpc>
                <a:spcPct val="90000"/>
              </a:lnSpc>
              <a:spcBef>
                <a:spcPts val="600"/>
              </a:spcBef>
              <a:spcAft>
                <a:spcPts val="600"/>
              </a:spcAft>
            </a:pPr>
            <a:r>
              <a:rPr lang="en-US" sz="2600" dirty="0"/>
              <a:t>Returning to activity should follow a step-wise progression after an athlete has been cleared by a health care provider.</a:t>
            </a:r>
          </a:p>
        </p:txBody>
      </p:sp>
    </p:spTree>
    <p:extLst>
      <p:ext uri="{BB962C8B-B14F-4D97-AF65-F5344CB8AC3E}">
        <p14:creationId xmlns:p14="http://schemas.microsoft.com/office/powerpoint/2010/main" val="538508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How to help keep athletes safe</a:t>
            </a:r>
          </a:p>
        </p:txBody>
      </p:sp>
      <p:sp>
        <p:nvSpPr>
          <p:cNvPr id="3" name="Content Placeholder 2"/>
          <p:cNvSpPr>
            <a:spLocks noGrp="1"/>
          </p:cNvSpPr>
          <p:nvPr>
            <p:ph sz="quarter" idx="11"/>
          </p:nvPr>
        </p:nvSpPr>
        <p:spPr>
          <a:xfrm>
            <a:off x="838200" y="1553067"/>
            <a:ext cx="9893968" cy="1708484"/>
          </a:xfrm>
          <a:prstGeom prst="rect">
            <a:avLst/>
          </a:prstGeom>
        </p:spPr>
        <p:txBody>
          <a:bodyPr>
            <a:normAutofit/>
          </a:bodyPr>
          <a:lstStyle/>
          <a:p>
            <a:pPr>
              <a:spcBef>
                <a:spcPts val="600"/>
              </a:spcBef>
              <a:spcAft>
                <a:spcPts val="600"/>
              </a:spcAft>
            </a:pPr>
            <a:r>
              <a:rPr lang="en-US" sz="2600" dirty="0"/>
              <a:t>Talk with athletes about the importance of reporting a concussion and following return to play guidelines.</a:t>
            </a:r>
          </a:p>
          <a:p>
            <a:pPr lvl="1">
              <a:spcBef>
                <a:spcPts val="600"/>
              </a:spcBef>
              <a:spcAft>
                <a:spcPts val="600"/>
              </a:spcAft>
            </a:pPr>
            <a:r>
              <a:rPr lang="en-US" sz="2200" dirty="0"/>
              <a:t>Coming back too early can be dangerous, lead to a longer recovery and a delay in return to play.</a:t>
            </a: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90611" y="3015521"/>
            <a:ext cx="4572000" cy="3048394"/>
          </a:xfrm>
          <a:prstGeom prst="rect">
            <a:avLst/>
          </a:prstGeom>
        </p:spPr>
      </p:pic>
      <p:sp>
        <p:nvSpPr>
          <p:cNvPr id="7" name="Content Placeholder 2"/>
          <p:cNvSpPr txBox="1">
            <a:spLocks/>
          </p:cNvSpPr>
          <p:nvPr/>
        </p:nvSpPr>
        <p:spPr>
          <a:xfrm>
            <a:off x="838200" y="3015521"/>
            <a:ext cx="6252411" cy="3412359"/>
          </a:xfrm>
          <a:prstGeom prst="rect">
            <a:avLst/>
          </a:prstGeom>
        </p:spPr>
        <p:txBody>
          <a:bodyPr>
            <a:normAutofit/>
          </a:bodyPr>
          <a:lstStyle>
            <a:lvl1pPr marL="228600" indent="-228600" algn="l" defTabSz="914400" rtl="0" eaLnBrk="1" latinLnBrk="0" hangingPunct="1">
              <a:lnSpc>
                <a:spcPct val="90000"/>
              </a:lnSpc>
              <a:spcBef>
                <a:spcPts val="1000"/>
              </a:spcBef>
              <a:buClr>
                <a:schemeClr val="tx1">
                  <a:lumMod val="50000"/>
                  <a:lumOff val="50000"/>
                </a:schemeClr>
              </a:buClr>
              <a:buSzPct val="120000"/>
              <a:buFont typeface="Arial"/>
              <a:buChar char="•"/>
              <a:defRPr sz="30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Clr>
                <a:schemeClr val="tx1">
                  <a:lumMod val="50000"/>
                  <a:lumOff val="50000"/>
                </a:schemeClr>
              </a:buClr>
              <a:buSzPct val="82000"/>
              <a:buFont typeface="Courier New" panose="02070309020205020404" pitchFamily="49" charset="0"/>
              <a:buChar char="o"/>
              <a:defRPr sz="28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Clr>
                <a:schemeClr val="tx1">
                  <a:lumMod val="50000"/>
                  <a:lumOff val="50000"/>
                </a:schemeClr>
              </a:buClr>
              <a:buFont typeface="Arial"/>
              <a:buChar char="•"/>
              <a:defRPr sz="26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Clr>
                <a:schemeClr val="tx1">
                  <a:lumMod val="50000"/>
                  <a:lumOff val="50000"/>
                </a:schemeClr>
              </a:buClr>
              <a:buSzPct val="82000"/>
              <a:buFont typeface="Courier New" panose="02070309020205020404" pitchFamily="49" charset="0"/>
              <a:buChar char="o"/>
              <a:defRPr sz="24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600"/>
              </a:spcBef>
              <a:spcAft>
                <a:spcPts val="600"/>
              </a:spcAft>
            </a:pPr>
            <a:r>
              <a:rPr lang="en-US" sz="2600" dirty="0">
                <a:latin typeface="+mn-lt"/>
              </a:rPr>
              <a:t>Create a culture of safety, including proper equipment fit.</a:t>
            </a:r>
          </a:p>
          <a:p>
            <a:pPr>
              <a:spcBef>
                <a:spcPts val="600"/>
              </a:spcBef>
              <a:spcAft>
                <a:spcPts val="600"/>
              </a:spcAft>
            </a:pPr>
            <a:r>
              <a:rPr lang="en-US" sz="2600" dirty="0">
                <a:latin typeface="+mn-lt"/>
              </a:rPr>
              <a:t>Keep up-to-date on concussion information.</a:t>
            </a:r>
          </a:p>
          <a:p>
            <a:pPr lvl="1">
              <a:spcBef>
                <a:spcPts val="600"/>
              </a:spcBef>
              <a:spcAft>
                <a:spcPts val="600"/>
              </a:spcAft>
            </a:pPr>
            <a:r>
              <a:rPr lang="en-US" sz="2200" dirty="0">
                <a:latin typeface="+mn-lt"/>
              </a:rPr>
              <a:t>Review state, league or organizational concussion guidelines.</a:t>
            </a:r>
          </a:p>
          <a:p>
            <a:pPr lvl="1">
              <a:spcBef>
                <a:spcPts val="600"/>
              </a:spcBef>
              <a:spcAft>
                <a:spcPts val="600"/>
              </a:spcAft>
            </a:pPr>
            <a:r>
              <a:rPr lang="en-US" sz="2200" dirty="0">
                <a:latin typeface="+mn-lt"/>
              </a:rPr>
              <a:t>Go to CDC for HEADS UP Concussion information </a:t>
            </a:r>
            <a:r>
              <a:rPr lang="en-US" sz="2200" dirty="0">
                <a:latin typeface="+mn-lt"/>
                <a:hlinkClick r:id="rId4"/>
              </a:rPr>
              <a:t>www.cdc.gov/HEADSUP</a:t>
            </a:r>
            <a:r>
              <a:rPr lang="en-US" sz="2200" dirty="0">
                <a:latin typeface="+mn-lt"/>
              </a:rPr>
              <a:t>.  </a:t>
            </a:r>
          </a:p>
          <a:p>
            <a:pPr>
              <a:spcBef>
                <a:spcPts val="600"/>
              </a:spcBef>
              <a:spcAft>
                <a:spcPts val="600"/>
              </a:spcAft>
            </a:pPr>
            <a:endParaRPr lang="en-US" sz="2000" dirty="0">
              <a:latin typeface="+mn-lt"/>
            </a:endParaRPr>
          </a:p>
        </p:txBody>
      </p:sp>
    </p:spTree>
    <p:extLst>
      <p:ext uri="{BB962C8B-B14F-4D97-AF65-F5344CB8AC3E}">
        <p14:creationId xmlns:p14="http://schemas.microsoft.com/office/powerpoint/2010/main" val="962794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Heat Illnesses &amp; Dehydration</a:t>
            </a:r>
            <a:endParaRPr lang="en-US" dirty="0"/>
          </a:p>
        </p:txBody>
      </p:sp>
      <p:sp>
        <p:nvSpPr>
          <p:cNvPr id="3" name="Rectangle 2"/>
          <p:cNvSpPr/>
          <p:nvPr/>
        </p:nvSpPr>
        <p:spPr>
          <a:xfrm>
            <a:off x="7020912" y="147466"/>
            <a:ext cx="5032722" cy="1846659"/>
          </a:xfrm>
          <a:prstGeom prst="rect">
            <a:avLst/>
          </a:prstGeom>
        </p:spPr>
        <p:txBody>
          <a:bodyPr wrap="square">
            <a:spAutoFit/>
          </a:bodyPr>
          <a:lstStyle/>
          <a:p>
            <a:pPr algn="ctr"/>
            <a:r>
              <a:rPr lang="en-US" sz="1800" b="0" i="0" u="none" strike="noStrike" baseline="0" dirty="0">
                <a:solidFill>
                  <a:srgbClr val="FFFFFF"/>
                </a:solidFill>
              </a:rPr>
              <a:t>Content provided by</a:t>
            </a:r>
          </a:p>
          <a:p>
            <a:endParaRPr lang="en-US" sz="1800" b="0" i="0" u="none" strike="noStrike" baseline="0" dirty="0">
              <a:solidFill>
                <a:srgbClr val="FFFFFF"/>
              </a:solidFill>
            </a:endParaRPr>
          </a:p>
          <a:p>
            <a:endParaRPr lang="en-US" sz="1800" b="0" i="0" u="none" strike="noStrike" baseline="0" dirty="0">
              <a:solidFill>
                <a:srgbClr val="FFFFFF"/>
              </a:solidFill>
            </a:endParaRPr>
          </a:p>
          <a:p>
            <a:endParaRPr lang="en-US" sz="2400" b="0" i="0" u="none" strike="noStrike" baseline="0" dirty="0">
              <a:solidFill>
                <a:srgbClr val="FFFFFF"/>
              </a:solidFill>
            </a:endParaRPr>
          </a:p>
          <a:p>
            <a:endParaRPr lang="en-US" sz="1800" b="0" i="0" u="none" strike="noStrike" baseline="0" dirty="0">
              <a:solidFill>
                <a:srgbClr val="FFFFFF"/>
              </a:solidFill>
            </a:endParaRPr>
          </a:p>
          <a:p>
            <a:endParaRPr lang="en-US" dirty="0">
              <a:solidFill>
                <a:srgbClr val="FFFFFF"/>
              </a:solidFill>
            </a:endParaRPr>
          </a:p>
        </p:txBody>
      </p:sp>
      <p:pic>
        <p:nvPicPr>
          <p:cNvPr id="5" name="Picture 4"/>
          <p:cNvPicPr>
            <a:picLocks noChangeAspect="1"/>
          </p:cNvPicPr>
          <p:nvPr/>
        </p:nvPicPr>
        <p:blipFill rotWithShape="1">
          <a:blip r:embed="rId3"/>
          <a:srcRect l="10030" t="21139" r="8392"/>
          <a:stretch/>
        </p:blipFill>
        <p:spPr>
          <a:xfrm>
            <a:off x="8241188" y="622525"/>
            <a:ext cx="2587628" cy="1463040"/>
          </a:xfrm>
          <a:prstGeom prst="rect">
            <a:avLst/>
          </a:prstGeom>
        </p:spPr>
      </p:pic>
    </p:spTree>
    <p:extLst>
      <p:ext uri="{BB962C8B-B14F-4D97-AF65-F5344CB8AC3E}">
        <p14:creationId xmlns:p14="http://schemas.microsoft.com/office/powerpoint/2010/main" val="14020628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Who is at risk? </a:t>
            </a:r>
          </a:p>
        </p:txBody>
      </p:sp>
      <p:sp>
        <p:nvSpPr>
          <p:cNvPr id="3" name="Content Placeholder 2"/>
          <p:cNvSpPr>
            <a:spLocks noGrp="1"/>
          </p:cNvSpPr>
          <p:nvPr>
            <p:ph sz="quarter" idx="11"/>
          </p:nvPr>
        </p:nvSpPr>
        <p:spPr>
          <a:xfrm>
            <a:off x="821121" y="1236400"/>
            <a:ext cx="10549759" cy="822980"/>
          </a:xfrm>
        </p:spPr>
        <p:txBody>
          <a:bodyPr/>
          <a:lstStyle/>
          <a:p>
            <a:pPr marL="0" indent="0" algn="ctr">
              <a:spcBef>
                <a:spcPts val="600"/>
              </a:spcBef>
              <a:buNone/>
            </a:pPr>
            <a:r>
              <a:rPr lang="en-US" sz="2600" dirty="0"/>
              <a:t>All youth athletes are at risk.  </a:t>
            </a:r>
          </a:p>
          <a:p>
            <a:pPr marL="0" indent="0" algn="ctr">
              <a:spcBef>
                <a:spcPts val="600"/>
              </a:spcBef>
              <a:buNone/>
            </a:pPr>
            <a:r>
              <a:rPr lang="en-US" sz="2600" dirty="0"/>
              <a:t>Some factors that may increase risk include:</a:t>
            </a:r>
          </a:p>
        </p:txBody>
      </p:sp>
      <p:graphicFrame>
        <p:nvGraphicFramePr>
          <p:cNvPr id="4" name="Table 3"/>
          <p:cNvGraphicFramePr>
            <a:graphicFrameLocks noGrp="1"/>
          </p:cNvGraphicFramePr>
          <p:nvPr>
            <p:extLst>
              <p:ext uri="{D42A27DB-BD31-4B8C-83A1-F6EECF244321}">
                <p14:modId xmlns:p14="http://schemas.microsoft.com/office/powerpoint/2010/main" val="1734622555"/>
              </p:ext>
            </p:extLst>
          </p:nvPr>
        </p:nvGraphicFramePr>
        <p:xfrm>
          <a:off x="1313688" y="2290573"/>
          <a:ext cx="9564624" cy="3912910"/>
        </p:xfrm>
        <a:graphic>
          <a:graphicData uri="http://schemas.openxmlformats.org/drawingml/2006/table">
            <a:tbl>
              <a:tblPr firstRow="1" bandRow="1">
                <a:tableStyleId>{5C22544A-7EE6-4342-B048-85BDC9FD1C3A}</a:tableStyleId>
              </a:tblPr>
              <a:tblGrid>
                <a:gridCol w="4782312">
                  <a:extLst>
                    <a:ext uri="{9D8B030D-6E8A-4147-A177-3AD203B41FA5}">
                      <a16:colId xmlns:a16="http://schemas.microsoft.com/office/drawing/2014/main" val="20000"/>
                    </a:ext>
                  </a:extLst>
                </a:gridCol>
                <a:gridCol w="4782312">
                  <a:extLst>
                    <a:ext uri="{9D8B030D-6E8A-4147-A177-3AD203B41FA5}">
                      <a16:colId xmlns:a16="http://schemas.microsoft.com/office/drawing/2014/main" val="20001"/>
                    </a:ext>
                  </a:extLst>
                </a:gridCol>
              </a:tblGrid>
              <a:tr h="475878">
                <a:tc>
                  <a:txBody>
                    <a:bodyPr/>
                    <a:lstStyle/>
                    <a:p>
                      <a:pPr algn="ctr"/>
                      <a:r>
                        <a:rPr lang="en-US" sz="2000" dirty="0">
                          <a:latin typeface="+mn-lt"/>
                        </a:rPr>
                        <a:t>Intrinsic Factors – Unique to the individual</a:t>
                      </a:r>
                    </a:p>
                  </a:txBody>
                  <a:tcPr marL="86360" marR="86360" marT="43180" marB="43180" anchor="ctr">
                    <a:solidFill>
                      <a:srgbClr val="008F4C"/>
                    </a:solidFill>
                  </a:tcPr>
                </a:tc>
                <a:tc>
                  <a:txBody>
                    <a:bodyPr/>
                    <a:lstStyle/>
                    <a:p>
                      <a:pPr algn="ctr"/>
                      <a:r>
                        <a:rPr lang="en-US" sz="2000" dirty="0">
                          <a:latin typeface="+mn-lt"/>
                        </a:rPr>
                        <a:t>Extrinsic</a:t>
                      </a:r>
                      <a:r>
                        <a:rPr lang="en-US" sz="2000" baseline="0" dirty="0">
                          <a:latin typeface="+mn-lt"/>
                        </a:rPr>
                        <a:t> Factors – Outside athlete’s control</a:t>
                      </a:r>
                      <a:endParaRPr lang="en-US" sz="2000" dirty="0">
                        <a:latin typeface="+mn-lt"/>
                      </a:endParaRPr>
                    </a:p>
                  </a:txBody>
                  <a:tcPr marL="86360" marR="86360" marT="43180" marB="43180" anchor="ctr">
                    <a:solidFill>
                      <a:srgbClr val="008F4C"/>
                    </a:solidFill>
                  </a:tcPr>
                </a:tc>
                <a:extLst>
                  <a:ext uri="{0D108BD9-81ED-4DB2-BD59-A6C34878D82A}">
                    <a16:rowId xmlns:a16="http://schemas.microsoft.com/office/drawing/2014/main" val="10000"/>
                  </a:ext>
                </a:extLst>
              </a:tr>
              <a:tr h="772528">
                <a:tc>
                  <a:txBody>
                    <a:bodyPr/>
                    <a:lstStyle/>
                    <a:p>
                      <a:pPr algn="ctr"/>
                      <a:r>
                        <a:rPr lang="en-US" sz="1800" dirty="0">
                          <a:latin typeface="+mn-lt"/>
                        </a:rPr>
                        <a:t>Lower fitness level</a:t>
                      </a:r>
                    </a:p>
                  </a:txBody>
                  <a:tcPr marL="86360" marR="86360" marT="43180" marB="43180" anchor="ctr">
                    <a:solidFill>
                      <a:srgbClr val="008F4C">
                        <a:alpha val="35000"/>
                      </a:srgbClr>
                    </a:solidFill>
                  </a:tcPr>
                </a:tc>
                <a:tc>
                  <a:txBody>
                    <a:bodyPr/>
                    <a:lstStyle/>
                    <a:p>
                      <a:pPr algn="ctr"/>
                      <a:r>
                        <a:rPr lang="en-US" sz="1800" dirty="0">
                          <a:latin typeface="+mn-lt"/>
                        </a:rPr>
                        <a:t>Intense or prolonged</a:t>
                      </a:r>
                      <a:r>
                        <a:rPr lang="en-US" sz="1800" baseline="0" dirty="0">
                          <a:latin typeface="+mn-lt"/>
                        </a:rPr>
                        <a:t> exercise without enough breaks</a:t>
                      </a:r>
                    </a:p>
                  </a:txBody>
                  <a:tcPr marL="86360" marR="86360" marT="43180" marB="43180" anchor="ctr">
                    <a:solidFill>
                      <a:srgbClr val="008F4C">
                        <a:alpha val="35000"/>
                      </a:srgbClr>
                    </a:solidFill>
                  </a:tcPr>
                </a:tc>
                <a:extLst>
                  <a:ext uri="{0D108BD9-81ED-4DB2-BD59-A6C34878D82A}">
                    <a16:rowId xmlns:a16="http://schemas.microsoft.com/office/drawing/2014/main" val="10001"/>
                  </a:ext>
                </a:extLst>
              </a:tr>
              <a:tr h="43879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latin typeface="+mn-lt"/>
                        </a:rPr>
                        <a:t>Lack of sleep</a:t>
                      </a:r>
                    </a:p>
                  </a:txBody>
                  <a:tcPr marL="86360" marR="86360" marT="43180" marB="43180" anchor="ctr">
                    <a:solidFill>
                      <a:srgbClr val="008F4C">
                        <a:alpha val="10000"/>
                      </a:srgbClr>
                    </a:solidFill>
                  </a:tcPr>
                </a:tc>
                <a:tc>
                  <a:txBody>
                    <a:bodyPr/>
                    <a:lstStyle/>
                    <a:p>
                      <a:pPr algn="ctr"/>
                      <a:r>
                        <a:rPr lang="en-US" sz="1800" dirty="0">
                          <a:latin typeface="+mn-lt"/>
                        </a:rPr>
                        <a:t>High temperature</a:t>
                      </a:r>
                      <a:r>
                        <a:rPr lang="en-US" sz="1800" baseline="0" dirty="0">
                          <a:latin typeface="+mn-lt"/>
                        </a:rPr>
                        <a:t> and/or high </a:t>
                      </a:r>
                      <a:r>
                        <a:rPr lang="en-US" sz="1800" dirty="0">
                          <a:latin typeface="+mn-lt"/>
                        </a:rPr>
                        <a:t>humidity</a:t>
                      </a:r>
                    </a:p>
                  </a:txBody>
                  <a:tcPr marL="86360" marR="86360" marT="43180" marB="43180" anchor="ctr">
                    <a:solidFill>
                      <a:srgbClr val="008F4C">
                        <a:alpha val="10000"/>
                      </a:srgbClr>
                    </a:solidFill>
                  </a:tcPr>
                </a:tc>
                <a:extLst>
                  <a:ext uri="{0D108BD9-81ED-4DB2-BD59-A6C34878D82A}">
                    <a16:rowId xmlns:a16="http://schemas.microsoft.com/office/drawing/2014/main" val="10002"/>
                  </a:ext>
                </a:extLst>
              </a:tr>
              <a:tr h="438796">
                <a:tc>
                  <a:txBody>
                    <a:bodyPr/>
                    <a:lstStyle/>
                    <a:p>
                      <a:pPr algn="ctr"/>
                      <a:r>
                        <a:rPr lang="en-US" sz="1800" dirty="0">
                          <a:latin typeface="+mn-lt"/>
                        </a:rPr>
                        <a:t>Illness</a:t>
                      </a:r>
                    </a:p>
                  </a:txBody>
                  <a:tcPr marL="86360" marR="86360" marT="43180" marB="43180" anchor="ctr">
                    <a:solidFill>
                      <a:srgbClr val="008F4C">
                        <a:alpha val="35000"/>
                      </a:srgbClr>
                    </a:solidFill>
                  </a:tcPr>
                </a:tc>
                <a:tc>
                  <a:txBody>
                    <a:bodyPr/>
                    <a:lstStyle/>
                    <a:p>
                      <a:pPr algn="ctr"/>
                      <a:r>
                        <a:rPr lang="en-US" sz="1800" baseline="0" dirty="0">
                          <a:latin typeface="+mn-lt"/>
                        </a:rPr>
                        <a:t>Equipment and/or heavy clothing  </a:t>
                      </a:r>
                    </a:p>
                  </a:txBody>
                  <a:tcPr marL="86360" marR="86360" marT="43180" marB="43180" anchor="ctr">
                    <a:solidFill>
                      <a:srgbClr val="008F4C">
                        <a:alpha val="35000"/>
                      </a:srgbClr>
                    </a:solidFill>
                  </a:tcPr>
                </a:tc>
                <a:extLst>
                  <a:ext uri="{0D108BD9-81ED-4DB2-BD59-A6C34878D82A}">
                    <a16:rowId xmlns:a16="http://schemas.microsoft.com/office/drawing/2014/main" val="10003"/>
                  </a:ext>
                </a:extLst>
              </a:tr>
              <a:tr h="7725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latin typeface="+mn-lt"/>
                        </a:rPr>
                        <a:t>Taking</a:t>
                      </a:r>
                      <a:r>
                        <a:rPr lang="en-US" sz="1800" baseline="0" dirty="0">
                          <a:latin typeface="+mn-lt"/>
                        </a:rPr>
                        <a:t> c</a:t>
                      </a:r>
                      <a:r>
                        <a:rPr lang="en-US" sz="1800" dirty="0">
                          <a:latin typeface="+mn-lt"/>
                        </a:rPr>
                        <a:t>ertain</a:t>
                      </a:r>
                      <a:r>
                        <a:rPr lang="en-US" sz="1800" baseline="0" dirty="0">
                          <a:latin typeface="+mn-lt"/>
                        </a:rPr>
                        <a:t> </a:t>
                      </a:r>
                      <a:r>
                        <a:rPr lang="en-US" sz="1800" dirty="0">
                          <a:latin typeface="+mn-lt"/>
                        </a:rPr>
                        <a:t>medications (antihistamines,</a:t>
                      </a:r>
                      <a:r>
                        <a:rPr lang="en-US" sz="1800" baseline="0" dirty="0">
                          <a:latin typeface="+mn-lt"/>
                        </a:rPr>
                        <a:t> diuretics,</a:t>
                      </a:r>
                      <a:r>
                        <a:rPr lang="en-US" sz="1800" kern="1200" dirty="0">
                          <a:solidFill>
                            <a:schemeClr val="dk1"/>
                          </a:solidFill>
                          <a:effectLst/>
                          <a:latin typeface="+mn-lt"/>
                          <a:ea typeface="+mn-ea"/>
                          <a:cs typeface="+mn-cs"/>
                        </a:rPr>
                        <a:t> antihypertensives</a:t>
                      </a:r>
                      <a:r>
                        <a:rPr lang="en-US" sz="1800" baseline="0" dirty="0">
                          <a:latin typeface="+mn-lt"/>
                        </a:rPr>
                        <a:t>), supplements, and/or stimulants</a:t>
                      </a:r>
                      <a:endParaRPr lang="en-US" sz="1800" dirty="0">
                        <a:latin typeface="+mn-lt"/>
                      </a:endParaRPr>
                    </a:p>
                  </a:txBody>
                  <a:tcPr marL="86360" marR="86360" marT="43180" marB="43180" anchor="ctr">
                    <a:solidFill>
                      <a:srgbClr val="008F4C">
                        <a:alpha val="1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latin typeface="+mn-lt"/>
                        </a:rPr>
                        <a:t>Direct</a:t>
                      </a:r>
                      <a:r>
                        <a:rPr lang="en-US" sz="1800" baseline="0" dirty="0">
                          <a:latin typeface="+mn-lt"/>
                        </a:rPr>
                        <a:t> sun exposure</a:t>
                      </a:r>
                      <a:endParaRPr lang="en-US" sz="1800" dirty="0">
                        <a:latin typeface="+mn-lt"/>
                      </a:endParaRPr>
                    </a:p>
                  </a:txBody>
                  <a:tcPr marL="86360" marR="86360" marT="43180" marB="43180" anchor="ctr">
                    <a:solidFill>
                      <a:srgbClr val="008F4C">
                        <a:alpha val="10000"/>
                      </a:srgbClr>
                    </a:solidFill>
                  </a:tcPr>
                </a:tc>
                <a:extLst>
                  <a:ext uri="{0D108BD9-81ED-4DB2-BD59-A6C34878D82A}">
                    <a16:rowId xmlns:a16="http://schemas.microsoft.com/office/drawing/2014/main" val="10004"/>
                  </a:ext>
                </a:extLst>
              </a:tr>
              <a:tr h="43879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latin typeface="+mn-lt"/>
                        </a:rPr>
                        <a:t>Overweight or obese</a:t>
                      </a:r>
                    </a:p>
                  </a:txBody>
                  <a:tcPr marL="86360" marR="86360" marT="43180" marB="43180" anchor="ctr">
                    <a:solidFill>
                      <a:srgbClr val="008F4C">
                        <a:alpha val="35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aseline="0" dirty="0">
                          <a:latin typeface="+mn-lt"/>
                        </a:rPr>
                        <a:t>Not enough fluids or breaks</a:t>
                      </a:r>
                    </a:p>
                  </a:txBody>
                  <a:tcPr marL="86360" marR="86360" marT="43180" marB="43180" anchor="ctr">
                    <a:solidFill>
                      <a:srgbClr val="008F4C">
                        <a:alpha val="35000"/>
                      </a:srgbClr>
                    </a:solidFill>
                  </a:tcPr>
                </a:tc>
                <a:extLst>
                  <a:ext uri="{0D108BD9-81ED-4DB2-BD59-A6C34878D82A}">
                    <a16:rowId xmlns:a16="http://schemas.microsoft.com/office/drawing/2014/main" val="10005"/>
                  </a:ext>
                </a:extLst>
              </a:tr>
              <a:tr h="438796">
                <a:tc>
                  <a:txBody>
                    <a:bodyPr/>
                    <a:lstStyle/>
                    <a:p>
                      <a:pPr algn="ctr"/>
                      <a:r>
                        <a:rPr lang="en-US" sz="1800" dirty="0">
                          <a:latin typeface="+mn-lt"/>
                        </a:rPr>
                        <a:t>Not used to the heat</a:t>
                      </a:r>
                    </a:p>
                  </a:txBody>
                  <a:tcPr marL="86360" marR="86360" marT="43180" marB="43180" anchor="ctr">
                    <a:solidFill>
                      <a:srgbClr val="008F4C">
                        <a:alpha val="10000"/>
                      </a:srgbClr>
                    </a:solidFill>
                  </a:tcPr>
                </a:tc>
                <a:tc>
                  <a:txBody>
                    <a:bodyPr/>
                    <a:lstStyle/>
                    <a:p>
                      <a:pPr algn="ctr"/>
                      <a:endParaRPr lang="en-US" sz="1800" dirty="0">
                        <a:latin typeface="+mn-lt"/>
                      </a:endParaRPr>
                    </a:p>
                  </a:txBody>
                  <a:tcPr marL="86360" marR="86360" marT="43180" marB="43180" anchor="ctr">
                    <a:solidFill>
                      <a:srgbClr val="008F4C">
                        <a:alpha val="10000"/>
                      </a:srgbClr>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944405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838199" y="365125"/>
            <a:ext cx="9288439" cy="762000"/>
          </a:xfrm>
        </p:spPr>
        <p:txBody>
          <a:bodyPr/>
          <a:lstStyle/>
          <a:p>
            <a:r>
              <a:rPr lang="en-US" dirty="0"/>
              <a:t>Heat-related illnesses signs &amp; symptoms</a:t>
            </a:r>
          </a:p>
        </p:txBody>
      </p:sp>
      <p:graphicFrame>
        <p:nvGraphicFramePr>
          <p:cNvPr id="4" name="Content Placeholder 5"/>
          <p:cNvGraphicFramePr>
            <a:graphicFrameLocks noGrp="1"/>
          </p:cNvGraphicFramePr>
          <p:nvPr>
            <p:ph sz="quarter" idx="11"/>
            <p:extLst>
              <p:ext uri="{D42A27DB-BD31-4B8C-83A1-F6EECF244321}">
                <p14:modId xmlns:p14="http://schemas.microsoft.com/office/powerpoint/2010/main" val="1134142212"/>
              </p:ext>
            </p:extLst>
          </p:nvPr>
        </p:nvGraphicFramePr>
        <p:xfrm>
          <a:off x="1068114" y="1704108"/>
          <a:ext cx="10055772" cy="45188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61280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Introduction</a:t>
            </a:r>
          </a:p>
        </p:txBody>
      </p:sp>
      <p:sp>
        <p:nvSpPr>
          <p:cNvPr id="3" name="Content Placeholder 2"/>
          <p:cNvSpPr>
            <a:spLocks noGrp="1"/>
          </p:cNvSpPr>
          <p:nvPr>
            <p:ph sz="quarter" idx="11"/>
          </p:nvPr>
        </p:nvSpPr>
        <p:spPr/>
        <p:txBody>
          <a:bodyPr/>
          <a:lstStyle/>
          <a:p>
            <a:r>
              <a:rPr lang="en-US" dirty="0"/>
              <a:t>INSERT PRESENTER(S) NAMES</a:t>
            </a:r>
          </a:p>
          <a:p>
            <a:pPr marL="0" indent="0">
              <a:buNone/>
            </a:pPr>
            <a:endParaRPr lang="en-US" dirty="0"/>
          </a:p>
        </p:txBody>
      </p:sp>
    </p:spTree>
    <p:extLst>
      <p:ext uri="{BB962C8B-B14F-4D97-AF65-F5344CB8AC3E}">
        <p14:creationId xmlns:p14="http://schemas.microsoft.com/office/powerpoint/2010/main" val="31970798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What should you do if you suspect a heat-related illness?</a:t>
            </a:r>
          </a:p>
        </p:txBody>
      </p:sp>
      <p:graphicFrame>
        <p:nvGraphicFramePr>
          <p:cNvPr id="4" name="Content Placeholder 5"/>
          <p:cNvGraphicFramePr>
            <a:graphicFrameLocks noGrp="1"/>
          </p:cNvGraphicFramePr>
          <p:nvPr>
            <p:ph idx="4294967295"/>
            <p:extLst>
              <p:ext uri="{D42A27DB-BD31-4B8C-83A1-F6EECF244321}">
                <p14:modId xmlns:p14="http://schemas.microsoft.com/office/powerpoint/2010/main" val="2765110534"/>
              </p:ext>
            </p:extLst>
          </p:nvPr>
        </p:nvGraphicFramePr>
        <p:xfrm>
          <a:off x="838200" y="1690688"/>
          <a:ext cx="10728960" cy="4486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435877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What is dehydration? </a:t>
            </a:r>
          </a:p>
        </p:txBody>
      </p:sp>
      <p:sp>
        <p:nvSpPr>
          <p:cNvPr id="3" name="Content Placeholder 2"/>
          <p:cNvSpPr>
            <a:spLocks noGrp="1"/>
          </p:cNvSpPr>
          <p:nvPr>
            <p:ph sz="quarter" idx="11"/>
          </p:nvPr>
        </p:nvSpPr>
        <p:spPr>
          <a:xfrm>
            <a:off x="838200" y="1553067"/>
            <a:ext cx="6236368" cy="4572000"/>
          </a:xfrm>
        </p:spPr>
        <p:txBody>
          <a:bodyPr/>
          <a:lstStyle/>
          <a:p>
            <a:pPr>
              <a:spcBef>
                <a:spcPts val="600"/>
              </a:spcBef>
              <a:spcAft>
                <a:spcPts val="600"/>
              </a:spcAft>
            </a:pPr>
            <a:r>
              <a:rPr lang="en-US" sz="2800" dirty="0"/>
              <a:t>Dehydration occurs when a person does not replace body fluids lost from sweating. </a:t>
            </a:r>
          </a:p>
          <a:p>
            <a:pPr>
              <a:spcBef>
                <a:spcPts val="600"/>
              </a:spcBef>
              <a:spcAft>
                <a:spcPts val="600"/>
              </a:spcAft>
            </a:pPr>
            <a:r>
              <a:rPr lang="en-US" sz="2800" dirty="0"/>
              <a:t>Dehydration causes a person to become hotter and have a higher heart rate, putting them at greater risk for heat illnesses.</a:t>
            </a:r>
          </a:p>
          <a:p>
            <a:pPr>
              <a:spcBef>
                <a:spcPts val="600"/>
              </a:spcBef>
              <a:spcAft>
                <a:spcPts val="600"/>
              </a:spcAft>
            </a:pPr>
            <a:r>
              <a:rPr lang="en-US" sz="2800" dirty="0"/>
              <a:t>Minimizing dehydration to less than 2-3% of a person's body weight will help to optimize health and performance</a:t>
            </a: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02424" y="2060812"/>
            <a:ext cx="4572000" cy="3048000"/>
          </a:xfrm>
          <a:prstGeom prst="rect">
            <a:avLst/>
          </a:prstGeom>
        </p:spPr>
      </p:pic>
    </p:spTree>
    <p:extLst>
      <p:ext uri="{BB962C8B-B14F-4D97-AF65-F5344CB8AC3E}">
        <p14:creationId xmlns:p14="http://schemas.microsoft.com/office/powerpoint/2010/main" val="2752545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838200" y="365125"/>
            <a:ext cx="8783472" cy="762000"/>
          </a:xfrm>
        </p:spPr>
        <p:txBody>
          <a:bodyPr/>
          <a:lstStyle/>
          <a:p>
            <a:r>
              <a:rPr lang="en-US" dirty="0"/>
              <a:t>Dehydration signs &amp; symptoms</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1499823789"/>
              </p:ext>
            </p:extLst>
          </p:nvPr>
        </p:nvGraphicFramePr>
        <p:xfrm>
          <a:off x="1312886" y="1695333"/>
          <a:ext cx="9566228" cy="4424232"/>
        </p:xfrm>
        <a:graphic>
          <a:graphicData uri="http://schemas.openxmlformats.org/drawingml/2006/table">
            <a:tbl>
              <a:tblPr firstRow="1" bandRow="1">
                <a:tableStyleId>{21E4AEA4-8DFA-4A89-87EB-49C32662AFE0}</a:tableStyleId>
              </a:tblPr>
              <a:tblGrid>
                <a:gridCol w="4783114">
                  <a:extLst>
                    <a:ext uri="{9D8B030D-6E8A-4147-A177-3AD203B41FA5}">
                      <a16:colId xmlns:a16="http://schemas.microsoft.com/office/drawing/2014/main" val="20000"/>
                    </a:ext>
                  </a:extLst>
                </a:gridCol>
                <a:gridCol w="4783114">
                  <a:extLst>
                    <a:ext uri="{9D8B030D-6E8A-4147-A177-3AD203B41FA5}">
                      <a16:colId xmlns:a16="http://schemas.microsoft.com/office/drawing/2014/main" val="20001"/>
                    </a:ext>
                  </a:extLst>
                </a:gridCol>
              </a:tblGrid>
              <a:tr h="689732">
                <a:tc gridSpan="2">
                  <a:txBody>
                    <a:bodyPr/>
                    <a:lstStyle/>
                    <a:p>
                      <a:pPr algn="ctr"/>
                      <a:r>
                        <a:rPr lang="en-US" sz="3200" dirty="0">
                          <a:latin typeface="+mn-lt"/>
                        </a:rPr>
                        <a:t>Signs and Symptoms of Dehydration</a:t>
                      </a:r>
                    </a:p>
                  </a:txBody>
                  <a:tcPr anchor="ctr">
                    <a:solidFill>
                      <a:srgbClr val="008F4C"/>
                    </a:solidFill>
                  </a:tcPr>
                </a:tc>
                <a:tc hMerge="1">
                  <a:txBody>
                    <a:bodyPr/>
                    <a:lstStyle/>
                    <a:p>
                      <a:endParaRPr lang="en-US" dirty="0"/>
                    </a:p>
                  </a:txBody>
                  <a:tcPr/>
                </a:tc>
                <a:extLst>
                  <a:ext uri="{0D108BD9-81ED-4DB2-BD59-A6C34878D82A}">
                    <a16:rowId xmlns:a16="http://schemas.microsoft.com/office/drawing/2014/main" val="10000"/>
                  </a:ext>
                </a:extLst>
              </a:tr>
              <a:tr h="594500">
                <a:tc>
                  <a:txBody>
                    <a:bodyPr/>
                    <a:lstStyle/>
                    <a:p>
                      <a:pPr algn="ctr"/>
                      <a:r>
                        <a:rPr lang="en-US" sz="2200" dirty="0">
                          <a:latin typeface="+mn-lt"/>
                        </a:rPr>
                        <a:t>Thirst</a:t>
                      </a:r>
                    </a:p>
                  </a:txBody>
                  <a:tcPr anchor="ctr">
                    <a:solidFill>
                      <a:srgbClr val="008F4C">
                        <a:alpha val="35000"/>
                      </a:srgbClr>
                    </a:solidFill>
                  </a:tcPr>
                </a:tc>
                <a:tc>
                  <a:txBody>
                    <a:bodyPr/>
                    <a:lstStyle/>
                    <a:p>
                      <a:pPr algn="ctr"/>
                      <a:r>
                        <a:rPr lang="en-US" sz="2200" dirty="0">
                          <a:latin typeface="+mn-lt"/>
                        </a:rPr>
                        <a:t>Heart palpitations</a:t>
                      </a:r>
                    </a:p>
                  </a:txBody>
                  <a:tcPr anchor="ctr">
                    <a:solidFill>
                      <a:srgbClr val="008F4C">
                        <a:alpha val="35000"/>
                      </a:srgbClr>
                    </a:solidFill>
                  </a:tcPr>
                </a:tc>
                <a:extLst>
                  <a:ext uri="{0D108BD9-81ED-4DB2-BD59-A6C34878D82A}">
                    <a16:rowId xmlns:a16="http://schemas.microsoft.com/office/drawing/2014/main" val="10001"/>
                  </a:ext>
                </a:extLst>
              </a:tr>
              <a:tr h="594500">
                <a:tc>
                  <a:txBody>
                    <a:bodyPr/>
                    <a:lstStyle/>
                    <a:p>
                      <a:pPr algn="ctr"/>
                      <a:r>
                        <a:rPr lang="en-US" sz="2200" dirty="0">
                          <a:latin typeface="+mn-lt"/>
                        </a:rPr>
                        <a:t>Dry mouth</a:t>
                      </a:r>
                    </a:p>
                  </a:txBody>
                  <a:tcPr anchor="ctr">
                    <a:solidFill>
                      <a:srgbClr val="008F4C">
                        <a:alpha val="1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dirty="0">
                          <a:latin typeface="+mn-lt"/>
                        </a:rPr>
                        <a:t>Lightheadedness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200" dirty="0">
                          <a:latin typeface="+mn-lt"/>
                        </a:rPr>
                        <a:t>(especially when standing)</a:t>
                      </a:r>
                    </a:p>
                  </a:txBody>
                  <a:tcPr anchor="ctr">
                    <a:solidFill>
                      <a:srgbClr val="008F4C">
                        <a:alpha val="10000"/>
                      </a:srgbClr>
                    </a:solidFill>
                  </a:tcPr>
                </a:tc>
                <a:extLst>
                  <a:ext uri="{0D108BD9-81ED-4DB2-BD59-A6C34878D82A}">
                    <a16:rowId xmlns:a16="http://schemas.microsoft.com/office/drawing/2014/main" val="10002"/>
                  </a:ext>
                </a:extLst>
              </a:tr>
              <a:tr h="594500">
                <a:tc>
                  <a:txBody>
                    <a:bodyPr/>
                    <a:lstStyle/>
                    <a:p>
                      <a:pPr algn="ctr"/>
                      <a:r>
                        <a:rPr lang="en-US" sz="2200" dirty="0">
                          <a:latin typeface="+mn-lt"/>
                        </a:rPr>
                        <a:t>Being irritable or cranky</a:t>
                      </a:r>
                    </a:p>
                  </a:txBody>
                  <a:tcPr anchor="ctr">
                    <a:solidFill>
                      <a:srgbClr val="008F4C">
                        <a:alpha val="35000"/>
                      </a:srgbClr>
                    </a:solidFill>
                  </a:tcPr>
                </a:tc>
                <a:tc>
                  <a:txBody>
                    <a:bodyPr/>
                    <a:lstStyle/>
                    <a:p>
                      <a:pPr algn="ctr"/>
                      <a:r>
                        <a:rPr lang="en-US" sz="2200" dirty="0">
                          <a:latin typeface="+mn-lt"/>
                        </a:rPr>
                        <a:t>Weakness</a:t>
                      </a:r>
                    </a:p>
                  </a:txBody>
                  <a:tcPr anchor="ctr">
                    <a:solidFill>
                      <a:srgbClr val="008F4C">
                        <a:alpha val="35000"/>
                      </a:srgbClr>
                    </a:solidFill>
                  </a:tcPr>
                </a:tc>
                <a:extLst>
                  <a:ext uri="{0D108BD9-81ED-4DB2-BD59-A6C34878D82A}">
                    <a16:rowId xmlns:a16="http://schemas.microsoft.com/office/drawing/2014/main" val="10003"/>
                  </a:ext>
                </a:extLst>
              </a:tr>
              <a:tr h="594500">
                <a:tc>
                  <a:txBody>
                    <a:bodyPr/>
                    <a:lstStyle/>
                    <a:p>
                      <a:pPr algn="ctr"/>
                      <a:r>
                        <a:rPr lang="en-US" sz="2200" dirty="0">
                          <a:latin typeface="+mn-lt"/>
                        </a:rPr>
                        <a:t>Headache</a:t>
                      </a:r>
                    </a:p>
                  </a:txBody>
                  <a:tcPr anchor="ctr">
                    <a:solidFill>
                      <a:srgbClr val="008F4C">
                        <a:alpha val="10000"/>
                      </a:srgbClr>
                    </a:solidFill>
                  </a:tcPr>
                </a:tc>
                <a:tc>
                  <a:txBody>
                    <a:bodyPr/>
                    <a:lstStyle/>
                    <a:p>
                      <a:pPr algn="ctr"/>
                      <a:r>
                        <a:rPr lang="en-US" sz="2200" dirty="0">
                          <a:latin typeface="+mn-lt"/>
                        </a:rPr>
                        <a:t>Decreased urine output</a:t>
                      </a:r>
                    </a:p>
                  </a:txBody>
                  <a:tcPr anchor="ctr">
                    <a:solidFill>
                      <a:srgbClr val="008F4C">
                        <a:alpha val="10000"/>
                      </a:srgbClr>
                    </a:solidFill>
                  </a:tcPr>
                </a:tc>
                <a:extLst>
                  <a:ext uri="{0D108BD9-81ED-4DB2-BD59-A6C34878D82A}">
                    <a16:rowId xmlns:a16="http://schemas.microsoft.com/office/drawing/2014/main" val="10004"/>
                  </a:ext>
                </a:extLst>
              </a:tr>
              <a:tr h="594500">
                <a:tc>
                  <a:txBody>
                    <a:bodyPr/>
                    <a:lstStyle/>
                    <a:p>
                      <a:pPr algn="ctr"/>
                      <a:r>
                        <a:rPr lang="en-US" sz="2200" dirty="0">
                          <a:latin typeface="+mn-lt"/>
                        </a:rPr>
                        <a:t>Dizziness</a:t>
                      </a:r>
                    </a:p>
                  </a:txBody>
                  <a:tcPr anchor="ctr">
                    <a:solidFill>
                      <a:srgbClr val="008F4C">
                        <a:alpha val="35000"/>
                      </a:srgbClr>
                    </a:solidFill>
                  </a:tcPr>
                </a:tc>
                <a:tc>
                  <a:txBody>
                    <a:bodyPr/>
                    <a:lstStyle/>
                    <a:p>
                      <a:pPr algn="ctr"/>
                      <a:r>
                        <a:rPr lang="en-US" sz="2200" dirty="0">
                          <a:latin typeface="+mn-lt"/>
                        </a:rPr>
                        <a:t>Dark urine</a:t>
                      </a:r>
                      <a:r>
                        <a:rPr lang="en-US" sz="2200" baseline="0" dirty="0">
                          <a:latin typeface="+mn-lt"/>
                        </a:rPr>
                        <a:t> color</a:t>
                      </a:r>
                      <a:endParaRPr lang="en-US" sz="2200" dirty="0">
                        <a:latin typeface="+mn-lt"/>
                      </a:endParaRPr>
                    </a:p>
                  </a:txBody>
                  <a:tcPr anchor="ctr">
                    <a:solidFill>
                      <a:srgbClr val="008F4C">
                        <a:alpha val="35000"/>
                      </a:srgbClr>
                    </a:solidFill>
                  </a:tcPr>
                </a:tc>
                <a:extLst>
                  <a:ext uri="{0D108BD9-81ED-4DB2-BD59-A6C34878D82A}">
                    <a16:rowId xmlns:a16="http://schemas.microsoft.com/office/drawing/2014/main" val="10005"/>
                  </a:ext>
                </a:extLst>
              </a:tr>
              <a:tr h="5945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dirty="0">
                          <a:latin typeface="+mn-lt"/>
                        </a:rPr>
                        <a:t>Nausea</a:t>
                      </a:r>
                      <a:r>
                        <a:rPr lang="en-US" sz="2200" baseline="0" dirty="0">
                          <a:latin typeface="+mn-lt"/>
                        </a:rPr>
                        <a:t> and vomiting</a:t>
                      </a:r>
                      <a:endParaRPr lang="en-US" sz="2200" dirty="0">
                        <a:latin typeface="+mn-lt"/>
                      </a:endParaRPr>
                    </a:p>
                  </a:txBody>
                  <a:tcPr anchor="ctr">
                    <a:solidFill>
                      <a:srgbClr val="008F4C">
                        <a:alpha val="10000"/>
                      </a:srgbClr>
                    </a:solidFill>
                  </a:tcPr>
                </a:tc>
                <a:tc>
                  <a:txBody>
                    <a:bodyPr/>
                    <a:lstStyle/>
                    <a:p>
                      <a:pPr algn="ctr"/>
                      <a:r>
                        <a:rPr lang="en-US" sz="2200" dirty="0">
                          <a:latin typeface="+mn-lt"/>
                        </a:rPr>
                        <a:t>Exercise session weight loss &gt;</a:t>
                      </a:r>
                      <a:r>
                        <a:rPr lang="en-US" sz="2200" baseline="0" dirty="0">
                          <a:latin typeface="+mn-lt"/>
                        </a:rPr>
                        <a:t> 2%</a:t>
                      </a:r>
                      <a:endParaRPr lang="en-US" sz="2200" dirty="0">
                        <a:latin typeface="+mn-lt"/>
                      </a:endParaRPr>
                    </a:p>
                  </a:txBody>
                  <a:tcPr anchor="ctr">
                    <a:solidFill>
                      <a:srgbClr val="008F4C">
                        <a:alpha val="10000"/>
                      </a:srgbClr>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7955430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838200" y="365125"/>
            <a:ext cx="8899358" cy="762000"/>
          </a:xfrm>
        </p:spPr>
        <p:txBody>
          <a:bodyPr/>
          <a:lstStyle/>
          <a:p>
            <a:r>
              <a:rPr lang="en-US" dirty="0"/>
              <a:t>How can hydration be monitored? </a:t>
            </a:r>
          </a:p>
        </p:txBody>
      </p:sp>
      <p:sp>
        <p:nvSpPr>
          <p:cNvPr id="3" name="Content Placeholder 2"/>
          <p:cNvSpPr>
            <a:spLocks noGrp="1"/>
          </p:cNvSpPr>
          <p:nvPr>
            <p:ph sz="quarter" idx="11"/>
          </p:nvPr>
        </p:nvSpPr>
        <p:spPr>
          <a:xfrm>
            <a:off x="838200" y="1357746"/>
            <a:ext cx="8899358" cy="4932218"/>
          </a:xfrm>
          <a:noFill/>
        </p:spPr>
        <p:txBody>
          <a:bodyPr/>
          <a:lstStyle/>
          <a:p>
            <a:pPr>
              <a:spcBef>
                <a:spcPts val="600"/>
              </a:spcBef>
              <a:spcAft>
                <a:spcPts val="600"/>
              </a:spcAft>
            </a:pPr>
            <a:r>
              <a:rPr lang="en-US" sz="2000" b="1" dirty="0"/>
              <a:t>Body Weight changes</a:t>
            </a:r>
            <a:r>
              <a:rPr lang="en-US" sz="2000" dirty="0"/>
              <a:t>–</a:t>
            </a:r>
            <a:r>
              <a:rPr lang="en-US" sz="2000" b="1" dirty="0"/>
              <a:t> </a:t>
            </a:r>
            <a:r>
              <a:rPr lang="en-US" sz="2000" dirty="0"/>
              <a:t>Pre-practice to post-practice</a:t>
            </a:r>
          </a:p>
          <a:p>
            <a:pPr lvl="1">
              <a:spcBef>
                <a:spcPts val="600"/>
              </a:spcBef>
              <a:spcAft>
                <a:spcPts val="600"/>
              </a:spcAft>
            </a:pPr>
            <a:r>
              <a:rPr lang="en-US" sz="2000" dirty="0"/>
              <a:t>Most weight lost during activity is because of water loss.</a:t>
            </a:r>
          </a:p>
          <a:p>
            <a:pPr lvl="1">
              <a:spcBef>
                <a:spcPts val="600"/>
              </a:spcBef>
              <a:spcAft>
                <a:spcPts val="600"/>
              </a:spcAft>
            </a:pPr>
            <a:r>
              <a:rPr lang="en-US" sz="2000" dirty="0"/>
              <a:t>For every pound of body weight lost, an athlete should drink 16 ounces of fluid. That is about one bottle of drink per pound weight lost.</a:t>
            </a:r>
          </a:p>
          <a:p>
            <a:pPr>
              <a:spcBef>
                <a:spcPts val="600"/>
              </a:spcBef>
              <a:spcAft>
                <a:spcPts val="600"/>
              </a:spcAft>
            </a:pPr>
            <a:r>
              <a:rPr lang="en-US" sz="2000" b="1" dirty="0"/>
              <a:t>Urine color check</a:t>
            </a:r>
          </a:p>
          <a:p>
            <a:pPr lvl="1">
              <a:spcBef>
                <a:spcPts val="600"/>
              </a:spcBef>
              <a:spcAft>
                <a:spcPts val="600"/>
              </a:spcAft>
            </a:pPr>
            <a:r>
              <a:rPr lang="en-US" sz="2000" dirty="0"/>
              <a:t>Check before and after practice. </a:t>
            </a:r>
          </a:p>
          <a:p>
            <a:pPr lvl="1">
              <a:spcBef>
                <a:spcPts val="600"/>
              </a:spcBef>
              <a:spcAft>
                <a:spcPts val="600"/>
              </a:spcAft>
            </a:pPr>
            <a:r>
              <a:rPr lang="en-US" sz="2000" dirty="0"/>
              <a:t>Urine that is light or like lemonade indicates proper hydration. Urine color that is dark like apple juice would indicate dehydration.</a:t>
            </a:r>
          </a:p>
          <a:p>
            <a:pPr lvl="1">
              <a:spcBef>
                <a:spcPts val="600"/>
              </a:spcBef>
              <a:spcAft>
                <a:spcPts val="600"/>
              </a:spcAft>
            </a:pPr>
            <a:r>
              <a:rPr lang="en-US" sz="2000" dirty="0"/>
              <a:t>Encourage your athlete to maintain a urine color that looks like “lemonade.”</a:t>
            </a:r>
          </a:p>
          <a:p>
            <a:pPr lvl="1">
              <a:spcBef>
                <a:spcPts val="600"/>
              </a:spcBef>
              <a:spcAft>
                <a:spcPts val="600"/>
              </a:spcAft>
            </a:pPr>
            <a:r>
              <a:rPr lang="en-US" sz="2000" dirty="0"/>
              <a:t>Note: Supplements or medications can alter urine color. </a:t>
            </a:r>
          </a:p>
          <a:p>
            <a:pPr marL="0" indent="0" algn="ctr">
              <a:spcBef>
                <a:spcPts val="600"/>
              </a:spcBef>
              <a:spcAft>
                <a:spcPts val="600"/>
              </a:spcAft>
              <a:buNone/>
            </a:pPr>
            <a:endParaRPr lang="en-US" sz="2400" b="1" i="1" dirty="0"/>
          </a:p>
          <a:p>
            <a:pPr marL="0" indent="0" algn="ctr">
              <a:spcBef>
                <a:spcPts val="600"/>
              </a:spcBef>
              <a:spcAft>
                <a:spcPts val="600"/>
              </a:spcAft>
              <a:buNone/>
            </a:pPr>
            <a:r>
              <a:rPr lang="en-US" sz="2400" b="1" i="1" dirty="0"/>
              <a:t>It’s best to try to rehydrate within 2 hours post exercise.</a:t>
            </a:r>
          </a:p>
          <a:p>
            <a:pPr>
              <a:spcBef>
                <a:spcPts val="600"/>
              </a:spcBef>
              <a:spcAft>
                <a:spcPts val="600"/>
              </a:spcAft>
            </a:pPr>
            <a:endParaRPr lang="en-US" sz="2000" dirty="0"/>
          </a:p>
        </p:txBody>
      </p:sp>
      <p:pic>
        <p:nvPicPr>
          <p:cNvPr id="1026" name="Picture 1" descr="Urine Color Char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33709" y="1991016"/>
            <a:ext cx="1828800" cy="36961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43279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Role of sports drinks</a:t>
            </a:r>
          </a:p>
        </p:txBody>
      </p:sp>
      <p:sp>
        <p:nvSpPr>
          <p:cNvPr id="3" name="Content Placeholder 2"/>
          <p:cNvSpPr>
            <a:spLocks noGrp="1"/>
          </p:cNvSpPr>
          <p:nvPr>
            <p:ph sz="quarter" idx="11"/>
          </p:nvPr>
        </p:nvSpPr>
        <p:spPr/>
        <p:txBody>
          <a:bodyPr/>
          <a:lstStyle/>
          <a:p>
            <a:pPr>
              <a:spcBef>
                <a:spcPts val="600"/>
              </a:spcBef>
              <a:spcAft>
                <a:spcPts val="600"/>
              </a:spcAft>
            </a:pPr>
            <a:r>
              <a:rPr lang="en-US" sz="3200" dirty="0"/>
              <a:t>Sports drinks are sometimes used to replace electrolytes and provide energy for athletes who: </a:t>
            </a:r>
          </a:p>
          <a:p>
            <a:pPr lvl="1">
              <a:spcBef>
                <a:spcPts val="600"/>
              </a:spcBef>
              <a:spcAft>
                <a:spcPts val="600"/>
              </a:spcAft>
            </a:pPr>
            <a:r>
              <a:rPr lang="en-US" dirty="0"/>
              <a:t>Are doing intense activities that last 60 minutes or more.</a:t>
            </a:r>
          </a:p>
          <a:p>
            <a:pPr lvl="1">
              <a:spcBef>
                <a:spcPts val="600"/>
              </a:spcBef>
              <a:spcAft>
                <a:spcPts val="600"/>
              </a:spcAft>
            </a:pPr>
            <a:r>
              <a:rPr lang="en-US" dirty="0"/>
              <a:t>Practice more than once a day, particularly in hot, humid conditions. </a:t>
            </a:r>
          </a:p>
          <a:p>
            <a:pPr lvl="1">
              <a:spcBef>
                <a:spcPts val="600"/>
              </a:spcBef>
              <a:spcAft>
                <a:spcPts val="600"/>
              </a:spcAft>
            </a:pPr>
            <a:r>
              <a:rPr lang="en-US" dirty="0"/>
              <a:t>Sweat a lot, particularly athletes wearing a lot of equipment.  </a:t>
            </a:r>
          </a:p>
          <a:p>
            <a:pPr>
              <a:spcBef>
                <a:spcPts val="600"/>
              </a:spcBef>
              <a:spcAft>
                <a:spcPts val="600"/>
              </a:spcAft>
            </a:pPr>
            <a:r>
              <a:rPr lang="en-US" dirty="0"/>
              <a:t>In short-session practices, there is no added benefit of drinking sports drinks when compared to plain water. </a:t>
            </a:r>
          </a:p>
          <a:p>
            <a:pPr>
              <a:spcBef>
                <a:spcPts val="600"/>
              </a:spcBef>
              <a:spcAft>
                <a:spcPts val="600"/>
              </a:spcAft>
            </a:pPr>
            <a:endParaRPr lang="en-US" dirty="0"/>
          </a:p>
        </p:txBody>
      </p:sp>
    </p:spTree>
    <p:extLst>
      <p:ext uri="{BB962C8B-B14F-4D97-AF65-F5344CB8AC3E}">
        <p14:creationId xmlns:p14="http://schemas.microsoft.com/office/powerpoint/2010/main" val="9458504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How to prevent heat-related illnesses and dehydration</a:t>
            </a:r>
          </a:p>
        </p:txBody>
      </p:sp>
      <p:sp>
        <p:nvSpPr>
          <p:cNvPr id="3" name="Content Placeholder 2"/>
          <p:cNvSpPr>
            <a:spLocks noGrp="1"/>
          </p:cNvSpPr>
          <p:nvPr>
            <p:ph sz="quarter" idx="11"/>
          </p:nvPr>
        </p:nvSpPr>
        <p:spPr>
          <a:xfrm>
            <a:off x="838200" y="1719618"/>
            <a:ext cx="7009263" cy="4503052"/>
          </a:xfrm>
        </p:spPr>
        <p:txBody>
          <a:bodyPr>
            <a:noAutofit/>
          </a:bodyPr>
          <a:lstStyle/>
          <a:p>
            <a:pPr>
              <a:lnSpc>
                <a:spcPct val="110000"/>
              </a:lnSpc>
              <a:spcBef>
                <a:spcPts val="600"/>
              </a:spcBef>
              <a:spcAft>
                <a:spcPts val="600"/>
              </a:spcAft>
            </a:pPr>
            <a:r>
              <a:rPr lang="en-US" sz="2200" dirty="0">
                <a:latin typeface="+mn-lt"/>
              </a:rPr>
              <a:t>Heat acclimatization</a:t>
            </a:r>
          </a:p>
          <a:p>
            <a:pPr>
              <a:lnSpc>
                <a:spcPct val="110000"/>
              </a:lnSpc>
              <a:spcBef>
                <a:spcPts val="600"/>
              </a:spcBef>
              <a:spcAft>
                <a:spcPts val="600"/>
              </a:spcAft>
            </a:pPr>
            <a:r>
              <a:rPr lang="en-US" sz="2200" dirty="0">
                <a:latin typeface="+mn-lt"/>
              </a:rPr>
              <a:t>Proper hydration before, during and after activity</a:t>
            </a:r>
          </a:p>
          <a:p>
            <a:pPr>
              <a:lnSpc>
                <a:spcPct val="110000"/>
              </a:lnSpc>
              <a:spcBef>
                <a:spcPts val="600"/>
              </a:spcBef>
              <a:spcAft>
                <a:spcPts val="600"/>
              </a:spcAft>
            </a:pPr>
            <a:r>
              <a:rPr lang="en-US" sz="2200" dirty="0">
                <a:latin typeface="+mn-lt"/>
              </a:rPr>
              <a:t>Take regular breaks throughout exercise sessions</a:t>
            </a:r>
          </a:p>
          <a:p>
            <a:pPr>
              <a:lnSpc>
                <a:spcPct val="110000"/>
              </a:lnSpc>
              <a:spcBef>
                <a:spcPts val="600"/>
              </a:spcBef>
              <a:spcAft>
                <a:spcPts val="600"/>
              </a:spcAft>
            </a:pPr>
            <a:r>
              <a:rPr lang="en-US" sz="2200" dirty="0">
                <a:latin typeface="+mn-lt"/>
              </a:rPr>
              <a:t>Make practice adjustments to account for the weather conditions </a:t>
            </a:r>
          </a:p>
          <a:p>
            <a:pPr>
              <a:lnSpc>
                <a:spcPct val="110000"/>
              </a:lnSpc>
              <a:spcBef>
                <a:spcPts val="600"/>
              </a:spcBef>
              <a:spcAft>
                <a:spcPts val="600"/>
              </a:spcAft>
            </a:pPr>
            <a:r>
              <a:rPr lang="en-US" sz="2200" dirty="0">
                <a:latin typeface="+mn-lt"/>
              </a:rPr>
              <a:t>Dress for the heat</a:t>
            </a:r>
          </a:p>
          <a:p>
            <a:pPr>
              <a:lnSpc>
                <a:spcPct val="110000"/>
              </a:lnSpc>
              <a:spcBef>
                <a:spcPts val="600"/>
              </a:spcBef>
              <a:spcAft>
                <a:spcPts val="600"/>
              </a:spcAft>
            </a:pPr>
            <a:r>
              <a:rPr lang="en-US" sz="2200" dirty="0">
                <a:latin typeface="+mn-lt"/>
              </a:rPr>
              <a:t>Have your athlete observe the color of their urine </a:t>
            </a:r>
          </a:p>
          <a:p>
            <a:pPr>
              <a:lnSpc>
                <a:spcPct val="110000"/>
              </a:lnSpc>
              <a:spcBef>
                <a:spcPts val="600"/>
              </a:spcBef>
              <a:spcAft>
                <a:spcPts val="600"/>
              </a:spcAft>
            </a:pPr>
            <a:r>
              <a:rPr lang="en-US" sz="2200" dirty="0">
                <a:latin typeface="+mn-lt"/>
              </a:rPr>
              <a:t>Your athlete should never be denied, limited or discouraged from drinking water</a:t>
            </a: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21747" y="1582431"/>
            <a:ext cx="3037355" cy="4572000"/>
          </a:xfrm>
          <a:prstGeom prst="rect">
            <a:avLst/>
          </a:prstGeom>
        </p:spPr>
      </p:pic>
    </p:spTree>
    <p:extLst>
      <p:ext uri="{BB962C8B-B14F-4D97-AF65-F5344CB8AC3E}">
        <p14:creationId xmlns:p14="http://schemas.microsoft.com/office/powerpoint/2010/main" val="19394714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Cardiac Arrest</a:t>
            </a:r>
          </a:p>
        </p:txBody>
      </p:sp>
      <p:sp>
        <p:nvSpPr>
          <p:cNvPr id="3" name="Rectangle 2"/>
          <p:cNvSpPr/>
          <p:nvPr/>
        </p:nvSpPr>
        <p:spPr>
          <a:xfrm>
            <a:off x="7020912" y="0"/>
            <a:ext cx="5032722" cy="1846659"/>
          </a:xfrm>
          <a:prstGeom prst="rect">
            <a:avLst/>
          </a:prstGeom>
        </p:spPr>
        <p:txBody>
          <a:bodyPr wrap="square">
            <a:spAutoFit/>
          </a:bodyPr>
          <a:lstStyle/>
          <a:p>
            <a:pPr algn="ctr"/>
            <a:r>
              <a:rPr lang="en-US" sz="1800" b="0" i="0" u="none" strike="noStrike" baseline="0" dirty="0">
                <a:solidFill>
                  <a:srgbClr val="FFFFFF"/>
                </a:solidFill>
              </a:rPr>
              <a:t>Content provided by</a:t>
            </a:r>
          </a:p>
          <a:p>
            <a:endParaRPr lang="en-US" sz="1800" b="0" i="0" u="none" strike="noStrike" baseline="0" dirty="0">
              <a:solidFill>
                <a:srgbClr val="FFFFFF"/>
              </a:solidFill>
            </a:endParaRPr>
          </a:p>
          <a:p>
            <a:endParaRPr lang="en-US" sz="1800" b="0" i="0" u="none" strike="noStrike" baseline="0" dirty="0">
              <a:solidFill>
                <a:srgbClr val="FFFFFF"/>
              </a:solidFill>
            </a:endParaRPr>
          </a:p>
          <a:p>
            <a:endParaRPr lang="en-US" sz="2400" b="0" i="0" u="none" strike="noStrike" baseline="0" dirty="0">
              <a:solidFill>
                <a:srgbClr val="FFFFFF"/>
              </a:solidFill>
            </a:endParaRPr>
          </a:p>
          <a:p>
            <a:endParaRPr lang="en-US" sz="1800" b="0" i="0" u="none" strike="noStrike" baseline="0" dirty="0">
              <a:solidFill>
                <a:srgbClr val="FFFFFF"/>
              </a:solidFill>
            </a:endParaRPr>
          </a:p>
          <a:p>
            <a:endParaRPr lang="en-US" dirty="0">
              <a:solidFill>
                <a:srgbClr val="FFFF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9050" y="464195"/>
            <a:ext cx="2540823" cy="1406528"/>
          </a:xfrm>
          <a:prstGeom prst="rect">
            <a:avLst/>
          </a:prstGeom>
        </p:spPr>
      </p:pic>
    </p:spTree>
    <p:extLst>
      <p:ext uri="{BB962C8B-B14F-4D97-AF65-F5344CB8AC3E}">
        <p14:creationId xmlns:p14="http://schemas.microsoft.com/office/powerpoint/2010/main" val="22528008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Cardiac Arrest</a:t>
            </a:r>
          </a:p>
        </p:txBody>
      </p:sp>
      <p:sp>
        <p:nvSpPr>
          <p:cNvPr id="3" name="Content Placeholder 2"/>
          <p:cNvSpPr>
            <a:spLocks noGrp="1"/>
          </p:cNvSpPr>
          <p:nvPr>
            <p:ph sz="quarter" idx="11"/>
          </p:nvPr>
        </p:nvSpPr>
        <p:spPr>
          <a:xfrm>
            <a:off x="838199" y="1553067"/>
            <a:ext cx="10515600" cy="4572000"/>
          </a:xfrm>
          <a:prstGeom prst="rect">
            <a:avLst/>
          </a:prstGeom>
        </p:spPr>
        <p:txBody>
          <a:bodyPr>
            <a:normAutofit fontScale="77500" lnSpcReduction="20000"/>
          </a:bodyPr>
          <a:lstStyle/>
          <a:p>
            <a:pPr>
              <a:lnSpc>
                <a:spcPct val="110000"/>
              </a:lnSpc>
              <a:spcBef>
                <a:spcPts val="600"/>
              </a:spcBef>
              <a:spcAft>
                <a:spcPts val="600"/>
              </a:spcAft>
            </a:pPr>
            <a:r>
              <a:rPr lang="en-US" dirty="0"/>
              <a:t>Cardiac arrest occurs when the heart unexpectedly stops beating. </a:t>
            </a:r>
          </a:p>
          <a:p>
            <a:pPr lvl="1">
              <a:lnSpc>
                <a:spcPct val="110000"/>
              </a:lnSpc>
              <a:spcBef>
                <a:spcPts val="600"/>
              </a:spcBef>
              <a:spcAft>
                <a:spcPts val="600"/>
              </a:spcAft>
            </a:pPr>
            <a:r>
              <a:rPr lang="en-US" dirty="0"/>
              <a:t>It’s triggered by an electrical malfunction in the heart that causes an irregular heartbeat (arrhythmia) and prevents the heart from pumping blood to the brain, lungs and vital organs.</a:t>
            </a:r>
          </a:p>
          <a:p>
            <a:pPr>
              <a:lnSpc>
                <a:spcPct val="110000"/>
              </a:lnSpc>
              <a:spcBef>
                <a:spcPts val="600"/>
              </a:spcBef>
              <a:spcAft>
                <a:spcPts val="600"/>
              </a:spcAft>
            </a:pPr>
            <a:r>
              <a:rPr lang="en-US" dirty="0"/>
              <a:t>Death occurs within minutes if the victim does not receive treatment. </a:t>
            </a:r>
            <a:endParaRPr lang="en-US" b="1" i="1" dirty="0"/>
          </a:p>
          <a:p>
            <a:pPr>
              <a:lnSpc>
                <a:spcPct val="110000"/>
              </a:lnSpc>
              <a:spcBef>
                <a:spcPts val="600"/>
              </a:spcBef>
              <a:spcAft>
                <a:spcPts val="600"/>
              </a:spcAft>
            </a:pPr>
            <a:r>
              <a:rPr lang="en-US" b="1" i="1" dirty="0"/>
              <a:t>It is not a heart attack. </a:t>
            </a:r>
          </a:p>
          <a:p>
            <a:pPr lvl="1">
              <a:lnSpc>
                <a:spcPct val="110000"/>
              </a:lnSpc>
              <a:spcBef>
                <a:spcPts val="600"/>
              </a:spcBef>
              <a:spcAft>
                <a:spcPts val="600"/>
              </a:spcAft>
            </a:pPr>
            <a:r>
              <a:rPr lang="en-US" dirty="0"/>
              <a:t>A heart attack is caused by one or more blockages in the heart’s blood vessels, preventing proper flow, and heart muscle dies.</a:t>
            </a:r>
          </a:p>
          <a:p>
            <a:pPr>
              <a:lnSpc>
                <a:spcPct val="110000"/>
              </a:lnSpc>
              <a:spcBef>
                <a:spcPts val="600"/>
              </a:spcBef>
              <a:spcAft>
                <a:spcPts val="600"/>
              </a:spcAft>
            </a:pPr>
            <a:r>
              <a:rPr lang="en-US" dirty="0"/>
              <a:t>A person has the best chance of survival if CPR (cardiopulmonary resuscitation) and an AED (automated external defibrillator) are used immediately.</a:t>
            </a:r>
          </a:p>
        </p:txBody>
      </p:sp>
    </p:spTree>
    <p:extLst>
      <p:ext uri="{BB962C8B-B14F-4D97-AF65-F5344CB8AC3E}">
        <p14:creationId xmlns:p14="http://schemas.microsoft.com/office/powerpoint/2010/main" val="14004392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Who is at risk? </a:t>
            </a:r>
          </a:p>
        </p:txBody>
      </p:sp>
      <p:sp>
        <p:nvSpPr>
          <p:cNvPr id="3" name="Content Placeholder 2"/>
          <p:cNvSpPr>
            <a:spLocks noGrp="1"/>
          </p:cNvSpPr>
          <p:nvPr>
            <p:ph sz="quarter" idx="11"/>
          </p:nvPr>
        </p:nvSpPr>
        <p:spPr>
          <a:xfrm>
            <a:off x="838199" y="1365498"/>
            <a:ext cx="10999573" cy="4572000"/>
          </a:xfrm>
          <a:prstGeom prst="rect">
            <a:avLst/>
          </a:prstGeom>
        </p:spPr>
        <p:txBody>
          <a:bodyPr>
            <a:normAutofit fontScale="92500" lnSpcReduction="20000"/>
          </a:bodyPr>
          <a:lstStyle/>
          <a:p>
            <a:pPr>
              <a:lnSpc>
                <a:spcPct val="110000"/>
              </a:lnSpc>
              <a:spcBef>
                <a:spcPts val="600"/>
              </a:spcBef>
              <a:spcAft>
                <a:spcPts val="600"/>
              </a:spcAft>
            </a:pPr>
            <a:r>
              <a:rPr lang="en-US" sz="2600" dirty="0"/>
              <a:t>Cardiac arrest can impact </a:t>
            </a:r>
            <a:r>
              <a:rPr lang="en-US" sz="2600" b="1" i="1" dirty="0"/>
              <a:t>anyone</a:t>
            </a:r>
            <a:r>
              <a:rPr lang="en-US" sz="2600" dirty="0"/>
              <a:t> at any age or any time. </a:t>
            </a:r>
          </a:p>
          <a:p>
            <a:pPr lvl="1">
              <a:lnSpc>
                <a:spcPct val="110000"/>
              </a:lnSpc>
              <a:spcBef>
                <a:spcPts val="600"/>
              </a:spcBef>
              <a:spcAft>
                <a:spcPts val="600"/>
              </a:spcAft>
            </a:pPr>
            <a:r>
              <a:rPr lang="en-US" sz="2600" dirty="0"/>
              <a:t>There is no evidence that cardiac arrest is more common in athletes than in the general population of young people (ages 12-25).</a:t>
            </a:r>
          </a:p>
          <a:p>
            <a:pPr>
              <a:lnSpc>
                <a:spcPct val="110000"/>
              </a:lnSpc>
              <a:spcBef>
                <a:spcPts val="600"/>
              </a:spcBef>
              <a:spcAft>
                <a:spcPts val="600"/>
              </a:spcAft>
            </a:pPr>
            <a:r>
              <a:rPr lang="en-US" sz="2600" dirty="0"/>
              <a:t>ROC unpublished data from November 2015 suggest that 7,037 children under age of 18 experience EMS-assessed Out of Hospital Cardiac Arrest each year in the United States.</a:t>
            </a:r>
            <a:r>
              <a:rPr lang="en-US" sz="2600" baseline="30000" dirty="0"/>
              <a:t>1</a:t>
            </a:r>
          </a:p>
          <a:p>
            <a:pPr>
              <a:lnSpc>
                <a:spcPct val="110000"/>
              </a:lnSpc>
              <a:spcBef>
                <a:spcPts val="600"/>
              </a:spcBef>
              <a:spcAft>
                <a:spcPts val="600"/>
              </a:spcAft>
            </a:pPr>
            <a:r>
              <a:rPr lang="en-US" sz="2600" dirty="0"/>
              <a:t>The incidence of cardiac arrest in athletes is unknown.</a:t>
            </a:r>
          </a:p>
          <a:p>
            <a:pPr>
              <a:lnSpc>
                <a:spcPct val="110000"/>
              </a:lnSpc>
              <a:spcBef>
                <a:spcPts val="600"/>
              </a:spcBef>
              <a:spcAft>
                <a:spcPts val="600"/>
              </a:spcAft>
            </a:pPr>
            <a:r>
              <a:rPr lang="en-US" sz="2600" dirty="0"/>
              <a:t>According to one study, sudden cardiac arrest in student-athletes is largely a survivable event (&gt;85%) if the event is witnessed, the school has an established emergency action plan and the victim receives prompt cardiopulmonary resuscitation and early defibrillation from an automated external defibrillator (AED).</a:t>
            </a:r>
            <a:r>
              <a:rPr lang="en-US" sz="2600" baseline="30000" dirty="0"/>
              <a:t>2</a:t>
            </a:r>
          </a:p>
          <a:p>
            <a:pPr>
              <a:lnSpc>
                <a:spcPct val="110000"/>
              </a:lnSpc>
              <a:spcBef>
                <a:spcPts val="600"/>
              </a:spcBef>
              <a:spcAft>
                <a:spcPts val="600"/>
              </a:spcAft>
            </a:pPr>
            <a:endParaRPr lang="en-US" sz="1200" dirty="0"/>
          </a:p>
        </p:txBody>
      </p:sp>
      <p:sp>
        <p:nvSpPr>
          <p:cNvPr id="4" name="TextBox 3"/>
          <p:cNvSpPr txBox="1"/>
          <p:nvPr/>
        </p:nvSpPr>
        <p:spPr>
          <a:xfrm>
            <a:off x="3305909" y="5697415"/>
            <a:ext cx="8531864" cy="883319"/>
          </a:xfrm>
          <a:prstGeom prst="rect">
            <a:avLst/>
          </a:prstGeom>
          <a:noFill/>
        </p:spPr>
        <p:txBody>
          <a:bodyPr wrap="square" rtlCol="0">
            <a:spAutoFit/>
          </a:bodyPr>
          <a:lstStyle/>
          <a:p>
            <a:pPr algn="r">
              <a:lnSpc>
                <a:spcPct val="110000"/>
              </a:lnSpc>
              <a:spcBef>
                <a:spcPts val="600"/>
              </a:spcBef>
              <a:spcAft>
                <a:spcPts val="600"/>
              </a:spcAft>
            </a:pPr>
            <a:r>
              <a:rPr lang="en-US" sz="900" i="1" baseline="30000" dirty="0"/>
              <a:t>1</a:t>
            </a:r>
            <a:r>
              <a:rPr lang="en-US" sz="900" i="1" dirty="0"/>
              <a:t>American Heart Association 2015 Statistical Update</a:t>
            </a:r>
          </a:p>
          <a:p>
            <a:pPr algn="r">
              <a:lnSpc>
                <a:spcPct val="120000"/>
              </a:lnSpc>
            </a:pPr>
            <a:r>
              <a:rPr lang="en-US" sz="900" baseline="30000" dirty="0"/>
              <a:t>2</a:t>
            </a:r>
            <a:r>
              <a:rPr lang="en-US" sz="900" dirty="0"/>
              <a:t>Drezner, Jonathan A., et al. "Outcomes from sudden cardiac arrest in US high schools: a 2-year prospective from the National Registry for AED Use in Sports." </a:t>
            </a:r>
          </a:p>
          <a:p>
            <a:pPr algn="r">
              <a:lnSpc>
                <a:spcPct val="120000"/>
              </a:lnSpc>
            </a:pPr>
            <a:r>
              <a:rPr lang="en-US" sz="900" i="1" dirty="0"/>
              <a:t>British journal of sports medicine</a:t>
            </a:r>
            <a:r>
              <a:rPr lang="en-US" sz="900" dirty="0"/>
              <a:t> (2013): bjsports-2013. Retrieved from </a:t>
            </a:r>
            <a:r>
              <a:rPr lang="en-US" sz="900" i="1" dirty="0"/>
              <a:t>https://www.nata.org/sites/default/files/outcomessuddencardiacarrest.pdf</a:t>
            </a:r>
          </a:p>
          <a:p>
            <a:pPr algn="r">
              <a:lnSpc>
                <a:spcPct val="110000"/>
              </a:lnSpc>
              <a:spcBef>
                <a:spcPts val="600"/>
              </a:spcBef>
              <a:spcAft>
                <a:spcPts val="600"/>
              </a:spcAft>
            </a:pPr>
            <a:endParaRPr lang="en-US" sz="900" dirty="0"/>
          </a:p>
        </p:txBody>
      </p:sp>
    </p:spTree>
    <p:extLst>
      <p:ext uri="{BB962C8B-B14F-4D97-AF65-F5344CB8AC3E}">
        <p14:creationId xmlns:p14="http://schemas.microsoft.com/office/powerpoint/2010/main" val="19755689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838199" y="365125"/>
            <a:ext cx="9274791" cy="762000"/>
          </a:xfrm>
        </p:spPr>
        <p:txBody>
          <a:bodyPr/>
          <a:lstStyle/>
          <a:p>
            <a:r>
              <a:rPr lang="en-US" sz="4000" dirty="0"/>
              <a:t>Cardiac arrest signs &amp; symptoms</a:t>
            </a:r>
          </a:p>
        </p:txBody>
      </p:sp>
      <p:sp>
        <p:nvSpPr>
          <p:cNvPr id="3" name="Content Placeholder 2"/>
          <p:cNvSpPr>
            <a:spLocks noGrp="1"/>
          </p:cNvSpPr>
          <p:nvPr>
            <p:ph sz="quarter" idx="4294967295"/>
          </p:nvPr>
        </p:nvSpPr>
        <p:spPr>
          <a:xfrm>
            <a:off x="2230522" y="1732528"/>
            <a:ext cx="7730956" cy="367780"/>
          </a:xfrm>
          <a:prstGeom prst="rect">
            <a:avLst/>
          </a:prstGeom>
        </p:spPr>
        <p:txBody>
          <a:bodyPr/>
          <a:lstStyle/>
          <a:p>
            <a:pPr marL="0" indent="0" algn="ctr">
              <a:buNone/>
            </a:pPr>
            <a:r>
              <a:rPr lang="en-US" b="1" dirty="0"/>
              <a:t>Many young cardiac arrest persons have no </a:t>
            </a:r>
          </a:p>
          <a:p>
            <a:pPr marL="0" indent="0" algn="ctr">
              <a:buNone/>
            </a:pPr>
            <a:r>
              <a:rPr lang="en-US" b="1" dirty="0"/>
              <a:t>symptoms until the cardiac arrest.</a:t>
            </a:r>
          </a:p>
          <a:p>
            <a:pPr marL="0" indent="0" algn="ctr">
              <a:buNone/>
            </a:pPr>
            <a:endParaRPr lang="en-US" sz="2200" b="1" dirty="0"/>
          </a:p>
        </p:txBody>
      </p:sp>
      <p:graphicFrame>
        <p:nvGraphicFramePr>
          <p:cNvPr id="4" name="Content Placeholder 3"/>
          <p:cNvGraphicFramePr>
            <a:graphicFrameLocks/>
          </p:cNvGraphicFramePr>
          <p:nvPr>
            <p:extLst>
              <p:ext uri="{D42A27DB-BD31-4B8C-83A1-F6EECF244321}">
                <p14:modId xmlns:p14="http://schemas.microsoft.com/office/powerpoint/2010/main" val="1682008793"/>
              </p:ext>
            </p:extLst>
          </p:nvPr>
        </p:nvGraphicFramePr>
        <p:xfrm>
          <a:off x="2989386" y="2912244"/>
          <a:ext cx="6471138" cy="2961018"/>
        </p:xfrm>
        <a:graphic>
          <a:graphicData uri="http://schemas.openxmlformats.org/drawingml/2006/table">
            <a:tbl>
              <a:tblPr firstRow="1" bandRow="1">
                <a:tableStyleId>{21E4AEA4-8DFA-4A89-87EB-49C32662AFE0}</a:tableStyleId>
              </a:tblPr>
              <a:tblGrid>
                <a:gridCol w="6471138">
                  <a:extLst>
                    <a:ext uri="{9D8B030D-6E8A-4147-A177-3AD203B41FA5}">
                      <a16:colId xmlns:a16="http://schemas.microsoft.com/office/drawing/2014/main" val="20000"/>
                    </a:ext>
                  </a:extLst>
                </a:gridCol>
              </a:tblGrid>
              <a:tr h="990298">
                <a:tc>
                  <a:txBody>
                    <a:bodyPr/>
                    <a:lstStyle/>
                    <a:p>
                      <a:pPr algn="ctr"/>
                      <a:r>
                        <a:rPr lang="en-US" sz="2600" dirty="0">
                          <a:latin typeface="+mn-lt"/>
                        </a:rPr>
                        <a:t>Signs</a:t>
                      </a:r>
                      <a:r>
                        <a:rPr lang="en-US" sz="2600" baseline="0" dirty="0">
                          <a:latin typeface="+mn-lt"/>
                        </a:rPr>
                        <a:t> and Symptoms of Cardiac </a:t>
                      </a:r>
                      <a:r>
                        <a:rPr lang="en-US" sz="2600" dirty="0">
                          <a:latin typeface="+mn-lt"/>
                        </a:rPr>
                        <a:t>Arrest</a:t>
                      </a:r>
                    </a:p>
                  </a:txBody>
                  <a:tcPr anchor="ctr">
                    <a:solidFill>
                      <a:srgbClr val="C00000"/>
                    </a:solidFill>
                  </a:tcPr>
                </a:tc>
                <a:extLst>
                  <a:ext uri="{0D108BD9-81ED-4DB2-BD59-A6C34878D82A}">
                    <a16:rowId xmlns:a16="http://schemas.microsoft.com/office/drawing/2014/main" val="10000"/>
                  </a:ext>
                </a:extLst>
              </a:tr>
              <a:tr h="980422">
                <a:tc>
                  <a:txBody>
                    <a:bodyPr/>
                    <a:lstStyle/>
                    <a:p>
                      <a:pPr algn="ctr"/>
                      <a:r>
                        <a:rPr lang="en-US" sz="2200" dirty="0">
                          <a:latin typeface="+mn-lt"/>
                        </a:rPr>
                        <a:t>Unresponsive</a:t>
                      </a:r>
                    </a:p>
                  </a:txBody>
                  <a:tcPr anchor="ctr">
                    <a:solidFill>
                      <a:srgbClr val="C00000">
                        <a:alpha val="35000"/>
                      </a:srgbClr>
                    </a:solidFill>
                  </a:tcPr>
                </a:tc>
                <a:extLst>
                  <a:ext uri="{0D108BD9-81ED-4DB2-BD59-A6C34878D82A}">
                    <a16:rowId xmlns:a16="http://schemas.microsoft.com/office/drawing/2014/main" val="10001"/>
                  </a:ext>
                </a:extLst>
              </a:tr>
              <a:tr h="990298">
                <a:tc>
                  <a:txBody>
                    <a:bodyPr/>
                    <a:lstStyle/>
                    <a:p>
                      <a:pPr algn="ctr"/>
                      <a:r>
                        <a:rPr lang="en-US" sz="2200" dirty="0">
                          <a:latin typeface="+mn-lt"/>
                        </a:rPr>
                        <a:t>Not breathing or only gasping</a:t>
                      </a:r>
                    </a:p>
                  </a:txBody>
                  <a:tcPr anchor="ctr">
                    <a:solidFill>
                      <a:srgbClr val="C00000">
                        <a:alpha val="10000"/>
                      </a:srgb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072939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are athletic trainers?</a:t>
            </a:r>
          </a:p>
        </p:txBody>
      </p:sp>
      <p:sp>
        <p:nvSpPr>
          <p:cNvPr id="3" name="Rectangle 2"/>
          <p:cNvSpPr/>
          <p:nvPr/>
        </p:nvSpPr>
        <p:spPr>
          <a:xfrm>
            <a:off x="7020912" y="147466"/>
            <a:ext cx="5032722" cy="1846659"/>
          </a:xfrm>
          <a:prstGeom prst="rect">
            <a:avLst/>
          </a:prstGeom>
        </p:spPr>
        <p:txBody>
          <a:bodyPr wrap="square">
            <a:spAutoFit/>
          </a:bodyPr>
          <a:lstStyle/>
          <a:p>
            <a:pPr algn="ctr"/>
            <a:r>
              <a:rPr lang="en-US" sz="1800" b="0" i="0" u="none" strike="noStrike" baseline="0" dirty="0">
                <a:solidFill>
                  <a:srgbClr val="FFFFFF"/>
                </a:solidFill>
                <a:latin typeface="Montserrat Light" charset="0"/>
              </a:rPr>
              <a:t>Content provided by</a:t>
            </a:r>
          </a:p>
          <a:p>
            <a:endParaRPr lang="en-US" sz="1800" b="0" i="0" u="none" strike="noStrike" baseline="0" dirty="0">
              <a:solidFill>
                <a:srgbClr val="FFFFFF"/>
              </a:solidFill>
              <a:latin typeface="Montserrat Light" charset="0"/>
            </a:endParaRPr>
          </a:p>
          <a:p>
            <a:endParaRPr lang="en-US" sz="1800" b="0" i="0" u="none" strike="noStrike" baseline="0" dirty="0">
              <a:solidFill>
                <a:srgbClr val="FFFFFF"/>
              </a:solidFill>
              <a:latin typeface="Montserrat Light" charset="0"/>
            </a:endParaRPr>
          </a:p>
          <a:p>
            <a:endParaRPr lang="en-US" sz="2400" b="0" i="0" u="none" strike="noStrike" baseline="0" dirty="0">
              <a:solidFill>
                <a:srgbClr val="FFFFFF"/>
              </a:solidFill>
              <a:latin typeface="Montserrat Light" charset="0"/>
            </a:endParaRPr>
          </a:p>
          <a:p>
            <a:endParaRPr lang="en-US" sz="1800" b="0" i="0" u="none" strike="noStrike" baseline="0" dirty="0">
              <a:solidFill>
                <a:srgbClr val="FFFFFF"/>
              </a:solidFill>
              <a:latin typeface="Montserrat Light" charset="0"/>
            </a:endParaRPr>
          </a:p>
          <a:p>
            <a:endParaRPr lang="en-US" dirty="0">
              <a:solidFill>
                <a:srgbClr val="FFFFFF"/>
              </a:solidFill>
              <a:latin typeface="Montserrat Light" charset="0"/>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61011" y="622525"/>
            <a:ext cx="3142232" cy="1371600"/>
          </a:xfrm>
          <a:prstGeom prst="rect">
            <a:avLst/>
          </a:prstGeom>
        </p:spPr>
      </p:pic>
    </p:spTree>
    <p:extLst>
      <p:ext uri="{BB962C8B-B14F-4D97-AF65-F5344CB8AC3E}">
        <p14:creationId xmlns:p14="http://schemas.microsoft.com/office/powerpoint/2010/main" val="8988404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What should I do if I suspect cardiac arrest?</a:t>
            </a:r>
          </a:p>
        </p:txBody>
      </p:sp>
      <p:sp>
        <p:nvSpPr>
          <p:cNvPr id="3" name="Content Placeholder 2"/>
          <p:cNvSpPr>
            <a:spLocks noGrp="1"/>
          </p:cNvSpPr>
          <p:nvPr>
            <p:ph sz="quarter" idx="11"/>
          </p:nvPr>
        </p:nvSpPr>
        <p:spPr>
          <a:xfrm>
            <a:off x="838201" y="1889951"/>
            <a:ext cx="5465064" cy="4572000"/>
          </a:xfrm>
          <a:prstGeom prst="rect">
            <a:avLst/>
          </a:prstGeom>
        </p:spPr>
        <p:txBody>
          <a:bodyPr>
            <a:normAutofit/>
          </a:bodyPr>
          <a:lstStyle/>
          <a:p>
            <a:pPr>
              <a:spcBef>
                <a:spcPts val="600"/>
              </a:spcBef>
              <a:spcAft>
                <a:spcPts val="600"/>
              </a:spcAft>
            </a:pPr>
            <a:r>
              <a:rPr lang="en-US" dirty="0"/>
              <a:t>Call 911, give CPR and use an AED if one is available.</a:t>
            </a:r>
          </a:p>
          <a:p>
            <a:pPr>
              <a:spcBef>
                <a:spcPts val="600"/>
              </a:spcBef>
              <a:spcAft>
                <a:spcPts val="600"/>
              </a:spcAft>
            </a:pPr>
            <a:r>
              <a:rPr lang="en-US" dirty="0"/>
              <a:t>Survival depends on immediately getting CPR from someone nearby and if needed, a shock from an AED.</a:t>
            </a: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96714" y="1652063"/>
            <a:ext cx="3429000" cy="3429000"/>
          </a:xfrm>
          <a:prstGeom prst="rect">
            <a:avLst/>
          </a:prstGeom>
        </p:spPr>
      </p:pic>
      <p:sp>
        <p:nvSpPr>
          <p:cNvPr id="5" name="Content Placeholder 2"/>
          <p:cNvSpPr txBox="1">
            <a:spLocks/>
          </p:cNvSpPr>
          <p:nvPr/>
        </p:nvSpPr>
        <p:spPr>
          <a:xfrm>
            <a:off x="980574" y="5166407"/>
            <a:ext cx="10338590" cy="1026576"/>
          </a:xfrm>
          <a:prstGeom prst="rect">
            <a:avLst/>
          </a:prstGeom>
        </p:spPr>
        <p:txBody>
          <a:bodyPr>
            <a:normAutofit/>
          </a:bodyPr>
          <a:lstStyle>
            <a:lvl1pPr marL="228600" indent="-228600" algn="l" defTabSz="914400" rtl="0" eaLnBrk="1" latinLnBrk="0" hangingPunct="1">
              <a:lnSpc>
                <a:spcPct val="90000"/>
              </a:lnSpc>
              <a:spcBef>
                <a:spcPts val="1000"/>
              </a:spcBef>
              <a:buClr>
                <a:schemeClr val="tx1">
                  <a:lumMod val="50000"/>
                  <a:lumOff val="50000"/>
                </a:schemeClr>
              </a:buClr>
              <a:buSzPct val="120000"/>
              <a:buFont typeface="Arial"/>
              <a:buChar char="•"/>
              <a:defRPr sz="30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Clr>
                <a:schemeClr val="tx1">
                  <a:lumMod val="50000"/>
                  <a:lumOff val="50000"/>
                </a:schemeClr>
              </a:buClr>
              <a:buSzPct val="82000"/>
              <a:buFont typeface="Courier New" panose="02070309020205020404" pitchFamily="49" charset="0"/>
              <a:buChar char="o"/>
              <a:defRPr sz="28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Clr>
                <a:schemeClr val="tx1">
                  <a:lumMod val="50000"/>
                  <a:lumOff val="50000"/>
                </a:schemeClr>
              </a:buClr>
              <a:buFont typeface="Arial"/>
              <a:buChar char="•"/>
              <a:defRPr sz="26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Clr>
                <a:schemeClr val="tx1">
                  <a:lumMod val="50000"/>
                  <a:lumOff val="50000"/>
                </a:schemeClr>
              </a:buClr>
              <a:buSzPct val="82000"/>
              <a:buFont typeface="Courier New" panose="02070309020205020404" pitchFamily="49" charset="0"/>
              <a:buChar char="o"/>
              <a:defRPr sz="24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dirty="0">
                <a:latin typeface="+mn-lt"/>
              </a:rPr>
              <a:t>CPR, along with defibrillation from an AED, can </a:t>
            </a:r>
            <a:r>
              <a:rPr lang="en-US" b="1" i="1" dirty="0">
                <a:solidFill>
                  <a:srgbClr val="D1041E"/>
                </a:solidFill>
                <a:latin typeface="+mn-lt"/>
              </a:rPr>
              <a:t>double or triple</a:t>
            </a:r>
            <a:r>
              <a:rPr lang="en-US" dirty="0">
                <a:latin typeface="+mn-lt"/>
              </a:rPr>
              <a:t> a cardiac arrest victim’s chance of survival.</a:t>
            </a:r>
          </a:p>
        </p:txBody>
      </p:sp>
    </p:spTree>
    <p:extLst>
      <p:ext uri="{BB962C8B-B14F-4D97-AF65-F5344CB8AC3E}">
        <p14:creationId xmlns:p14="http://schemas.microsoft.com/office/powerpoint/2010/main" val="20791450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Child CPR</a:t>
            </a:r>
          </a:p>
        </p:txBody>
      </p:sp>
      <p:sp>
        <p:nvSpPr>
          <p:cNvPr id="3" name="Content Placeholder 2"/>
          <p:cNvSpPr>
            <a:spLocks noGrp="1"/>
          </p:cNvSpPr>
          <p:nvPr>
            <p:ph sz="quarter" idx="11"/>
          </p:nvPr>
        </p:nvSpPr>
        <p:spPr>
          <a:prstGeom prst="rect">
            <a:avLst/>
          </a:prstGeom>
        </p:spPr>
        <p:txBody>
          <a:bodyPr/>
          <a:lstStyle/>
          <a:p>
            <a:pPr>
              <a:spcBef>
                <a:spcPts val="600"/>
              </a:spcBef>
              <a:spcAft>
                <a:spcPts val="600"/>
              </a:spcAft>
            </a:pPr>
            <a:r>
              <a:rPr lang="en-US" b="1" dirty="0"/>
              <a:t>Child CPR Video</a:t>
            </a:r>
          </a:p>
          <a:p>
            <a:pPr>
              <a:spcBef>
                <a:spcPts val="600"/>
              </a:spcBef>
              <a:spcAft>
                <a:spcPts val="600"/>
              </a:spcAft>
            </a:pPr>
            <a:r>
              <a:rPr lang="en-US" b="1" dirty="0"/>
              <a:t>Child CPR </a:t>
            </a:r>
          </a:p>
          <a:p>
            <a:pPr>
              <a:spcBef>
                <a:spcPts val="600"/>
              </a:spcBef>
              <a:spcAft>
                <a:spcPts val="600"/>
              </a:spcAft>
            </a:pPr>
            <a:r>
              <a:rPr lang="en-US" dirty="0"/>
              <a:t>CPR with Breaths technique should only be performed on children who have not gone through puberty. </a:t>
            </a:r>
          </a:p>
          <a:p>
            <a:pPr lvl="1">
              <a:spcBef>
                <a:spcPts val="600"/>
              </a:spcBef>
              <a:spcAft>
                <a:spcPts val="600"/>
              </a:spcAft>
            </a:pPr>
            <a:r>
              <a:rPr lang="en-US" dirty="0"/>
              <a:t>Determine if CPR with breaths should be given: </a:t>
            </a:r>
          </a:p>
          <a:p>
            <a:pPr marL="1371600" lvl="2" indent="-457200">
              <a:spcBef>
                <a:spcPts val="600"/>
              </a:spcBef>
              <a:spcAft>
                <a:spcPts val="600"/>
              </a:spcAft>
              <a:buFont typeface="+mj-lt"/>
              <a:buAutoNum type="arabicPeriod"/>
            </a:pPr>
            <a:r>
              <a:rPr lang="en-US" sz="2400" dirty="0"/>
              <a:t>Tap child and shout “Are you okay? Are you okay?”</a:t>
            </a:r>
          </a:p>
          <a:p>
            <a:pPr marL="1371600" lvl="2" indent="-457200">
              <a:spcBef>
                <a:spcPts val="600"/>
              </a:spcBef>
              <a:spcAft>
                <a:spcPts val="600"/>
              </a:spcAft>
              <a:buFont typeface="+mj-lt"/>
              <a:buAutoNum type="arabicPeriod"/>
            </a:pPr>
            <a:r>
              <a:rPr lang="en-US" sz="2400" dirty="0"/>
              <a:t>Get help – “Hey you, call 911 and get the AED now!”</a:t>
            </a:r>
          </a:p>
          <a:p>
            <a:pPr marL="1371600" lvl="2" indent="-457200">
              <a:spcBef>
                <a:spcPts val="600"/>
              </a:spcBef>
              <a:spcAft>
                <a:spcPts val="600"/>
              </a:spcAft>
              <a:buFont typeface="+mj-lt"/>
              <a:buAutoNum type="arabicPeriod"/>
            </a:pPr>
            <a:r>
              <a:rPr lang="en-US" sz="2400" dirty="0"/>
              <a:t>Check child’s breathing. If not breathing or only gasping, then start CPR.</a:t>
            </a:r>
          </a:p>
        </p:txBody>
      </p:sp>
    </p:spTree>
    <p:extLst>
      <p:ext uri="{BB962C8B-B14F-4D97-AF65-F5344CB8AC3E}">
        <p14:creationId xmlns:p14="http://schemas.microsoft.com/office/powerpoint/2010/main" val="20565621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Child CPR</a:t>
            </a:r>
          </a:p>
        </p:txBody>
      </p:sp>
      <p:sp>
        <p:nvSpPr>
          <p:cNvPr id="4" name="Content Placeholder 3"/>
          <p:cNvSpPr>
            <a:spLocks noGrp="1"/>
          </p:cNvSpPr>
          <p:nvPr>
            <p:ph sz="quarter" idx="11"/>
          </p:nvPr>
        </p:nvSpPr>
        <p:spPr>
          <a:xfrm>
            <a:off x="838200" y="1553067"/>
            <a:ext cx="10515600" cy="4709188"/>
          </a:xfrm>
          <a:prstGeom prst="rect">
            <a:avLst/>
          </a:prstGeom>
        </p:spPr>
        <p:txBody>
          <a:bodyPr/>
          <a:lstStyle/>
          <a:p>
            <a:pPr>
              <a:spcBef>
                <a:spcPts val="600"/>
              </a:spcBef>
              <a:spcAft>
                <a:spcPts val="600"/>
              </a:spcAft>
            </a:pPr>
            <a:r>
              <a:rPr lang="en-US" sz="2800" dirty="0"/>
              <a:t>Position child next to you.</a:t>
            </a:r>
          </a:p>
          <a:p>
            <a:pPr>
              <a:spcBef>
                <a:spcPts val="600"/>
              </a:spcBef>
              <a:spcAft>
                <a:spcPts val="600"/>
              </a:spcAft>
            </a:pPr>
            <a:r>
              <a:rPr lang="en-US" sz="2800" dirty="0"/>
              <a:t>Place heel of hand in center of chest.</a:t>
            </a:r>
          </a:p>
          <a:p>
            <a:pPr lvl="0">
              <a:spcBef>
                <a:spcPts val="600"/>
              </a:spcBef>
              <a:spcAft>
                <a:spcPts val="600"/>
              </a:spcAft>
            </a:pPr>
            <a:r>
              <a:rPr lang="en-US" sz="2800" dirty="0"/>
              <a:t>Push hard and fast in the center of the chest at a rate of 100-120 compressions per minute.</a:t>
            </a:r>
          </a:p>
          <a:p>
            <a:pPr lvl="1"/>
            <a:r>
              <a:rPr lang="en-US" sz="2600" dirty="0"/>
              <a:t>Push down about two inches deep, let chest rise completely back up</a:t>
            </a:r>
          </a:p>
          <a:p>
            <a:pPr lvl="1"/>
            <a:r>
              <a:rPr lang="en-US" sz="2600" dirty="0"/>
              <a:t>Give 30 compressions – count out loud</a:t>
            </a:r>
          </a:p>
          <a:p>
            <a:pPr lvl="1"/>
            <a:r>
              <a:rPr lang="en-US" sz="2600" dirty="0"/>
              <a:t>Keep arms straight and stay directly over the chest as you push</a:t>
            </a:r>
            <a:endParaRPr lang="en-US" dirty="0"/>
          </a:p>
          <a:p>
            <a:pPr marL="457200" lvl="1" indent="0">
              <a:buNone/>
            </a:pPr>
            <a:endParaRPr lang="en-US" sz="2600" dirty="0"/>
          </a:p>
          <a:p>
            <a:pPr marL="457200" lvl="1" indent="0">
              <a:buNone/>
            </a:pPr>
            <a:r>
              <a:rPr lang="en-US" sz="2600" i="1" dirty="0"/>
              <a:t>Continued on next slide</a:t>
            </a:r>
          </a:p>
        </p:txBody>
      </p:sp>
    </p:spTree>
    <p:extLst>
      <p:ext uri="{BB962C8B-B14F-4D97-AF65-F5344CB8AC3E}">
        <p14:creationId xmlns:p14="http://schemas.microsoft.com/office/powerpoint/2010/main" val="7311514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Child CPR Continued</a:t>
            </a:r>
          </a:p>
        </p:txBody>
      </p:sp>
      <p:sp>
        <p:nvSpPr>
          <p:cNvPr id="3" name="Content Placeholder 2"/>
          <p:cNvSpPr>
            <a:spLocks noGrp="1"/>
          </p:cNvSpPr>
          <p:nvPr>
            <p:ph sz="quarter" idx="11"/>
          </p:nvPr>
        </p:nvSpPr>
        <p:spPr>
          <a:xfrm>
            <a:off x="838200" y="1392646"/>
            <a:ext cx="10515600" cy="4936795"/>
          </a:xfrm>
        </p:spPr>
        <p:txBody>
          <a:bodyPr/>
          <a:lstStyle/>
          <a:p>
            <a:pPr>
              <a:spcBef>
                <a:spcPts val="600"/>
              </a:spcBef>
              <a:spcAft>
                <a:spcPts val="600"/>
              </a:spcAft>
              <a:buFont typeface="+mj-lt"/>
              <a:buAutoNum type="arabicPeriod" startAt="4"/>
            </a:pPr>
            <a:r>
              <a:rPr lang="en-US" sz="3200" dirty="0"/>
              <a:t>Give 2 breaths.</a:t>
            </a:r>
          </a:p>
          <a:p>
            <a:pPr lvl="1"/>
            <a:r>
              <a:rPr lang="en-US" sz="1800" dirty="0"/>
              <a:t>Put one hand on the forehead and the fingers of your other hand on the bony part of the chin.</a:t>
            </a:r>
          </a:p>
          <a:p>
            <a:pPr lvl="1"/>
            <a:r>
              <a:rPr lang="en-US" sz="1800" dirty="0"/>
              <a:t>Tilt the head back and lift the chin.</a:t>
            </a:r>
          </a:p>
          <a:p>
            <a:pPr lvl="1"/>
            <a:r>
              <a:rPr lang="en-US" sz="1800" dirty="0"/>
              <a:t>While holding the airway open, pinch the nose closed with your thumb and forefinger.</a:t>
            </a:r>
          </a:p>
          <a:p>
            <a:pPr lvl="1"/>
            <a:r>
              <a:rPr lang="en-US" sz="1800" dirty="0"/>
              <a:t>Take a normal breath. Cover the child’s mouth with your mouth.</a:t>
            </a:r>
          </a:p>
          <a:p>
            <a:pPr lvl="1"/>
            <a:r>
              <a:rPr lang="en-US" sz="1800" dirty="0"/>
              <a:t>Give 2 breaths: Blow for 1 second for each. Watch for the chest to begin to rise as you give each breath.</a:t>
            </a:r>
          </a:p>
          <a:p>
            <a:pPr lvl="1">
              <a:spcAft>
                <a:spcPts val="600"/>
              </a:spcAft>
            </a:pPr>
            <a:r>
              <a:rPr lang="en-US" sz="1800" dirty="0"/>
              <a:t>Try not to interrupt compressions for more than 10 seconds.</a:t>
            </a:r>
          </a:p>
          <a:p>
            <a:pPr lvl="0">
              <a:spcBef>
                <a:spcPts val="600"/>
              </a:spcBef>
              <a:spcAft>
                <a:spcPts val="600"/>
              </a:spcAft>
              <a:buFont typeface="+mj-lt"/>
              <a:buAutoNum type="arabicPeriod" startAt="4"/>
            </a:pPr>
            <a:r>
              <a:rPr lang="en-US" sz="3200" dirty="0"/>
              <a:t>Repeat cycles of 30 compressions and 2 breaths for five  cycles or until help arrives.</a:t>
            </a:r>
          </a:p>
          <a:p>
            <a:pPr lvl="0">
              <a:spcBef>
                <a:spcPts val="600"/>
              </a:spcBef>
              <a:spcAft>
                <a:spcPts val="600"/>
              </a:spcAft>
              <a:buFont typeface="+mj-lt"/>
              <a:buAutoNum type="arabicPeriod" startAt="4"/>
            </a:pPr>
            <a:r>
              <a:rPr lang="en-US" sz="3200" dirty="0"/>
              <a:t>If no one else as done so yet, pause to call 911 and get the AED (if available).</a:t>
            </a:r>
          </a:p>
          <a:p>
            <a:pPr>
              <a:buAutoNum type="arabicPeriod" startAt="4"/>
            </a:pPr>
            <a:endParaRPr lang="en-US" dirty="0"/>
          </a:p>
        </p:txBody>
      </p:sp>
    </p:spTree>
    <p:extLst>
      <p:ext uri="{BB962C8B-B14F-4D97-AF65-F5344CB8AC3E}">
        <p14:creationId xmlns:p14="http://schemas.microsoft.com/office/powerpoint/2010/main" val="30860204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Hands-only CPR</a:t>
            </a:r>
          </a:p>
        </p:txBody>
      </p:sp>
      <p:sp>
        <p:nvSpPr>
          <p:cNvPr id="3" name="Content Placeholder 2"/>
          <p:cNvSpPr>
            <a:spLocks noGrp="1"/>
          </p:cNvSpPr>
          <p:nvPr>
            <p:ph sz="quarter" idx="11"/>
          </p:nvPr>
        </p:nvSpPr>
        <p:spPr>
          <a:xfrm>
            <a:off x="1122218" y="2466110"/>
            <a:ext cx="5749637" cy="3907712"/>
          </a:xfrm>
          <a:prstGeom prst="rect">
            <a:avLst/>
          </a:prstGeom>
        </p:spPr>
        <p:txBody>
          <a:bodyPr>
            <a:normAutofit/>
          </a:bodyPr>
          <a:lstStyle/>
          <a:p>
            <a:pPr marL="171450" lvl="1" indent="0">
              <a:spcBef>
                <a:spcPts val="600"/>
              </a:spcBef>
              <a:spcAft>
                <a:spcPts val="600"/>
              </a:spcAft>
              <a:buNone/>
            </a:pPr>
            <a:r>
              <a:rPr lang="en-US" sz="2600" dirty="0"/>
              <a:t>It is recommended for use by people who see a teen or adult suddenly collapse. It consists of two easy steps:</a:t>
            </a:r>
          </a:p>
          <a:p>
            <a:pPr lvl="2">
              <a:spcBef>
                <a:spcPts val="600"/>
              </a:spcBef>
              <a:spcAft>
                <a:spcPts val="600"/>
              </a:spcAft>
              <a:buAutoNum type="arabicPeriod"/>
            </a:pPr>
            <a:r>
              <a:rPr lang="en-US" sz="2400" dirty="0"/>
              <a:t>Call 911 or send someone to do it.</a:t>
            </a:r>
          </a:p>
          <a:p>
            <a:pPr lvl="2">
              <a:spcBef>
                <a:spcPts val="600"/>
              </a:spcBef>
              <a:spcAft>
                <a:spcPts val="600"/>
              </a:spcAft>
              <a:buAutoNum type="arabicPeriod"/>
            </a:pPr>
            <a:r>
              <a:rPr lang="en-US" sz="2400" dirty="0"/>
              <a:t>Push hard and fast in the center of the chest to the rate of 100-120 compressions per minute or to the beat of the disco song “Stayin’ Alive” until help arrives</a:t>
            </a:r>
            <a:r>
              <a:rPr lang="en-US" dirty="0"/>
              <a:t>.</a:t>
            </a: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06025" y="2854397"/>
            <a:ext cx="4572000" cy="3036627"/>
          </a:xfrm>
          <a:prstGeom prst="rect">
            <a:avLst/>
          </a:prstGeom>
        </p:spPr>
      </p:pic>
      <p:sp>
        <p:nvSpPr>
          <p:cNvPr id="5" name="Content Placeholder 2"/>
          <p:cNvSpPr txBox="1">
            <a:spLocks/>
          </p:cNvSpPr>
          <p:nvPr/>
        </p:nvSpPr>
        <p:spPr>
          <a:xfrm>
            <a:off x="838200" y="1529267"/>
            <a:ext cx="10515600" cy="922988"/>
          </a:xfrm>
          <a:prstGeom prst="rect">
            <a:avLst/>
          </a:prstGeom>
        </p:spPr>
        <p:txBody>
          <a:bodyPr>
            <a:noAutofit/>
          </a:bodyPr>
          <a:lstStyle>
            <a:lvl1pPr marL="514350" indent="-514350" algn="l" defTabSz="914400" rtl="0" eaLnBrk="1" latinLnBrk="0" hangingPunct="1">
              <a:lnSpc>
                <a:spcPct val="90000"/>
              </a:lnSpc>
              <a:spcBef>
                <a:spcPts val="1000"/>
              </a:spcBef>
              <a:buClr>
                <a:schemeClr val="tx1">
                  <a:lumMod val="50000"/>
                  <a:lumOff val="50000"/>
                </a:schemeClr>
              </a:buClr>
              <a:buSzPct val="120000"/>
              <a:buFont typeface="+mj-lt"/>
              <a:buAutoNum type="arabicPeriod"/>
              <a:defRPr sz="30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Clr>
                <a:schemeClr val="tx1">
                  <a:lumMod val="50000"/>
                  <a:lumOff val="50000"/>
                </a:schemeClr>
              </a:buClr>
              <a:buSzPct val="100000"/>
              <a:buFont typeface="Arial" panose="020B0604020202020204" pitchFamily="34" charset="0"/>
              <a:buChar char="•"/>
              <a:defRPr sz="28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Clr>
                <a:schemeClr val="tx1">
                  <a:lumMod val="50000"/>
                  <a:lumOff val="50000"/>
                </a:schemeClr>
              </a:buClr>
              <a:buSzPct val="82000"/>
              <a:buFont typeface="Courier New" panose="02070309020205020404" pitchFamily="49" charset="0"/>
              <a:buChar char="o"/>
              <a:defRPr sz="26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Clr>
                <a:schemeClr val="tx1">
                  <a:lumMod val="50000"/>
                  <a:lumOff val="50000"/>
                </a:schemeClr>
              </a:buClr>
              <a:buSzPct val="100000"/>
              <a:buFont typeface="Arial" panose="020B0604020202020204" pitchFamily="34" charset="0"/>
              <a:buChar char="•"/>
              <a:defRPr sz="24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spcBef>
                <a:spcPts val="600"/>
              </a:spcBef>
              <a:spcAft>
                <a:spcPts val="600"/>
              </a:spcAft>
              <a:buFont typeface="Arial" panose="020B0604020202020204" pitchFamily="34" charset="0"/>
              <a:buChar char="•"/>
            </a:pPr>
            <a:r>
              <a:rPr lang="en-US" sz="2600" dirty="0">
                <a:latin typeface="+mn-lt"/>
              </a:rPr>
              <a:t>Hands-Only CPR – </a:t>
            </a:r>
            <a:r>
              <a:rPr lang="en-US" sz="2600" dirty="0">
                <a:latin typeface="+mn-lt"/>
                <a:hlinkClick r:id="rId4"/>
              </a:rPr>
              <a:t>Heckling Fan Video</a:t>
            </a:r>
          </a:p>
          <a:p>
            <a:pPr marL="457200" indent="-457200">
              <a:spcBef>
                <a:spcPts val="600"/>
              </a:spcBef>
              <a:spcAft>
                <a:spcPts val="600"/>
              </a:spcAft>
              <a:buFont typeface="Arial" panose="020B0604020202020204" pitchFamily="34" charset="0"/>
              <a:buChar char="•"/>
            </a:pPr>
            <a:r>
              <a:rPr lang="en-US" sz="2600" dirty="0">
                <a:latin typeface="+mn-lt"/>
              </a:rPr>
              <a:t>Hands-Only CPR is CPR without breaths. </a:t>
            </a:r>
            <a:r>
              <a:rPr lang="en-US" sz="2600" dirty="0">
                <a:latin typeface="+mn-lt"/>
                <a:hlinkClick r:id="rId4"/>
              </a:rPr>
              <a:t> </a:t>
            </a:r>
            <a:endParaRPr lang="en-US" sz="2600" dirty="0">
              <a:latin typeface="+mn-lt"/>
            </a:endParaRPr>
          </a:p>
          <a:p>
            <a:pPr>
              <a:spcBef>
                <a:spcPts val="600"/>
              </a:spcBef>
              <a:spcAft>
                <a:spcPts val="600"/>
              </a:spcAft>
            </a:pPr>
            <a:endParaRPr lang="en-US" sz="2600" dirty="0">
              <a:latin typeface="+mn-lt"/>
            </a:endParaRPr>
          </a:p>
        </p:txBody>
      </p:sp>
    </p:spTree>
    <p:extLst>
      <p:ext uri="{BB962C8B-B14F-4D97-AF65-F5344CB8AC3E}">
        <p14:creationId xmlns:p14="http://schemas.microsoft.com/office/powerpoint/2010/main" val="32366517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Automated External Defibrillator</a:t>
            </a:r>
          </a:p>
        </p:txBody>
      </p:sp>
      <p:sp>
        <p:nvSpPr>
          <p:cNvPr id="3" name="Content Placeholder 2"/>
          <p:cNvSpPr>
            <a:spLocks noGrp="1"/>
          </p:cNvSpPr>
          <p:nvPr>
            <p:ph sz="quarter" idx="11"/>
          </p:nvPr>
        </p:nvSpPr>
        <p:spPr>
          <a:xfrm>
            <a:off x="838200" y="1376948"/>
            <a:ext cx="7502236" cy="4879817"/>
          </a:xfrm>
          <a:prstGeom prst="rect">
            <a:avLst/>
          </a:prstGeom>
        </p:spPr>
        <p:txBody>
          <a:bodyPr>
            <a:normAutofit fontScale="85000" lnSpcReduction="20000"/>
          </a:bodyPr>
          <a:lstStyle/>
          <a:p>
            <a:pPr marL="0" indent="0" algn="ctr">
              <a:lnSpc>
                <a:spcPct val="100000"/>
              </a:lnSpc>
              <a:spcBef>
                <a:spcPts val="600"/>
              </a:spcBef>
              <a:spcAft>
                <a:spcPts val="600"/>
              </a:spcAft>
              <a:buNone/>
            </a:pPr>
            <a:r>
              <a:rPr lang="en-US" sz="3200" b="1" dirty="0"/>
              <a:t>Automated External Defibrillator (AED) is most effective when used within the first 3-5 minutes.</a:t>
            </a:r>
          </a:p>
          <a:p>
            <a:pPr>
              <a:lnSpc>
                <a:spcPct val="100000"/>
              </a:lnSpc>
              <a:spcBef>
                <a:spcPts val="600"/>
              </a:spcBef>
              <a:spcAft>
                <a:spcPts val="600"/>
              </a:spcAft>
            </a:pPr>
            <a:r>
              <a:rPr lang="en-US" dirty="0"/>
              <a:t>Call 911 first. </a:t>
            </a:r>
          </a:p>
          <a:p>
            <a:pPr>
              <a:lnSpc>
                <a:spcPct val="100000"/>
              </a:lnSpc>
              <a:spcBef>
                <a:spcPts val="600"/>
              </a:spcBef>
              <a:spcAft>
                <a:spcPts val="600"/>
              </a:spcAft>
            </a:pPr>
            <a:r>
              <a:rPr lang="en-US" dirty="0"/>
              <a:t>Start CPR. If an AED is available have someone bring you an AED.</a:t>
            </a:r>
          </a:p>
          <a:p>
            <a:pPr marL="971550" lvl="1" indent="-514350">
              <a:lnSpc>
                <a:spcPct val="100000"/>
              </a:lnSpc>
              <a:spcBef>
                <a:spcPts val="600"/>
              </a:spcBef>
              <a:spcAft>
                <a:spcPts val="600"/>
              </a:spcAft>
              <a:buFont typeface="+mj-lt"/>
              <a:buAutoNum type="arabicPeriod"/>
            </a:pPr>
            <a:r>
              <a:rPr lang="en-US" dirty="0"/>
              <a:t>Turn AED on.</a:t>
            </a:r>
          </a:p>
          <a:p>
            <a:pPr marL="971550" lvl="1" indent="-514350">
              <a:lnSpc>
                <a:spcPct val="100000"/>
              </a:lnSpc>
              <a:spcBef>
                <a:spcPts val="600"/>
              </a:spcBef>
              <a:spcAft>
                <a:spcPts val="600"/>
              </a:spcAft>
              <a:buFont typeface="+mj-lt"/>
              <a:buAutoNum type="arabicPeriod"/>
            </a:pPr>
            <a:r>
              <a:rPr lang="en-US" dirty="0"/>
              <a:t>Place pads on bare chest at the locations shown on the pads.</a:t>
            </a:r>
          </a:p>
          <a:p>
            <a:pPr lvl="3">
              <a:lnSpc>
                <a:spcPct val="100000"/>
              </a:lnSpc>
              <a:spcBef>
                <a:spcPts val="600"/>
              </a:spcBef>
              <a:spcAft>
                <a:spcPts val="600"/>
              </a:spcAft>
            </a:pPr>
            <a:r>
              <a:rPr lang="en-US" sz="2600" dirty="0"/>
              <a:t>If no options for child (key, switch or pads) use adults pads.</a:t>
            </a:r>
          </a:p>
          <a:p>
            <a:pPr marL="971550" lvl="1" indent="-514350">
              <a:lnSpc>
                <a:spcPct val="100000"/>
              </a:lnSpc>
              <a:spcBef>
                <a:spcPts val="600"/>
              </a:spcBef>
              <a:spcAft>
                <a:spcPts val="600"/>
              </a:spcAft>
              <a:buFont typeface="+mj-lt"/>
              <a:buAutoNum type="arabicPeriod"/>
            </a:pPr>
            <a:r>
              <a:rPr lang="en-US" dirty="0"/>
              <a:t>Follow prompts from the AED that you see and hear.</a:t>
            </a:r>
          </a:p>
          <a:p>
            <a:pPr>
              <a:lnSpc>
                <a:spcPct val="100000"/>
              </a:lnSpc>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34903" y="1636295"/>
            <a:ext cx="2986439" cy="4479658"/>
          </a:xfrm>
          <a:prstGeom prst="rect">
            <a:avLst/>
          </a:prstGeom>
        </p:spPr>
      </p:pic>
    </p:spTree>
    <p:extLst>
      <p:ext uri="{BB962C8B-B14F-4D97-AF65-F5344CB8AC3E}">
        <p14:creationId xmlns:p14="http://schemas.microsoft.com/office/powerpoint/2010/main" val="11182240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How to prepare for cardiac arrest?</a:t>
            </a:r>
          </a:p>
        </p:txBody>
      </p:sp>
      <p:sp>
        <p:nvSpPr>
          <p:cNvPr id="3" name="Content Placeholder 2"/>
          <p:cNvSpPr>
            <a:spLocks noGrp="1"/>
          </p:cNvSpPr>
          <p:nvPr>
            <p:ph sz="quarter" idx="11"/>
          </p:nvPr>
        </p:nvSpPr>
        <p:spPr>
          <a:xfrm>
            <a:off x="966536" y="1624431"/>
            <a:ext cx="10515600" cy="4696158"/>
          </a:xfrm>
          <a:prstGeom prst="rect">
            <a:avLst/>
          </a:prstGeom>
        </p:spPr>
        <p:txBody>
          <a:bodyPr/>
          <a:lstStyle/>
          <a:p>
            <a:pPr lvl="0">
              <a:spcAft>
                <a:spcPts val="1200"/>
              </a:spcAft>
            </a:pPr>
            <a:r>
              <a:rPr lang="en-US" sz="2800" b="1" dirty="0"/>
              <a:t>Get CPR trained </a:t>
            </a:r>
            <a:r>
              <a:rPr lang="en-US" sz="2000" dirty="0"/>
              <a:t>and ensure coaches and staff are trained. Visit </a:t>
            </a:r>
            <a:r>
              <a:rPr lang="en-US" sz="2000" u="sng" dirty="0">
                <a:hlinkClick r:id="rId3"/>
              </a:rPr>
              <a:t>www.cpr.heart.org</a:t>
            </a:r>
            <a:r>
              <a:rPr lang="en-US" sz="2000" dirty="0"/>
              <a:t>  to find a CPR training course near you. The best way to prepare for a cardiac arrest is to learn CPR and share this lifesaving skill with family and friends.</a:t>
            </a:r>
          </a:p>
          <a:p>
            <a:pPr lvl="0">
              <a:spcAft>
                <a:spcPts val="1200"/>
              </a:spcAft>
            </a:pPr>
            <a:r>
              <a:rPr lang="en-US" sz="2800" b="1" dirty="0"/>
              <a:t>Support education programs </a:t>
            </a:r>
            <a:r>
              <a:rPr lang="en-US" sz="2000" dirty="0"/>
              <a:t>for effective bystander CPR and appropriate AED use. Also support public access to defibrillation (or PAD) programs. PAD programs help place AEDs throughout communities. AEDs benefit survival most when they’re placed where cardiac arrest is likely to occur, such as areas where lots of people gather.</a:t>
            </a:r>
          </a:p>
          <a:p>
            <a:pPr lvl="0">
              <a:spcAft>
                <a:spcPts val="1200"/>
              </a:spcAft>
            </a:pPr>
            <a:r>
              <a:rPr lang="en-US" sz="2800" b="1" dirty="0"/>
              <a:t>Ensure emergency plans are in place </a:t>
            </a:r>
            <a:r>
              <a:rPr lang="en-US" sz="2000" dirty="0"/>
              <a:t>at your school or youth league. Check out </a:t>
            </a:r>
            <a:r>
              <a:rPr lang="en-US" sz="2000" u="sng" dirty="0">
                <a:hlinkClick r:id="rId4"/>
              </a:rPr>
              <a:t>www.heart.org/cerp</a:t>
            </a:r>
            <a:r>
              <a:rPr lang="en-US" sz="2000" dirty="0"/>
              <a:t> for free tools to build a Certified Emergency Response Protocol.</a:t>
            </a:r>
          </a:p>
          <a:p>
            <a:pPr lvl="0">
              <a:spcAft>
                <a:spcPts val="1200"/>
              </a:spcAft>
            </a:pPr>
            <a:r>
              <a:rPr lang="en-US" sz="2800" b="1" dirty="0"/>
              <a:t>Ensure athletes complete a physical examination </a:t>
            </a:r>
            <a:r>
              <a:rPr lang="en-US" sz="2000" dirty="0"/>
              <a:t>before they participate in a sport. Speak to your child’s physician if you are concerned about your child’s health.</a:t>
            </a:r>
          </a:p>
          <a:p>
            <a:pPr marL="0" indent="0">
              <a:spcBef>
                <a:spcPts val="600"/>
              </a:spcBef>
              <a:spcAft>
                <a:spcPts val="600"/>
              </a:spcAft>
              <a:buNone/>
            </a:pPr>
            <a:endParaRPr lang="en-US" dirty="0"/>
          </a:p>
        </p:txBody>
      </p:sp>
    </p:spTree>
    <p:extLst>
      <p:ext uri="{BB962C8B-B14F-4D97-AF65-F5344CB8AC3E}">
        <p14:creationId xmlns:p14="http://schemas.microsoft.com/office/powerpoint/2010/main" val="4344333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CPR Practice</a:t>
            </a:r>
          </a:p>
        </p:txBody>
      </p:sp>
    </p:spTree>
    <p:extLst>
      <p:ext uri="{BB962C8B-B14F-4D97-AF65-F5344CB8AC3E}">
        <p14:creationId xmlns:p14="http://schemas.microsoft.com/office/powerpoint/2010/main" val="41022779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Prevention of Pediatric Overuse Injuries</a:t>
            </a:r>
          </a:p>
        </p:txBody>
      </p:sp>
      <p:sp>
        <p:nvSpPr>
          <p:cNvPr id="3" name="Rectangle 2"/>
          <p:cNvSpPr/>
          <p:nvPr/>
        </p:nvSpPr>
        <p:spPr>
          <a:xfrm>
            <a:off x="7020912" y="147466"/>
            <a:ext cx="5032722" cy="1846659"/>
          </a:xfrm>
          <a:prstGeom prst="rect">
            <a:avLst/>
          </a:prstGeom>
        </p:spPr>
        <p:txBody>
          <a:bodyPr wrap="square">
            <a:spAutoFit/>
          </a:bodyPr>
          <a:lstStyle/>
          <a:p>
            <a:pPr algn="ctr"/>
            <a:r>
              <a:rPr lang="en-US" sz="1800" b="0" i="0" u="none" strike="noStrike" baseline="0" dirty="0">
                <a:solidFill>
                  <a:srgbClr val="FFFFFF"/>
                </a:solidFill>
                <a:latin typeface="Montserrat Light" charset="0"/>
              </a:rPr>
              <a:t>Content provided by</a:t>
            </a:r>
          </a:p>
          <a:p>
            <a:endParaRPr lang="en-US" sz="1800" b="0" i="0" u="none" strike="noStrike" baseline="0" dirty="0">
              <a:solidFill>
                <a:srgbClr val="FFFFFF"/>
              </a:solidFill>
              <a:latin typeface="Montserrat Light" charset="0"/>
            </a:endParaRPr>
          </a:p>
          <a:p>
            <a:endParaRPr lang="en-US" sz="1800" b="0" i="0" u="none" strike="noStrike" baseline="0" dirty="0">
              <a:solidFill>
                <a:srgbClr val="FFFFFF"/>
              </a:solidFill>
              <a:latin typeface="Montserrat Light" charset="0"/>
            </a:endParaRPr>
          </a:p>
          <a:p>
            <a:endParaRPr lang="en-US" sz="2400" b="0" i="0" u="none" strike="noStrike" baseline="0" dirty="0">
              <a:solidFill>
                <a:srgbClr val="FFFFFF"/>
              </a:solidFill>
              <a:latin typeface="Montserrat Light" charset="0"/>
            </a:endParaRPr>
          </a:p>
          <a:p>
            <a:endParaRPr lang="en-US" sz="1800" b="0" i="0" u="none" strike="noStrike" baseline="0" dirty="0">
              <a:solidFill>
                <a:srgbClr val="FFFFFF"/>
              </a:solidFill>
              <a:latin typeface="Montserrat Light" charset="0"/>
            </a:endParaRPr>
          </a:p>
          <a:p>
            <a:endParaRPr lang="en-US" dirty="0">
              <a:solidFill>
                <a:srgbClr val="FFFFFF"/>
              </a:solidFill>
              <a:latin typeface="Montserrat Light" charset="0"/>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61011" y="622525"/>
            <a:ext cx="3142232" cy="1371600"/>
          </a:xfrm>
          <a:prstGeom prst="rect">
            <a:avLst/>
          </a:prstGeom>
        </p:spPr>
      </p:pic>
    </p:spTree>
    <p:extLst>
      <p:ext uri="{BB962C8B-B14F-4D97-AF65-F5344CB8AC3E}">
        <p14:creationId xmlns:p14="http://schemas.microsoft.com/office/powerpoint/2010/main" val="32956760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838199" y="365125"/>
            <a:ext cx="8797119" cy="762000"/>
          </a:xfrm>
        </p:spPr>
        <p:txBody>
          <a:bodyPr/>
          <a:lstStyle/>
          <a:p>
            <a:r>
              <a:rPr lang="en-US" dirty="0"/>
              <a:t>Types of pediatric injuries</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2658438888"/>
              </p:ext>
            </p:extLst>
          </p:nvPr>
        </p:nvGraphicFramePr>
        <p:xfrm>
          <a:off x="838199" y="1690688"/>
          <a:ext cx="7267833" cy="4130334"/>
        </p:xfrm>
        <a:graphic>
          <a:graphicData uri="http://schemas.openxmlformats.org/drawingml/2006/table">
            <a:tbl>
              <a:tblPr firstRow="1" bandRow="1">
                <a:tableStyleId>{5C22544A-7EE6-4342-B048-85BDC9FD1C3A}</a:tableStyleId>
              </a:tblPr>
              <a:tblGrid>
                <a:gridCol w="1344757">
                  <a:extLst>
                    <a:ext uri="{9D8B030D-6E8A-4147-A177-3AD203B41FA5}">
                      <a16:colId xmlns:a16="http://schemas.microsoft.com/office/drawing/2014/main" val="20000"/>
                    </a:ext>
                  </a:extLst>
                </a:gridCol>
                <a:gridCol w="2421880">
                  <a:extLst>
                    <a:ext uri="{9D8B030D-6E8A-4147-A177-3AD203B41FA5}">
                      <a16:colId xmlns:a16="http://schemas.microsoft.com/office/drawing/2014/main" val="20001"/>
                    </a:ext>
                  </a:extLst>
                </a:gridCol>
                <a:gridCol w="3501196">
                  <a:extLst>
                    <a:ext uri="{9D8B030D-6E8A-4147-A177-3AD203B41FA5}">
                      <a16:colId xmlns:a16="http://schemas.microsoft.com/office/drawing/2014/main" val="20002"/>
                    </a:ext>
                  </a:extLst>
                </a:gridCol>
              </a:tblGrid>
              <a:tr h="849937">
                <a:tc>
                  <a:txBody>
                    <a:bodyPr/>
                    <a:lstStyle/>
                    <a:p>
                      <a:pPr algn="ctr"/>
                      <a:endParaRPr lang="en-US" dirty="0">
                        <a:latin typeface="+mn-lt"/>
                      </a:endParaRPr>
                    </a:p>
                  </a:txBody>
                  <a:tcPr anchor="ctr">
                    <a:solidFill>
                      <a:srgbClr val="19457F"/>
                    </a:solidFill>
                  </a:tcPr>
                </a:tc>
                <a:tc>
                  <a:txBody>
                    <a:bodyPr/>
                    <a:lstStyle/>
                    <a:p>
                      <a:pPr algn="ctr"/>
                      <a:r>
                        <a:rPr lang="en-US" sz="3600" dirty="0">
                          <a:latin typeface="+mn-lt"/>
                        </a:rPr>
                        <a:t>Acute</a:t>
                      </a:r>
                    </a:p>
                  </a:txBody>
                  <a:tcPr anchor="ctr">
                    <a:solidFill>
                      <a:srgbClr val="19457F"/>
                    </a:solidFill>
                  </a:tcPr>
                </a:tc>
                <a:tc>
                  <a:txBody>
                    <a:bodyPr/>
                    <a:lstStyle/>
                    <a:p>
                      <a:pPr algn="ctr"/>
                      <a:r>
                        <a:rPr lang="en-US" sz="3600" dirty="0">
                          <a:latin typeface="+mn-lt"/>
                        </a:rPr>
                        <a:t>Overuse</a:t>
                      </a:r>
                    </a:p>
                  </a:txBody>
                  <a:tcPr anchor="ctr">
                    <a:solidFill>
                      <a:srgbClr val="19457F"/>
                    </a:solidFill>
                  </a:tcPr>
                </a:tc>
                <a:extLst>
                  <a:ext uri="{0D108BD9-81ED-4DB2-BD59-A6C34878D82A}">
                    <a16:rowId xmlns:a16="http://schemas.microsoft.com/office/drawing/2014/main" val="10000"/>
                  </a:ext>
                </a:extLst>
              </a:tr>
              <a:tr h="1420161">
                <a:tc>
                  <a:txBody>
                    <a:bodyPr/>
                    <a:lstStyle/>
                    <a:p>
                      <a:pPr algn="ctr"/>
                      <a:r>
                        <a:rPr lang="en-US" b="1" dirty="0">
                          <a:latin typeface="+mn-lt"/>
                        </a:rPr>
                        <a:t>Cause</a:t>
                      </a:r>
                    </a:p>
                  </a:txBody>
                  <a:tcPr anchor="ctr">
                    <a:solidFill>
                      <a:srgbClr val="19457F">
                        <a:alpha val="20000"/>
                      </a:srgbClr>
                    </a:solidFill>
                  </a:tcPr>
                </a:tc>
                <a:tc>
                  <a:txBody>
                    <a:bodyPr/>
                    <a:lstStyle/>
                    <a:p>
                      <a:pPr algn="ctr"/>
                      <a:r>
                        <a:rPr lang="en-US" dirty="0">
                          <a:latin typeface="+mn-lt"/>
                        </a:rPr>
                        <a:t>Result of a single, traumatic event</a:t>
                      </a:r>
                    </a:p>
                  </a:txBody>
                  <a:tcPr anchor="ctr">
                    <a:solidFill>
                      <a:srgbClr val="19457F">
                        <a:alpha val="20000"/>
                      </a:srgbClr>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dirty="0">
                          <a:latin typeface="+mn-lt"/>
                        </a:rPr>
                        <a:t>Result of micro-trauma to tendons, bones and joints</a:t>
                      </a:r>
                    </a:p>
                  </a:txBody>
                  <a:tcPr anchor="ctr">
                    <a:solidFill>
                      <a:srgbClr val="19457F">
                        <a:alpha val="20000"/>
                      </a:srgbClr>
                    </a:solidFill>
                  </a:tcPr>
                </a:tc>
                <a:extLst>
                  <a:ext uri="{0D108BD9-81ED-4DB2-BD59-A6C34878D82A}">
                    <a16:rowId xmlns:a16="http://schemas.microsoft.com/office/drawing/2014/main" val="10001"/>
                  </a:ext>
                </a:extLst>
              </a:tr>
              <a:tr h="1860236">
                <a:tc>
                  <a:txBody>
                    <a:bodyPr/>
                    <a:lstStyle/>
                    <a:p>
                      <a:pPr algn="ctr"/>
                      <a:r>
                        <a:rPr lang="en-US" b="1" dirty="0">
                          <a:latin typeface="+mn-lt"/>
                        </a:rPr>
                        <a:t>Examples</a:t>
                      </a:r>
                    </a:p>
                  </a:txBody>
                  <a:tcPr anchor="ctr">
                    <a:solidFill>
                      <a:srgbClr val="19457F">
                        <a:alpha val="2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latin typeface="+mn-lt"/>
                        </a:rPr>
                        <a:t>Sprain, shoulder dislocation, wrist fracture</a:t>
                      </a:r>
                    </a:p>
                  </a:txBody>
                  <a:tcPr anchor="ctr">
                    <a:solidFill>
                      <a:srgbClr val="19457F">
                        <a:alpha val="20000"/>
                      </a:srgbClr>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dirty="0">
                          <a:latin typeface="+mn-lt"/>
                        </a:rPr>
                        <a:t>Tennis elbow, runner’s knee, shin splints, swimmers shoulder, youth pitching elbow,</a:t>
                      </a:r>
                      <a:r>
                        <a:rPr lang="en-US" baseline="0" dirty="0">
                          <a:latin typeface="+mn-lt"/>
                        </a:rPr>
                        <a:t> </a:t>
                      </a:r>
                      <a:r>
                        <a:rPr lang="en-US" dirty="0">
                          <a:latin typeface="+mn-lt"/>
                        </a:rPr>
                        <a:t>jumpers knee</a:t>
                      </a:r>
                    </a:p>
                  </a:txBody>
                  <a:tcPr anchor="ctr">
                    <a:solidFill>
                      <a:srgbClr val="19457F">
                        <a:alpha val="20000"/>
                      </a:srgbClr>
                    </a:solidFill>
                  </a:tcPr>
                </a:tc>
                <a:extLst>
                  <a:ext uri="{0D108BD9-81ED-4DB2-BD59-A6C34878D82A}">
                    <a16:rowId xmlns:a16="http://schemas.microsoft.com/office/drawing/2014/main" val="10002"/>
                  </a:ext>
                </a:extLst>
              </a:tr>
            </a:tbl>
          </a:graphicData>
        </a:graphic>
      </p:graphicFrame>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68467" y="2197768"/>
            <a:ext cx="3200400" cy="3200400"/>
          </a:xfrm>
          <a:prstGeom prst="rect">
            <a:avLst/>
          </a:prstGeom>
        </p:spPr>
      </p:pic>
    </p:spTree>
    <p:extLst>
      <p:ext uri="{BB962C8B-B14F-4D97-AF65-F5344CB8AC3E}">
        <p14:creationId xmlns:p14="http://schemas.microsoft.com/office/powerpoint/2010/main" val="15390369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Who are Athletic Trainers?</a:t>
            </a:r>
          </a:p>
        </p:txBody>
      </p:sp>
      <p:sp>
        <p:nvSpPr>
          <p:cNvPr id="3" name="Content Placeholder 2"/>
          <p:cNvSpPr>
            <a:spLocks noGrp="1"/>
          </p:cNvSpPr>
          <p:nvPr>
            <p:ph sz="quarter" idx="11"/>
          </p:nvPr>
        </p:nvSpPr>
        <p:spPr>
          <a:xfrm>
            <a:off x="838200" y="1285875"/>
            <a:ext cx="10275277" cy="4936795"/>
          </a:xfrm>
        </p:spPr>
        <p:txBody>
          <a:bodyPr/>
          <a:lstStyle/>
          <a:p>
            <a:pPr marL="457200" lvl="0">
              <a:spcBef>
                <a:spcPts val="0"/>
              </a:spcBef>
              <a:buClrTx/>
              <a:tabLst>
                <a:tab pos="2289175" algn="l"/>
              </a:tabLst>
            </a:pPr>
            <a:r>
              <a:rPr lang="en" dirty="0"/>
              <a:t>Athletic trainers (ATs) are highly qualified, multi-skilled health care professionals who collaborate with physicians to provide:</a:t>
            </a:r>
          </a:p>
          <a:p>
            <a:pPr marL="803275" lvl="1" indent="-342900"/>
            <a:r>
              <a:rPr lang="en" sz="2400" dirty="0"/>
              <a:t>Preventative services </a:t>
            </a:r>
          </a:p>
          <a:p>
            <a:pPr marL="803275" lvl="1" indent="-342900"/>
            <a:r>
              <a:rPr lang="en" sz="2400" dirty="0"/>
              <a:t>Emergency care </a:t>
            </a:r>
          </a:p>
          <a:p>
            <a:pPr marL="803275" lvl="1" indent="-342900"/>
            <a:r>
              <a:rPr lang="en" sz="2400" dirty="0"/>
              <a:t>Clinical diagnosis</a:t>
            </a:r>
          </a:p>
          <a:p>
            <a:pPr marL="803275" lvl="1" indent="-342900"/>
            <a:r>
              <a:rPr lang="en" sz="2400" dirty="0"/>
              <a:t>Therapeutic intervention</a:t>
            </a:r>
          </a:p>
          <a:p>
            <a:pPr marL="803275" lvl="1" indent="-342900"/>
            <a:r>
              <a:rPr lang="en" sz="2400" dirty="0"/>
              <a:t>Rehabilitation of injuries and medical conditions</a:t>
            </a:r>
          </a:p>
          <a:p>
            <a:r>
              <a:rPr lang="en-US" dirty="0"/>
              <a:t>AT Education</a:t>
            </a:r>
          </a:p>
          <a:p>
            <a:pPr marL="800100" lvl="1" indent="-342900">
              <a:buClrTx/>
            </a:pPr>
            <a:r>
              <a:rPr lang="en" sz="2200" dirty="0"/>
              <a:t>All athletic trainers must graduate from an accredited baccalaureate program. </a:t>
            </a:r>
          </a:p>
          <a:p>
            <a:pPr marL="800100" lvl="1" indent="-342900">
              <a:buClrTx/>
            </a:pPr>
            <a:r>
              <a:rPr lang="en" sz="2200" dirty="0"/>
              <a:t>Athletic training is a medical based education model, like physical therapy and nursing. </a:t>
            </a:r>
          </a:p>
          <a:p>
            <a:pPr marL="800100" lvl="1" indent="-342900">
              <a:buClrTx/>
            </a:pPr>
            <a:r>
              <a:rPr lang="en" sz="2200" dirty="0"/>
              <a:t>Many ATs have a master’s degree or higher. </a:t>
            </a:r>
          </a:p>
          <a:p>
            <a:endParaRPr lang="en-US" dirty="0"/>
          </a:p>
        </p:txBody>
      </p:sp>
      <p:sp>
        <p:nvSpPr>
          <p:cNvPr id="6" name="TextBox 5"/>
          <p:cNvSpPr txBox="1"/>
          <p:nvPr/>
        </p:nvSpPr>
        <p:spPr>
          <a:xfrm>
            <a:off x="9490842" y="83052"/>
            <a:ext cx="2543503" cy="369332"/>
          </a:xfrm>
          <a:prstGeom prst="rect">
            <a:avLst/>
          </a:prstGeom>
          <a:noFill/>
        </p:spPr>
        <p:txBody>
          <a:bodyPr wrap="square" rtlCol="0">
            <a:spAutoFit/>
          </a:bodyPr>
          <a:lstStyle/>
          <a:p>
            <a:pPr algn="ctr"/>
            <a:r>
              <a:rPr lang="en-US" dirty="0">
                <a:latin typeface="+mn-lt"/>
              </a:rPr>
              <a:t>Content provided by</a:t>
            </a: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38407" y="452384"/>
            <a:ext cx="1828800" cy="800276"/>
          </a:xfrm>
          <a:prstGeom prst="rect">
            <a:avLst/>
          </a:prstGeom>
        </p:spPr>
      </p:pic>
    </p:spTree>
    <p:extLst>
      <p:ext uri="{BB962C8B-B14F-4D97-AF65-F5344CB8AC3E}">
        <p14:creationId xmlns:p14="http://schemas.microsoft.com/office/powerpoint/2010/main" val="25296801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Who is at risk? </a:t>
            </a:r>
          </a:p>
        </p:txBody>
      </p:sp>
      <p:sp>
        <p:nvSpPr>
          <p:cNvPr id="3" name="Content Placeholder 2"/>
          <p:cNvSpPr>
            <a:spLocks noGrp="1"/>
          </p:cNvSpPr>
          <p:nvPr>
            <p:ph sz="quarter" idx="4294967295"/>
          </p:nvPr>
        </p:nvSpPr>
        <p:spPr>
          <a:xfrm>
            <a:off x="838200" y="2142819"/>
            <a:ext cx="6421582" cy="3597598"/>
          </a:xfrm>
          <a:prstGeom prst="rect">
            <a:avLst/>
          </a:prstGeom>
        </p:spPr>
        <p:txBody>
          <a:bodyPr>
            <a:normAutofit/>
          </a:bodyPr>
          <a:lstStyle/>
          <a:p>
            <a:pPr marL="0" indent="0" algn="ctr">
              <a:lnSpc>
                <a:spcPct val="100000"/>
              </a:lnSpc>
              <a:spcBef>
                <a:spcPts val="600"/>
              </a:spcBef>
              <a:spcAft>
                <a:spcPts val="600"/>
              </a:spcAft>
              <a:buNone/>
            </a:pPr>
            <a:r>
              <a:rPr lang="en-US" sz="2750" dirty="0">
                <a:latin typeface="Calibri" panose="020F0502020204030204" pitchFamily="34" charset="0"/>
                <a:cs typeface="Calibri" panose="020F0502020204030204" pitchFamily="34" charset="0"/>
              </a:rPr>
              <a:t>Overuse or repetitive trauma injuries account for approximately half of all youth (ages 6-18) sport related injuries and it is thought more than half of all reported overuse injuries may be preventable. </a:t>
            </a:r>
          </a:p>
          <a:p>
            <a:pPr marL="0" indent="0">
              <a:lnSpc>
                <a:spcPct val="100000"/>
              </a:lnSpc>
              <a:spcBef>
                <a:spcPts val="600"/>
              </a:spcBef>
              <a:spcAft>
                <a:spcPts val="600"/>
              </a:spcAft>
              <a:buNone/>
            </a:pPr>
            <a:r>
              <a:rPr lang="en-US" sz="1600" dirty="0">
                <a:latin typeface="Calibri" panose="020F0502020204030204" pitchFamily="34" charset="0"/>
                <a:cs typeface="Calibri" panose="020F0502020204030204" pitchFamily="34" charset="0"/>
              </a:rPr>
              <a:t>-</a:t>
            </a:r>
            <a:r>
              <a:rPr lang="en-US" sz="1600" i="1" dirty="0">
                <a:latin typeface="Calibri" panose="020F0502020204030204" pitchFamily="34" charset="0"/>
                <a:cs typeface="Calibri" panose="020F0502020204030204" pitchFamily="34" charset="0"/>
              </a:rPr>
              <a:t>NATA Position Statement: Prevention of Pediatric Overuse Injuries (2011)</a:t>
            </a:r>
            <a:endParaRPr lang="en-US" i="1" dirty="0">
              <a:latin typeface="Calibri" panose="020F0502020204030204" pitchFamily="34" charset="0"/>
              <a:cs typeface="Calibri" panose="020F050202020403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031644187"/>
              </p:ext>
            </p:extLst>
          </p:nvPr>
        </p:nvGraphicFramePr>
        <p:xfrm>
          <a:off x="7430247" y="1748589"/>
          <a:ext cx="4116353" cy="4119456"/>
        </p:xfrm>
        <a:graphic>
          <a:graphicData uri="http://schemas.openxmlformats.org/drawingml/2006/table">
            <a:tbl>
              <a:tblPr firstRow="1" bandRow="1">
                <a:tableStyleId>{21E4AEA4-8DFA-4A89-87EB-49C32662AFE0}</a:tableStyleId>
              </a:tblPr>
              <a:tblGrid>
                <a:gridCol w="4116353">
                  <a:extLst>
                    <a:ext uri="{9D8B030D-6E8A-4147-A177-3AD203B41FA5}">
                      <a16:colId xmlns:a16="http://schemas.microsoft.com/office/drawing/2014/main" val="20000"/>
                    </a:ext>
                  </a:extLst>
                </a:gridCol>
              </a:tblGrid>
              <a:tr h="412062">
                <a:tc>
                  <a:txBody>
                    <a:bodyPr/>
                    <a:lstStyle/>
                    <a:p>
                      <a:pPr algn="ctr"/>
                      <a:r>
                        <a:rPr lang="en-US" sz="2400" dirty="0">
                          <a:latin typeface="+mn-lt"/>
                        </a:rPr>
                        <a:t>Potential Causes or Risk Factors:</a:t>
                      </a:r>
                    </a:p>
                  </a:txBody>
                  <a:tcPr>
                    <a:solidFill>
                      <a:srgbClr val="19457F"/>
                    </a:solidFill>
                  </a:tcPr>
                </a:tc>
                <a:extLst>
                  <a:ext uri="{0D108BD9-81ED-4DB2-BD59-A6C34878D82A}">
                    <a16:rowId xmlns:a16="http://schemas.microsoft.com/office/drawing/2014/main" val="10000"/>
                  </a:ext>
                </a:extLst>
              </a:tr>
              <a:tr h="412062">
                <a:tc>
                  <a:txBody>
                    <a:bodyPr/>
                    <a:lstStyle/>
                    <a:p>
                      <a:pPr algn="ctr"/>
                      <a:r>
                        <a:rPr lang="en-US" dirty="0">
                          <a:latin typeface="+mn-lt"/>
                        </a:rPr>
                        <a:t>Training errors</a:t>
                      </a:r>
                    </a:p>
                  </a:txBody>
                  <a:tcPr>
                    <a:solidFill>
                      <a:srgbClr val="19457F">
                        <a:alpha val="35000"/>
                      </a:srgbClr>
                    </a:solidFill>
                  </a:tcPr>
                </a:tc>
                <a:extLst>
                  <a:ext uri="{0D108BD9-81ED-4DB2-BD59-A6C34878D82A}">
                    <a16:rowId xmlns:a16="http://schemas.microsoft.com/office/drawing/2014/main" val="10001"/>
                  </a:ext>
                </a:extLst>
              </a:tr>
              <a:tr h="412062">
                <a:tc>
                  <a:txBody>
                    <a:bodyPr/>
                    <a:lstStyle/>
                    <a:p>
                      <a:pPr algn="ctr"/>
                      <a:r>
                        <a:rPr lang="en-US" dirty="0">
                          <a:latin typeface="+mn-lt"/>
                        </a:rPr>
                        <a:t>Improper technique</a:t>
                      </a:r>
                    </a:p>
                  </a:txBody>
                  <a:tcPr>
                    <a:solidFill>
                      <a:srgbClr val="19457F">
                        <a:alpha val="10000"/>
                      </a:srgbClr>
                    </a:solidFill>
                  </a:tcPr>
                </a:tc>
                <a:extLst>
                  <a:ext uri="{0D108BD9-81ED-4DB2-BD59-A6C34878D82A}">
                    <a16:rowId xmlns:a16="http://schemas.microsoft.com/office/drawing/2014/main" val="10002"/>
                  </a:ext>
                </a:extLst>
              </a:tr>
              <a:tr h="412062">
                <a:tc>
                  <a:txBody>
                    <a:bodyPr/>
                    <a:lstStyle/>
                    <a:p>
                      <a:pPr algn="ctr"/>
                      <a:r>
                        <a:rPr lang="en-US" dirty="0">
                          <a:latin typeface="+mn-lt"/>
                        </a:rPr>
                        <a:t>Excessive sport training</a:t>
                      </a:r>
                    </a:p>
                  </a:txBody>
                  <a:tcPr>
                    <a:solidFill>
                      <a:srgbClr val="19457F">
                        <a:alpha val="35000"/>
                      </a:srgbClr>
                    </a:solidFill>
                  </a:tcPr>
                </a:tc>
                <a:extLst>
                  <a:ext uri="{0D108BD9-81ED-4DB2-BD59-A6C34878D82A}">
                    <a16:rowId xmlns:a16="http://schemas.microsoft.com/office/drawing/2014/main" val="10003"/>
                  </a:ext>
                </a:extLst>
              </a:tr>
              <a:tr h="412062">
                <a:tc>
                  <a:txBody>
                    <a:bodyPr/>
                    <a:lstStyle/>
                    <a:p>
                      <a:pPr algn="ctr"/>
                      <a:r>
                        <a:rPr lang="en-US" dirty="0">
                          <a:latin typeface="+mn-lt"/>
                        </a:rPr>
                        <a:t>Inadequate rest</a:t>
                      </a:r>
                    </a:p>
                  </a:txBody>
                  <a:tcPr>
                    <a:solidFill>
                      <a:srgbClr val="19457F">
                        <a:alpha val="10000"/>
                      </a:srgbClr>
                    </a:solidFill>
                  </a:tcPr>
                </a:tc>
                <a:extLst>
                  <a:ext uri="{0D108BD9-81ED-4DB2-BD59-A6C34878D82A}">
                    <a16:rowId xmlns:a16="http://schemas.microsoft.com/office/drawing/2014/main" val="10004"/>
                  </a:ext>
                </a:extLst>
              </a:tr>
              <a:tr h="412062">
                <a:tc>
                  <a:txBody>
                    <a:bodyPr/>
                    <a:lstStyle/>
                    <a:p>
                      <a:pPr algn="ctr"/>
                      <a:r>
                        <a:rPr lang="en-US" dirty="0">
                          <a:latin typeface="+mn-lt"/>
                        </a:rPr>
                        <a:t>Muscle weakness and imbalance</a:t>
                      </a:r>
                    </a:p>
                  </a:txBody>
                  <a:tcPr>
                    <a:solidFill>
                      <a:srgbClr val="19457F">
                        <a:alpha val="35000"/>
                      </a:srgbClr>
                    </a:solidFill>
                  </a:tcPr>
                </a:tc>
                <a:extLst>
                  <a:ext uri="{0D108BD9-81ED-4DB2-BD59-A6C34878D82A}">
                    <a16:rowId xmlns:a16="http://schemas.microsoft.com/office/drawing/2014/main" val="10005"/>
                  </a:ext>
                </a:extLst>
              </a:tr>
              <a:tr h="412062">
                <a:tc>
                  <a:txBody>
                    <a:bodyPr/>
                    <a:lstStyle/>
                    <a:p>
                      <a:pPr algn="ctr"/>
                      <a:r>
                        <a:rPr lang="en-US" dirty="0">
                          <a:latin typeface="+mn-lt"/>
                        </a:rPr>
                        <a:t>Early specialization</a:t>
                      </a:r>
                    </a:p>
                  </a:txBody>
                  <a:tcPr>
                    <a:solidFill>
                      <a:srgbClr val="19457F">
                        <a:alpha val="10000"/>
                      </a:srgbClr>
                    </a:solidFill>
                  </a:tcPr>
                </a:tc>
                <a:extLst>
                  <a:ext uri="{0D108BD9-81ED-4DB2-BD59-A6C34878D82A}">
                    <a16:rowId xmlns:a16="http://schemas.microsoft.com/office/drawing/2014/main" val="10006"/>
                  </a:ext>
                </a:extLst>
              </a:tr>
              <a:tr h="412062">
                <a:tc>
                  <a:txBody>
                    <a:bodyPr/>
                    <a:lstStyle/>
                    <a:p>
                      <a:pPr algn="ctr"/>
                      <a:r>
                        <a:rPr lang="en-US" dirty="0">
                          <a:latin typeface="+mn-lt"/>
                        </a:rPr>
                        <a:t>Equipment failure</a:t>
                      </a:r>
                    </a:p>
                  </a:txBody>
                  <a:tcPr>
                    <a:solidFill>
                      <a:srgbClr val="19457F">
                        <a:alpha val="35000"/>
                      </a:srgbClr>
                    </a:solidFill>
                  </a:tcPr>
                </a:tc>
                <a:extLst>
                  <a:ext uri="{0D108BD9-81ED-4DB2-BD59-A6C34878D82A}">
                    <a16:rowId xmlns:a16="http://schemas.microsoft.com/office/drawing/2014/main" val="10007"/>
                  </a:ext>
                </a:extLst>
              </a:tr>
              <a:tr h="412062">
                <a:tc>
                  <a:txBody>
                    <a:bodyPr/>
                    <a:lstStyle/>
                    <a:p>
                      <a:pPr algn="ctr"/>
                      <a:r>
                        <a:rPr lang="en-US" dirty="0">
                          <a:latin typeface="+mn-lt"/>
                        </a:rPr>
                        <a:t>Poorer</a:t>
                      </a:r>
                      <a:r>
                        <a:rPr lang="en-US" baseline="0" dirty="0">
                          <a:latin typeface="+mn-lt"/>
                        </a:rPr>
                        <a:t> fitness levels</a:t>
                      </a:r>
                      <a:endParaRPr lang="en-US" dirty="0">
                        <a:latin typeface="+mn-lt"/>
                      </a:endParaRPr>
                    </a:p>
                  </a:txBody>
                  <a:tcPr>
                    <a:solidFill>
                      <a:srgbClr val="19457F">
                        <a:alpha val="10000"/>
                      </a:srgbClr>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8313410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838199" y="365125"/>
            <a:ext cx="9043737" cy="762000"/>
          </a:xfrm>
        </p:spPr>
        <p:txBody>
          <a:bodyPr/>
          <a:lstStyle/>
          <a:p>
            <a:r>
              <a:rPr lang="en-US" dirty="0"/>
              <a:t>Overuse injuries signs &amp; symptoms</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1751804850"/>
              </p:ext>
            </p:extLst>
          </p:nvPr>
        </p:nvGraphicFramePr>
        <p:xfrm>
          <a:off x="2691367" y="1489930"/>
          <a:ext cx="6809266" cy="4359406"/>
        </p:xfrm>
        <a:graphic>
          <a:graphicData uri="http://schemas.openxmlformats.org/drawingml/2006/table">
            <a:tbl>
              <a:tblPr firstRow="1" bandRow="1">
                <a:tableStyleId>{21E4AEA4-8DFA-4A89-87EB-49C32662AFE0}</a:tableStyleId>
              </a:tblPr>
              <a:tblGrid>
                <a:gridCol w="6809266">
                  <a:extLst>
                    <a:ext uri="{9D8B030D-6E8A-4147-A177-3AD203B41FA5}">
                      <a16:colId xmlns:a16="http://schemas.microsoft.com/office/drawing/2014/main" val="20000"/>
                    </a:ext>
                  </a:extLst>
                </a:gridCol>
              </a:tblGrid>
              <a:tr h="528094">
                <a:tc>
                  <a:txBody>
                    <a:bodyPr/>
                    <a:lstStyle/>
                    <a:p>
                      <a:pPr algn="ctr"/>
                      <a:r>
                        <a:rPr lang="en-US" sz="2400" dirty="0">
                          <a:latin typeface="+mn-lt"/>
                        </a:rPr>
                        <a:t>Signs and Symptoms</a:t>
                      </a:r>
                      <a:r>
                        <a:rPr lang="en-US" sz="2400" baseline="0" dirty="0">
                          <a:latin typeface="+mn-lt"/>
                        </a:rPr>
                        <a:t> </a:t>
                      </a:r>
                      <a:endParaRPr lang="en-US" sz="2400" dirty="0">
                        <a:latin typeface="+mn-lt"/>
                      </a:endParaRPr>
                    </a:p>
                  </a:txBody>
                  <a:tcPr anchor="ctr">
                    <a:solidFill>
                      <a:srgbClr val="19457F"/>
                    </a:solidFill>
                  </a:tcPr>
                </a:tc>
                <a:extLst>
                  <a:ext uri="{0D108BD9-81ED-4DB2-BD59-A6C34878D82A}">
                    <a16:rowId xmlns:a16="http://schemas.microsoft.com/office/drawing/2014/main" val="10000"/>
                  </a:ext>
                </a:extLst>
              </a:tr>
              <a:tr h="478914">
                <a:tc>
                  <a:txBody>
                    <a:bodyPr/>
                    <a:lstStyle/>
                    <a:p>
                      <a:pPr algn="ctr"/>
                      <a:r>
                        <a:rPr lang="en-US" dirty="0">
                          <a:latin typeface="+mn-lt"/>
                        </a:rPr>
                        <a:t>Decreased</a:t>
                      </a:r>
                      <a:r>
                        <a:rPr lang="en-US" baseline="0" dirty="0">
                          <a:latin typeface="+mn-lt"/>
                        </a:rPr>
                        <a:t> performance</a:t>
                      </a:r>
                    </a:p>
                  </a:txBody>
                  <a:tcPr anchor="ctr">
                    <a:solidFill>
                      <a:srgbClr val="19457F">
                        <a:alpha val="35000"/>
                      </a:srgbClr>
                    </a:solidFill>
                  </a:tcPr>
                </a:tc>
                <a:extLst>
                  <a:ext uri="{0D108BD9-81ED-4DB2-BD59-A6C34878D82A}">
                    <a16:rowId xmlns:a16="http://schemas.microsoft.com/office/drawing/2014/main" val="10001"/>
                  </a:ext>
                </a:extLst>
              </a:tr>
              <a:tr h="478914">
                <a:tc>
                  <a:txBody>
                    <a:bodyPr/>
                    <a:lstStyle/>
                    <a:p>
                      <a:pPr algn="ctr"/>
                      <a:r>
                        <a:rPr lang="en-US" dirty="0">
                          <a:latin typeface="+mn-lt"/>
                        </a:rPr>
                        <a:t>Gradual onset of pain</a:t>
                      </a:r>
                    </a:p>
                  </a:txBody>
                  <a:tcPr anchor="ctr">
                    <a:solidFill>
                      <a:srgbClr val="19457F">
                        <a:alpha val="10000"/>
                      </a:srgbClr>
                    </a:solidFill>
                  </a:tcPr>
                </a:tc>
                <a:extLst>
                  <a:ext uri="{0D108BD9-81ED-4DB2-BD59-A6C34878D82A}">
                    <a16:rowId xmlns:a16="http://schemas.microsoft.com/office/drawing/2014/main" val="10002"/>
                  </a:ext>
                </a:extLst>
              </a:tr>
              <a:tr h="478914">
                <a:tc>
                  <a:txBody>
                    <a:bodyPr/>
                    <a:lstStyle/>
                    <a:p>
                      <a:pPr algn="ctr"/>
                      <a:r>
                        <a:rPr lang="en-US" dirty="0">
                          <a:latin typeface="+mn-lt"/>
                        </a:rPr>
                        <a:t>Pain presenting as an ache</a:t>
                      </a:r>
                    </a:p>
                  </a:txBody>
                  <a:tcPr anchor="ctr">
                    <a:solidFill>
                      <a:srgbClr val="19457F">
                        <a:alpha val="35000"/>
                      </a:srgbClr>
                    </a:solidFill>
                  </a:tcPr>
                </a:tc>
                <a:extLst>
                  <a:ext uri="{0D108BD9-81ED-4DB2-BD59-A6C34878D82A}">
                    <a16:rowId xmlns:a16="http://schemas.microsoft.com/office/drawing/2014/main" val="10003"/>
                  </a:ext>
                </a:extLst>
              </a:tr>
              <a:tr h="478914">
                <a:tc>
                  <a:txBody>
                    <a:bodyPr/>
                    <a:lstStyle/>
                    <a:p>
                      <a:pPr algn="ctr"/>
                      <a:r>
                        <a:rPr lang="en-US" dirty="0">
                          <a:latin typeface="+mn-lt"/>
                        </a:rPr>
                        <a:t>No history of direct injury</a:t>
                      </a:r>
                    </a:p>
                  </a:txBody>
                  <a:tcPr anchor="ctr">
                    <a:solidFill>
                      <a:srgbClr val="19457F">
                        <a:alpha val="10000"/>
                      </a:srgbClr>
                    </a:solidFill>
                  </a:tcPr>
                </a:tc>
                <a:extLst>
                  <a:ext uri="{0D108BD9-81ED-4DB2-BD59-A6C34878D82A}">
                    <a16:rowId xmlns:a16="http://schemas.microsoft.com/office/drawing/2014/main" val="10004"/>
                  </a:ext>
                </a:extLst>
              </a:tr>
              <a:tr h="478914">
                <a:tc>
                  <a:txBody>
                    <a:bodyPr/>
                    <a:lstStyle/>
                    <a:p>
                      <a:pPr algn="ctr"/>
                      <a:r>
                        <a:rPr lang="en-US" dirty="0">
                          <a:latin typeface="+mn-lt"/>
                        </a:rPr>
                        <a:t>Fatigue, stiffness or aching during</a:t>
                      </a:r>
                      <a:r>
                        <a:rPr lang="en-US" baseline="0" dirty="0">
                          <a:latin typeface="+mn-lt"/>
                        </a:rPr>
                        <a:t> or </a:t>
                      </a:r>
                      <a:r>
                        <a:rPr lang="en-US" dirty="0">
                          <a:latin typeface="+mn-lt"/>
                        </a:rPr>
                        <a:t>after training</a:t>
                      </a:r>
                      <a:r>
                        <a:rPr lang="en-US" baseline="0" dirty="0">
                          <a:latin typeface="+mn-lt"/>
                        </a:rPr>
                        <a:t> or competition</a:t>
                      </a:r>
                      <a:endParaRPr lang="en-US" dirty="0">
                        <a:latin typeface="+mn-lt"/>
                      </a:endParaRPr>
                    </a:p>
                  </a:txBody>
                  <a:tcPr anchor="ctr">
                    <a:solidFill>
                      <a:srgbClr val="19457F">
                        <a:alpha val="35000"/>
                      </a:srgbClr>
                    </a:solidFill>
                  </a:tcPr>
                </a:tc>
                <a:extLst>
                  <a:ext uri="{0D108BD9-81ED-4DB2-BD59-A6C34878D82A}">
                    <a16:rowId xmlns:a16="http://schemas.microsoft.com/office/drawing/2014/main" val="10005"/>
                  </a:ext>
                </a:extLst>
              </a:tr>
              <a:tr h="478914">
                <a:tc>
                  <a:txBody>
                    <a:bodyPr/>
                    <a:lstStyle/>
                    <a:p>
                      <a:pPr algn="ctr"/>
                      <a:r>
                        <a:rPr lang="en-US" dirty="0">
                          <a:latin typeface="+mn-lt"/>
                        </a:rPr>
                        <a:t>Point of tenderness</a:t>
                      </a:r>
                    </a:p>
                  </a:txBody>
                  <a:tcPr anchor="ctr">
                    <a:solidFill>
                      <a:srgbClr val="19457F">
                        <a:alpha val="10000"/>
                      </a:srgbClr>
                    </a:solidFill>
                  </a:tcPr>
                </a:tc>
                <a:extLst>
                  <a:ext uri="{0D108BD9-81ED-4DB2-BD59-A6C34878D82A}">
                    <a16:rowId xmlns:a16="http://schemas.microsoft.com/office/drawing/2014/main" val="10006"/>
                  </a:ext>
                </a:extLst>
              </a:tr>
              <a:tr h="478914">
                <a:tc>
                  <a:txBody>
                    <a:bodyPr/>
                    <a:lstStyle/>
                    <a:p>
                      <a:pPr algn="ctr"/>
                      <a:r>
                        <a:rPr lang="en-US" dirty="0">
                          <a:latin typeface="+mn-lt"/>
                        </a:rPr>
                        <a:t>Visible swelling</a:t>
                      </a:r>
                    </a:p>
                  </a:txBody>
                  <a:tcPr anchor="ctr">
                    <a:solidFill>
                      <a:srgbClr val="19457F">
                        <a:alpha val="35000"/>
                      </a:srgbClr>
                    </a:solidFill>
                  </a:tcPr>
                </a:tc>
                <a:extLst>
                  <a:ext uri="{0D108BD9-81ED-4DB2-BD59-A6C34878D82A}">
                    <a16:rowId xmlns:a16="http://schemas.microsoft.com/office/drawing/2014/main" val="10007"/>
                  </a:ext>
                </a:extLst>
              </a:tr>
              <a:tr h="478914">
                <a:tc>
                  <a:txBody>
                    <a:bodyPr/>
                    <a:lstStyle/>
                    <a:p>
                      <a:pPr algn="ctr"/>
                      <a:r>
                        <a:rPr lang="en-US" dirty="0">
                          <a:latin typeface="+mn-lt"/>
                        </a:rPr>
                        <a:t>Missed training sessions as a result of pain</a:t>
                      </a:r>
                    </a:p>
                  </a:txBody>
                  <a:tcPr anchor="ctr">
                    <a:solidFill>
                      <a:srgbClr val="19457F">
                        <a:alpha val="10000"/>
                      </a:srgbClr>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2437241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What can be done to treat overuse injuries?</a:t>
            </a:r>
          </a:p>
        </p:txBody>
      </p:sp>
      <p:sp>
        <p:nvSpPr>
          <p:cNvPr id="3" name="Content Placeholder 2"/>
          <p:cNvSpPr>
            <a:spLocks noGrp="1"/>
          </p:cNvSpPr>
          <p:nvPr>
            <p:ph sz="quarter" idx="11"/>
          </p:nvPr>
        </p:nvSpPr>
        <p:spPr>
          <a:xfrm>
            <a:off x="838199" y="1665102"/>
            <a:ext cx="6974305" cy="4572000"/>
          </a:xfrm>
          <a:prstGeom prst="rect">
            <a:avLst/>
          </a:prstGeom>
        </p:spPr>
        <p:txBody>
          <a:bodyPr>
            <a:normAutofit fontScale="85000" lnSpcReduction="20000"/>
          </a:bodyPr>
          <a:lstStyle/>
          <a:p>
            <a:pPr>
              <a:lnSpc>
                <a:spcPct val="110000"/>
              </a:lnSpc>
              <a:spcBef>
                <a:spcPts val="600"/>
              </a:spcBef>
              <a:spcAft>
                <a:spcPts val="600"/>
              </a:spcAft>
            </a:pPr>
            <a:r>
              <a:rPr lang="en-US" dirty="0"/>
              <a:t>Early identification and proper treatment are keys to a successful recovery.</a:t>
            </a:r>
          </a:p>
          <a:p>
            <a:pPr>
              <a:lnSpc>
                <a:spcPct val="110000"/>
              </a:lnSpc>
              <a:spcBef>
                <a:spcPts val="600"/>
              </a:spcBef>
              <a:spcAft>
                <a:spcPts val="600"/>
              </a:spcAft>
            </a:pPr>
            <a:r>
              <a:rPr lang="en-US" dirty="0"/>
              <a:t>To diagnose an overuse injury, it is best to do a thorough history and physical examination with a sport medicine specialist with specific interest in and knowledge of your athlete’s sport or activity. </a:t>
            </a:r>
          </a:p>
          <a:p>
            <a:pPr>
              <a:lnSpc>
                <a:spcPct val="110000"/>
              </a:lnSpc>
              <a:spcBef>
                <a:spcPts val="600"/>
              </a:spcBef>
              <a:spcAft>
                <a:spcPts val="600"/>
              </a:spcAft>
            </a:pPr>
            <a:r>
              <a:rPr lang="en-US" dirty="0"/>
              <a:t>Additional tests, such as X-rays and MRIs may be needed.</a:t>
            </a:r>
          </a:p>
          <a:p>
            <a:pPr>
              <a:lnSpc>
                <a:spcPct val="110000"/>
              </a:lnSpc>
              <a:spcBef>
                <a:spcPts val="600"/>
              </a:spcBef>
              <a:spcAft>
                <a:spcPts val="600"/>
              </a:spcAft>
            </a:pPr>
            <a:r>
              <a:rPr lang="en-US" dirty="0"/>
              <a:t>The sports medicine specialist will make a recommendation based on their evaluation.</a:t>
            </a:r>
          </a:p>
          <a:p>
            <a:pPr>
              <a:lnSpc>
                <a:spcPct val="110000"/>
              </a:lnSpc>
              <a:spcBef>
                <a:spcPts val="600"/>
              </a:spcBef>
              <a:spcAft>
                <a:spcPts val="600"/>
              </a:spcAft>
            </a:pPr>
            <a:endParaRPr lang="en-US" dirty="0"/>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970293" y="1501254"/>
            <a:ext cx="3466531" cy="4572000"/>
          </a:xfrm>
          <a:prstGeom prst="rect">
            <a:avLst/>
          </a:prstGeom>
        </p:spPr>
      </p:pic>
    </p:spTree>
    <p:extLst>
      <p:ext uri="{BB962C8B-B14F-4D97-AF65-F5344CB8AC3E}">
        <p14:creationId xmlns:p14="http://schemas.microsoft.com/office/powerpoint/2010/main" val="6419959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Ways to reduce risk for overuse injuries</a:t>
            </a:r>
          </a:p>
        </p:txBody>
      </p:sp>
      <p:sp>
        <p:nvSpPr>
          <p:cNvPr id="3" name="Content Placeholder 2"/>
          <p:cNvSpPr>
            <a:spLocks noGrp="1"/>
          </p:cNvSpPr>
          <p:nvPr>
            <p:ph sz="quarter" idx="11"/>
          </p:nvPr>
        </p:nvSpPr>
        <p:spPr>
          <a:xfrm>
            <a:off x="838200" y="1275420"/>
            <a:ext cx="6263457" cy="4936795"/>
          </a:xfrm>
          <a:prstGeom prst="rect">
            <a:avLst/>
          </a:prstGeom>
        </p:spPr>
        <p:txBody>
          <a:bodyPr>
            <a:normAutofit fontScale="62500" lnSpcReduction="20000"/>
          </a:bodyPr>
          <a:lstStyle/>
          <a:p>
            <a:pPr marL="0" indent="0">
              <a:lnSpc>
                <a:spcPct val="110000"/>
              </a:lnSpc>
              <a:spcBef>
                <a:spcPts val="600"/>
              </a:spcBef>
              <a:spcAft>
                <a:spcPts val="600"/>
              </a:spcAft>
              <a:buNone/>
            </a:pPr>
            <a:r>
              <a:rPr lang="en-US" b="1" dirty="0">
                <a:latin typeface="+mn-lt"/>
              </a:rPr>
              <a:t>Preparation</a:t>
            </a:r>
          </a:p>
          <a:p>
            <a:pPr>
              <a:lnSpc>
                <a:spcPct val="110000"/>
              </a:lnSpc>
              <a:spcBef>
                <a:spcPts val="600"/>
              </a:spcBef>
              <a:spcAft>
                <a:spcPts val="600"/>
              </a:spcAft>
            </a:pPr>
            <a:r>
              <a:rPr lang="en-US" dirty="0">
                <a:latin typeface="+mn-lt"/>
              </a:rPr>
              <a:t>Complete a Pre-participation Physical Examination. </a:t>
            </a:r>
          </a:p>
          <a:p>
            <a:pPr>
              <a:lnSpc>
                <a:spcPct val="110000"/>
              </a:lnSpc>
              <a:spcBef>
                <a:spcPts val="600"/>
              </a:spcBef>
              <a:spcAft>
                <a:spcPts val="600"/>
              </a:spcAft>
            </a:pPr>
            <a:r>
              <a:rPr lang="en-US" dirty="0">
                <a:latin typeface="+mn-lt"/>
              </a:rPr>
              <a:t>Proper preparation – at least 2 months in advance of season.</a:t>
            </a:r>
          </a:p>
          <a:p>
            <a:pPr>
              <a:lnSpc>
                <a:spcPct val="110000"/>
              </a:lnSpc>
              <a:spcBef>
                <a:spcPts val="600"/>
              </a:spcBef>
              <a:spcAft>
                <a:spcPts val="600"/>
              </a:spcAft>
            </a:pPr>
            <a:r>
              <a:rPr lang="en-US" dirty="0">
                <a:latin typeface="+mn-lt"/>
              </a:rPr>
              <a:t>Check equipment - conduct routine checks to look for damage, wear and proper fit.</a:t>
            </a:r>
          </a:p>
          <a:p>
            <a:pPr marL="0" indent="0">
              <a:lnSpc>
                <a:spcPct val="110000"/>
              </a:lnSpc>
              <a:spcBef>
                <a:spcPts val="600"/>
              </a:spcBef>
              <a:spcAft>
                <a:spcPts val="600"/>
              </a:spcAft>
              <a:buNone/>
            </a:pPr>
            <a:r>
              <a:rPr lang="en-US" b="1" dirty="0">
                <a:latin typeface="+mn-lt"/>
              </a:rPr>
              <a:t>Training and Conditioning</a:t>
            </a:r>
          </a:p>
          <a:p>
            <a:pPr>
              <a:lnSpc>
                <a:spcPct val="110000"/>
              </a:lnSpc>
              <a:spcBef>
                <a:spcPts val="600"/>
              </a:spcBef>
              <a:spcAft>
                <a:spcPts val="600"/>
              </a:spcAft>
            </a:pPr>
            <a:r>
              <a:rPr lang="en-US" dirty="0">
                <a:latin typeface="+mn-lt"/>
              </a:rPr>
              <a:t>Proper instruction and training techniques. </a:t>
            </a:r>
          </a:p>
          <a:p>
            <a:pPr>
              <a:lnSpc>
                <a:spcPct val="110000"/>
              </a:lnSpc>
              <a:spcBef>
                <a:spcPts val="600"/>
              </a:spcBef>
              <a:spcAft>
                <a:spcPts val="600"/>
              </a:spcAft>
            </a:pPr>
            <a:r>
              <a:rPr lang="en-US" dirty="0">
                <a:latin typeface="+mn-lt"/>
              </a:rPr>
              <a:t>Proper skill and training progression is followed -- Not too much too fast!</a:t>
            </a:r>
          </a:p>
          <a:p>
            <a:pPr>
              <a:lnSpc>
                <a:spcPct val="110000"/>
              </a:lnSpc>
              <a:spcBef>
                <a:spcPts val="600"/>
              </a:spcBef>
              <a:spcAft>
                <a:spcPts val="600"/>
              </a:spcAft>
            </a:pPr>
            <a:r>
              <a:rPr lang="en-US" dirty="0">
                <a:latin typeface="+mn-lt"/>
              </a:rPr>
              <a:t>Engage in proper warm-up and cool down activities.</a:t>
            </a:r>
          </a:p>
          <a:p>
            <a:pPr>
              <a:lnSpc>
                <a:spcPct val="110000"/>
              </a:lnSpc>
              <a:spcBef>
                <a:spcPts val="600"/>
              </a:spcBef>
              <a:spcAft>
                <a:spcPts val="600"/>
              </a:spcAft>
            </a:pPr>
            <a:r>
              <a:rPr lang="en-US" dirty="0">
                <a:latin typeface="+mn-lt"/>
              </a:rPr>
              <a:t>Preseason and in-season training programs.</a:t>
            </a:r>
          </a:p>
          <a:p>
            <a:pPr>
              <a:lnSpc>
                <a:spcPct val="110000"/>
              </a:lnSpc>
              <a:spcBef>
                <a:spcPts val="600"/>
              </a:spcBef>
              <a:spcAft>
                <a:spcPts val="600"/>
              </a:spcAft>
            </a:pPr>
            <a:r>
              <a:rPr lang="en-US" dirty="0">
                <a:latin typeface="+mn-lt"/>
              </a:rPr>
              <a:t>Increase training gradually – 10% rule.</a:t>
            </a:r>
          </a:p>
          <a:p>
            <a:pPr>
              <a:lnSpc>
                <a:spcPct val="110000"/>
              </a:lnSpc>
              <a:spcBef>
                <a:spcPts val="600"/>
              </a:spcBef>
              <a:spcAft>
                <a:spcPts val="600"/>
              </a:spcAft>
            </a:pPr>
            <a:endParaRPr lang="en-US" dirty="0">
              <a:latin typeface="+mn-lt"/>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08921" y="1665173"/>
            <a:ext cx="4572000" cy="4157290"/>
          </a:xfrm>
          <a:prstGeom prst="rect">
            <a:avLst/>
          </a:prstGeom>
        </p:spPr>
      </p:pic>
    </p:spTree>
    <p:extLst>
      <p:ext uri="{BB962C8B-B14F-4D97-AF65-F5344CB8AC3E}">
        <p14:creationId xmlns:p14="http://schemas.microsoft.com/office/powerpoint/2010/main" val="9168786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p:cNvSpPr txBox="1">
            <a:spLocks/>
          </p:cNvSpPr>
          <p:nvPr/>
        </p:nvSpPr>
        <p:spPr>
          <a:xfrm>
            <a:off x="838200" y="5248943"/>
            <a:ext cx="10328564" cy="1298960"/>
          </a:xfrm>
          <a:prstGeom prst="rect">
            <a:avLst/>
          </a:prstGeom>
        </p:spPr>
        <p:txBody>
          <a:bodyPr>
            <a:noAutofit/>
          </a:bodyPr>
          <a:lstStyle>
            <a:lvl1pPr marL="457200" indent="-457200" algn="l" defTabSz="914400" rtl="0" eaLnBrk="1" latinLnBrk="0" hangingPunct="1">
              <a:lnSpc>
                <a:spcPct val="90000"/>
              </a:lnSpc>
              <a:spcBef>
                <a:spcPts val="1000"/>
              </a:spcBef>
              <a:buClr>
                <a:schemeClr val="tx1">
                  <a:lumMod val="50000"/>
                  <a:lumOff val="50000"/>
                </a:schemeClr>
              </a:buClr>
              <a:buSzPct val="120000"/>
              <a:buFont typeface="Wingdings" panose="05000000000000000000" pitchFamily="2" charset="2"/>
              <a:buChar char="ü"/>
              <a:defRPr sz="30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Clr>
                <a:schemeClr val="tx1">
                  <a:lumMod val="50000"/>
                  <a:lumOff val="50000"/>
                </a:schemeClr>
              </a:buClr>
              <a:buSzPct val="100000"/>
              <a:buFont typeface="Wingdings" panose="05000000000000000000" pitchFamily="2" charset="2"/>
              <a:buChar char="ü"/>
              <a:defRPr sz="30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Clr>
                <a:schemeClr val="tx1">
                  <a:lumMod val="50000"/>
                  <a:lumOff val="50000"/>
                </a:schemeClr>
              </a:buClr>
              <a:buSzPct val="82000"/>
              <a:buFont typeface="Courier New" panose="02070309020205020404" pitchFamily="49" charset="0"/>
              <a:buChar char="o"/>
              <a:defRPr sz="26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Clr>
                <a:schemeClr val="tx1">
                  <a:lumMod val="50000"/>
                  <a:lumOff val="50000"/>
                </a:schemeClr>
              </a:buClr>
              <a:buSzPct val="100000"/>
              <a:buFont typeface="Arial" panose="020B0604020202020204" pitchFamily="34" charset="0"/>
              <a:buChar char="•"/>
              <a:defRPr sz="24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0"/>
            <a:r>
              <a:rPr lang="en-US" sz="2200" dirty="0">
                <a:latin typeface="+mn-lt"/>
              </a:rPr>
              <a:t>Educate youth athletes, coaches, and parents on signs and symptoms of overuse injuries. Encourage athletes to notify an adult when symptoms occur.  </a:t>
            </a:r>
          </a:p>
        </p:txBody>
      </p:sp>
      <p:sp>
        <p:nvSpPr>
          <p:cNvPr id="2" name="Content Placeholder 1"/>
          <p:cNvSpPr>
            <a:spLocks noGrp="1"/>
          </p:cNvSpPr>
          <p:nvPr>
            <p:ph sz="quarter" idx="10"/>
          </p:nvPr>
        </p:nvSpPr>
        <p:spPr/>
        <p:txBody>
          <a:bodyPr/>
          <a:lstStyle/>
          <a:p>
            <a:r>
              <a:rPr lang="en-US" dirty="0"/>
              <a:t>Ways to reduce risk for overuse injuries continued</a:t>
            </a:r>
          </a:p>
        </p:txBody>
      </p:sp>
      <p:sp>
        <p:nvSpPr>
          <p:cNvPr id="4" name="Content Placeholder 3"/>
          <p:cNvSpPr>
            <a:spLocks noGrp="1"/>
          </p:cNvSpPr>
          <p:nvPr>
            <p:ph sz="quarter" idx="11"/>
          </p:nvPr>
        </p:nvSpPr>
        <p:spPr>
          <a:xfrm>
            <a:off x="838201" y="1648707"/>
            <a:ext cx="6582508" cy="3548936"/>
          </a:xfrm>
          <a:prstGeom prst="rect">
            <a:avLst/>
          </a:prstGeom>
        </p:spPr>
        <p:txBody>
          <a:bodyPr>
            <a:noAutofit/>
          </a:bodyPr>
          <a:lstStyle/>
          <a:p>
            <a:pPr marL="0" indent="0">
              <a:spcBef>
                <a:spcPts val="600"/>
              </a:spcBef>
              <a:spcAft>
                <a:spcPts val="600"/>
              </a:spcAft>
              <a:buNone/>
            </a:pPr>
            <a:r>
              <a:rPr lang="en-US" sz="2400" b="1" dirty="0">
                <a:latin typeface="+mn-lt"/>
              </a:rPr>
              <a:t>Participation</a:t>
            </a:r>
          </a:p>
          <a:p>
            <a:pPr>
              <a:spcBef>
                <a:spcPts val="600"/>
              </a:spcBef>
              <a:spcAft>
                <a:spcPts val="600"/>
              </a:spcAft>
            </a:pPr>
            <a:r>
              <a:rPr lang="en-US" sz="2200" dirty="0">
                <a:latin typeface="+mn-lt"/>
              </a:rPr>
              <a:t>Participate in multiple sports and recreational activities to enhance general fitness and aid in motor development. </a:t>
            </a:r>
            <a:r>
              <a:rPr lang="en-US" sz="2200" dirty="0"/>
              <a:t>  </a:t>
            </a:r>
            <a:endParaRPr lang="en-US" sz="2200" dirty="0">
              <a:latin typeface="+mn-lt"/>
            </a:endParaRPr>
          </a:p>
          <a:p>
            <a:pPr>
              <a:spcBef>
                <a:spcPts val="600"/>
              </a:spcBef>
              <a:spcAft>
                <a:spcPts val="600"/>
              </a:spcAft>
            </a:pPr>
            <a:r>
              <a:rPr lang="en-US" sz="2200" dirty="0">
                <a:latin typeface="+mn-lt"/>
              </a:rPr>
              <a:t>Recognize and limit repetitive sports activity.</a:t>
            </a:r>
          </a:p>
          <a:p>
            <a:pPr>
              <a:spcBef>
                <a:spcPts val="600"/>
              </a:spcBef>
              <a:spcAft>
                <a:spcPts val="600"/>
              </a:spcAft>
            </a:pPr>
            <a:r>
              <a:rPr lang="en-US" sz="2200" dirty="0">
                <a:latin typeface="+mn-lt"/>
              </a:rPr>
              <a:t>Prevent over-training. Some data suggests </a:t>
            </a:r>
            <a:r>
              <a:rPr lang="en-US" sz="2200" dirty="0"/>
              <a:t>a </a:t>
            </a:r>
            <a:r>
              <a:rPr lang="en-US" sz="2200" dirty="0">
                <a:latin typeface="+mn-lt"/>
              </a:rPr>
              <a:t>general guideline of no more than 16-20 hours per week of vigorous physical activity by youth athletes.</a:t>
            </a:r>
          </a:p>
          <a:p>
            <a:pPr marL="0" indent="0">
              <a:spcBef>
                <a:spcPts val="600"/>
              </a:spcBef>
              <a:spcAft>
                <a:spcPts val="600"/>
              </a:spcAft>
              <a:buNone/>
            </a:pPr>
            <a:r>
              <a:rPr lang="en-US" sz="2400" b="1" dirty="0">
                <a:latin typeface="+mn-lt"/>
              </a:rPr>
              <a:t>Education</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56576" y="1611375"/>
            <a:ext cx="4034723" cy="2689815"/>
          </a:xfrm>
          <a:prstGeom prst="rect">
            <a:avLst/>
          </a:prstGeom>
        </p:spPr>
      </p:pic>
    </p:spTree>
    <p:extLst>
      <p:ext uri="{BB962C8B-B14F-4D97-AF65-F5344CB8AC3E}">
        <p14:creationId xmlns:p14="http://schemas.microsoft.com/office/powerpoint/2010/main" val="14461313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Keeping Sports Fun and Safe Year-Round</a:t>
            </a:r>
          </a:p>
        </p:txBody>
      </p:sp>
      <p:sp>
        <p:nvSpPr>
          <p:cNvPr id="3" name="Text Placeholder 2"/>
          <p:cNvSpPr txBox="1">
            <a:spLocks/>
          </p:cNvSpPr>
          <p:nvPr/>
        </p:nvSpPr>
        <p:spPr>
          <a:xfrm>
            <a:off x="831850" y="4766884"/>
            <a:ext cx="10515600" cy="1500187"/>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sz="1800" i="1" dirty="0"/>
          </a:p>
        </p:txBody>
      </p:sp>
    </p:spTree>
    <p:extLst>
      <p:ext uri="{BB962C8B-B14F-4D97-AF65-F5344CB8AC3E}">
        <p14:creationId xmlns:p14="http://schemas.microsoft.com/office/powerpoint/2010/main" val="24383301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0"/>
          </p:nvPr>
        </p:nvSpPr>
        <p:spPr/>
        <p:txBody>
          <a:bodyPr/>
          <a:lstStyle/>
          <a:p>
            <a:r>
              <a:rPr lang="en-US" dirty="0"/>
              <a:t>Keeping Youth Sports Fun</a:t>
            </a:r>
          </a:p>
        </p:txBody>
      </p:sp>
      <p:sp>
        <p:nvSpPr>
          <p:cNvPr id="6" name="Content Placeholder 5"/>
          <p:cNvSpPr>
            <a:spLocks noGrp="1"/>
          </p:cNvSpPr>
          <p:nvPr>
            <p:ph sz="quarter" idx="11"/>
          </p:nvPr>
        </p:nvSpPr>
        <p:spPr>
          <a:xfrm>
            <a:off x="838200" y="1285875"/>
            <a:ext cx="9728200" cy="4936795"/>
          </a:xfrm>
        </p:spPr>
        <p:txBody>
          <a:bodyPr/>
          <a:lstStyle/>
          <a:p>
            <a:pPr marL="457200" indent="-457200">
              <a:buFont typeface="Arial" panose="020B0604020202020204" pitchFamily="34" charset="0"/>
              <a:buChar char="•"/>
            </a:pPr>
            <a:r>
              <a:rPr lang="en-US" dirty="0"/>
              <a:t>According to research one of the main reasons kids drop out of sports is because it’s no longer fun.</a:t>
            </a:r>
            <a:r>
              <a:rPr lang="en-US" baseline="30000" dirty="0"/>
              <a:t>1</a:t>
            </a:r>
            <a:r>
              <a:rPr lang="en-US" dirty="0"/>
              <a:t> </a:t>
            </a:r>
          </a:p>
          <a:p>
            <a:pPr marL="457200" indent="-457200">
              <a:buFont typeface="Arial" panose="020B0604020202020204" pitchFamily="34" charset="0"/>
              <a:buChar char="•"/>
            </a:pPr>
            <a:r>
              <a:rPr lang="en-US" dirty="0"/>
              <a:t>According to a recent study, here are the top 5 things kids enjoy about sports:</a:t>
            </a:r>
            <a:r>
              <a:rPr lang="en-US" baseline="30000" dirty="0"/>
              <a:t>2</a:t>
            </a:r>
            <a:r>
              <a:rPr lang="en-US" dirty="0"/>
              <a:t> </a:t>
            </a:r>
          </a:p>
          <a:p>
            <a:pPr marL="971550" lvl="1" indent="-514350">
              <a:buFont typeface="+mj-lt"/>
              <a:buAutoNum type="arabicPeriod"/>
            </a:pPr>
            <a:r>
              <a:rPr lang="en-US" sz="3000" dirty="0"/>
              <a:t>Being a good sport</a:t>
            </a:r>
          </a:p>
          <a:p>
            <a:pPr marL="971550" lvl="1" indent="-514350">
              <a:buFont typeface="+mj-lt"/>
              <a:buAutoNum type="arabicPeriod"/>
            </a:pPr>
            <a:r>
              <a:rPr lang="en-US" sz="3000" dirty="0"/>
              <a:t>Trying hard</a:t>
            </a:r>
          </a:p>
          <a:p>
            <a:pPr marL="971550" lvl="1" indent="-514350">
              <a:buFont typeface="+mj-lt"/>
              <a:buAutoNum type="arabicPeriod"/>
            </a:pPr>
            <a:r>
              <a:rPr lang="en-US" sz="3000" dirty="0"/>
              <a:t>Positive coaching</a:t>
            </a:r>
          </a:p>
          <a:p>
            <a:pPr marL="971550" lvl="1" indent="-514350">
              <a:buFont typeface="+mj-lt"/>
              <a:buAutoNum type="arabicPeriod"/>
            </a:pPr>
            <a:r>
              <a:rPr lang="en-US" sz="3000" dirty="0"/>
              <a:t>Learning and improving</a:t>
            </a:r>
          </a:p>
          <a:p>
            <a:pPr marL="971550" lvl="1" indent="-514350">
              <a:buFont typeface="+mj-lt"/>
              <a:buAutoNum type="arabicPeriod"/>
            </a:pPr>
            <a:r>
              <a:rPr lang="en-US" sz="3000" dirty="0"/>
              <a:t>Game time support</a:t>
            </a: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07758" y="2992272"/>
            <a:ext cx="4161854" cy="2774569"/>
          </a:xfrm>
          <a:prstGeom prst="rect">
            <a:avLst/>
          </a:prstGeom>
        </p:spPr>
      </p:pic>
      <p:sp>
        <p:nvSpPr>
          <p:cNvPr id="2" name="TextBox 1"/>
          <p:cNvSpPr txBox="1"/>
          <p:nvPr/>
        </p:nvSpPr>
        <p:spPr>
          <a:xfrm>
            <a:off x="944526" y="5671590"/>
            <a:ext cx="10972800" cy="646331"/>
          </a:xfrm>
          <a:prstGeom prst="rect">
            <a:avLst/>
          </a:prstGeom>
          <a:noFill/>
        </p:spPr>
        <p:txBody>
          <a:bodyPr wrap="square" rtlCol="0">
            <a:spAutoFit/>
          </a:bodyPr>
          <a:lstStyle/>
          <a:p>
            <a:r>
              <a:rPr lang="en-US" sz="900" baseline="30000" dirty="0"/>
              <a:t>1</a:t>
            </a:r>
            <a:r>
              <a:rPr lang="en-US" sz="900" dirty="0"/>
              <a:t>Sabo, D., &amp; Veliz, P. (2008). Go Out and Play: Youth Sports in America. Women’s Sports Foundation. Retrieved on June 14, </a:t>
            </a:r>
          </a:p>
          <a:p>
            <a:r>
              <a:rPr lang="en-US" sz="900" dirty="0"/>
              <a:t>2016 from https://www.womenssportsfoundation.org/home/research/articles-and-reports/mental-and-physical-health/~/media/PDFs/WSF%20Research%20Reports/Go%20</a:t>
            </a:r>
          </a:p>
          <a:p>
            <a:r>
              <a:rPr lang="en-US" sz="900" dirty="0"/>
              <a:t>Out%20and%20Play_FULL%20REPORT.pdf.</a:t>
            </a:r>
          </a:p>
          <a:p>
            <a:r>
              <a:rPr lang="en-US" sz="900" baseline="30000" dirty="0"/>
              <a:t>2</a:t>
            </a:r>
            <a:r>
              <a:rPr lang="en-US" sz="900" dirty="0"/>
              <a:t> Visek, A. J., Achrati, S. M., Manning, H., McDonnell, K., Harris, B. S., &amp; DiPietro, L. (2015). The fun integration theory: towards sustaining children and adolescents sport participation. Journal of physical activity &amp; health, 12(3), 424.</a:t>
            </a:r>
          </a:p>
        </p:txBody>
      </p:sp>
    </p:spTree>
    <p:extLst>
      <p:ext uri="{BB962C8B-B14F-4D97-AF65-F5344CB8AC3E}">
        <p14:creationId xmlns:p14="http://schemas.microsoft.com/office/powerpoint/2010/main" val="26148379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What can you do to keep sports fun?</a:t>
            </a:r>
          </a:p>
        </p:txBody>
      </p:sp>
      <p:sp>
        <p:nvSpPr>
          <p:cNvPr id="3" name="Content Placeholder 2"/>
          <p:cNvSpPr>
            <a:spLocks noGrp="1"/>
          </p:cNvSpPr>
          <p:nvPr>
            <p:ph sz="quarter" idx="11"/>
          </p:nvPr>
        </p:nvSpPr>
        <p:spPr>
          <a:xfrm>
            <a:off x="838201" y="1285875"/>
            <a:ext cx="6235700" cy="5239616"/>
          </a:xfrm>
        </p:spPr>
        <p:txBody>
          <a:bodyPr>
            <a:normAutofit/>
          </a:bodyPr>
          <a:lstStyle/>
          <a:p>
            <a:pPr>
              <a:lnSpc>
                <a:spcPct val="100000"/>
              </a:lnSpc>
              <a:spcBef>
                <a:spcPts val="600"/>
              </a:spcBef>
              <a:spcAft>
                <a:spcPts val="600"/>
              </a:spcAft>
            </a:pPr>
            <a:r>
              <a:rPr lang="en-US" sz="2800" dirty="0">
                <a:latin typeface="+mn-lt"/>
              </a:rPr>
              <a:t>Show good sportsmanship.</a:t>
            </a:r>
          </a:p>
          <a:p>
            <a:pPr>
              <a:lnSpc>
                <a:spcPct val="100000"/>
              </a:lnSpc>
              <a:spcBef>
                <a:spcPts val="600"/>
              </a:spcBef>
              <a:spcAft>
                <a:spcPts val="600"/>
              </a:spcAft>
            </a:pPr>
            <a:r>
              <a:rPr lang="en-US" sz="2800" dirty="0">
                <a:latin typeface="+mn-lt"/>
              </a:rPr>
              <a:t>Provide positive feedback.</a:t>
            </a:r>
          </a:p>
          <a:p>
            <a:pPr>
              <a:lnSpc>
                <a:spcPct val="100000"/>
              </a:lnSpc>
              <a:spcBef>
                <a:spcPts val="600"/>
              </a:spcBef>
              <a:spcAft>
                <a:spcPts val="600"/>
              </a:spcAft>
            </a:pPr>
            <a:r>
              <a:rPr lang="en-US" sz="2800" dirty="0">
                <a:latin typeface="+mn-lt"/>
              </a:rPr>
              <a:t>Focus on individual improvement.</a:t>
            </a:r>
          </a:p>
          <a:p>
            <a:pPr>
              <a:lnSpc>
                <a:spcPct val="100000"/>
              </a:lnSpc>
              <a:spcBef>
                <a:spcPts val="600"/>
              </a:spcBef>
              <a:spcAft>
                <a:spcPts val="600"/>
              </a:spcAft>
            </a:pPr>
            <a:r>
              <a:rPr lang="en-US" sz="2800" dirty="0">
                <a:latin typeface="+mn-lt"/>
              </a:rPr>
              <a:t>Keep the game in perspective. Don’t define success by the outcome.</a:t>
            </a:r>
          </a:p>
          <a:p>
            <a:pPr>
              <a:lnSpc>
                <a:spcPct val="100000"/>
              </a:lnSpc>
              <a:spcBef>
                <a:spcPts val="600"/>
              </a:spcBef>
              <a:spcAft>
                <a:spcPts val="600"/>
              </a:spcAft>
            </a:pPr>
            <a:r>
              <a:rPr lang="en-US" sz="2800" dirty="0">
                <a:latin typeface="+mn-lt"/>
              </a:rPr>
              <a:t>Play at the appropriate age and skill level.</a:t>
            </a:r>
          </a:p>
          <a:p>
            <a:pPr>
              <a:lnSpc>
                <a:spcPct val="100000"/>
              </a:lnSpc>
              <a:spcBef>
                <a:spcPts val="600"/>
              </a:spcBef>
              <a:spcAft>
                <a:spcPts val="600"/>
              </a:spcAft>
            </a:pPr>
            <a:r>
              <a:rPr lang="en-US" sz="2800" dirty="0">
                <a:latin typeface="+mn-lt"/>
              </a:rPr>
              <a:t>Explore different types of sports.</a:t>
            </a:r>
          </a:p>
          <a:p>
            <a:pPr>
              <a:lnSpc>
                <a:spcPct val="100000"/>
              </a:lnSpc>
              <a:spcBef>
                <a:spcPts val="600"/>
              </a:spcBef>
              <a:spcAft>
                <a:spcPts val="600"/>
              </a:spcAft>
            </a:pPr>
            <a:r>
              <a:rPr lang="en-US" sz="2800" dirty="0">
                <a:latin typeface="+mn-lt"/>
              </a:rPr>
              <a:t>Set goals with your child.</a:t>
            </a: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26652" y="1857233"/>
            <a:ext cx="4394756" cy="2930667"/>
          </a:xfrm>
          <a:prstGeom prst="rect">
            <a:avLst/>
          </a:prstGeom>
        </p:spPr>
      </p:pic>
    </p:spTree>
    <p:extLst>
      <p:ext uri="{BB962C8B-B14F-4D97-AF65-F5344CB8AC3E}">
        <p14:creationId xmlns:p14="http://schemas.microsoft.com/office/powerpoint/2010/main" val="27838095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Youth Sports Program Safety Checklist</a:t>
            </a:r>
          </a:p>
        </p:txBody>
      </p:sp>
      <p:sp>
        <p:nvSpPr>
          <p:cNvPr id="3" name="Content Placeholder 2"/>
          <p:cNvSpPr>
            <a:spLocks noGrp="1"/>
          </p:cNvSpPr>
          <p:nvPr>
            <p:ph sz="quarter" idx="11"/>
          </p:nvPr>
        </p:nvSpPr>
        <p:spPr/>
        <p:txBody>
          <a:bodyPr/>
          <a:lstStyle/>
          <a:p>
            <a:pPr>
              <a:buFont typeface="Wingdings" panose="05000000000000000000" pitchFamily="2" charset="2"/>
              <a:buChar char="q"/>
            </a:pPr>
            <a:r>
              <a:rPr lang="en-US" dirty="0">
                <a:latin typeface="+mn-lt"/>
              </a:rPr>
              <a:t>Emergency action plan posted at venue</a:t>
            </a:r>
          </a:p>
          <a:p>
            <a:pPr lvl="1">
              <a:buFont typeface="Arial" panose="020B0604020202020204" pitchFamily="34" charset="0"/>
              <a:buChar char="•"/>
            </a:pPr>
            <a:r>
              <a:rPr lang="en-US" sz="2000" dirty="0"/>
              <a:t>Contains phone numbers, location for EMS directions, basic steps to follow for an emergency</a:t>
            </a:r>
          </a:p>
          <a:p>
            <a:pPr>
              <a:buFont typeface="Wingdings" panose="05000000000000000000" pitchFamily="2" charset="2"/>
              <a:buChar char="q"/>
            </a:pPr>
            <a:r>
              <a:rPr lang="en-US" dirty="0">
                <a:latin typeface="+mn-lt"/>
              </a:rPr>
              <a:t>Accessible and functioning AED within 1-2 minutes of venue</a:t>
            </a:r>
          </a:p>
          <a:p>
            <a:pPr>
              <a:buFont typeface="Wingdings" panose="05000000000000000000" pitchFamily="2" charset="2"/>
              <a:buChar char="q"/>
            </a:pPr>
            <a:r>
              <a:rPr lang="en-US" dirty="0">
                <a:latin typeface="+mn-lt"/>
              </a:rPr>
              <a:t>Accessible water source for cold water immersion &amp; hydration that includes supplies to provide water</a:t>
            </a:r>
          </a:p>
          <a:p>
            <a:pPr>
              <a:buFont typeface="Wingdings" panose="05000000000000000000" pitchFamily="2" charset="2"/>
              <a:buChar char="q"/>
            </a:pPr>
            <a:r>
              <a:rPr lang="en-US" dirty="0">
                <a:latin typeface="+mn-lt"/>
              </a:rPr>
              <a:t>Policy on practice and game cancelation or modification for extreme weather </a:t>
            </a:r>
          </a:p>
          <a:p>
            <a:pPr lvl="1">
              <a:buFont typeface="Arial" panose="020B0604020202020204" pitchFamily="34" charset="0"/>
              <a:buChar char="•"/>
            </a:pPr>
            <a:r>
              <a:rPr lang="en-US" sz="2000" dirty="0">
                <a:latin typeface="+mn-lt"/>
              </a:rPr>
              <a:t>Based on WBGT preferred, if don’t have then should use a local reputable heat index source</a:t>
            </a:r>
          </a:p>
          <a:p>
            <a:pPr>
              <a:buFont typeface="Wingdings" panose="05000000000000000000" pitchFamily="2" charset="2"/>
              <a:buChar char="q"/>
            </a:pPr>
            <a:r>
              <a:rPr lang="en-US" dirty="0">
                <a:latin typeface="+mn-lt"/>
              </a:rPr>
              <a:t>Coaches certified in first aid, CPR and AED use</a:t>
            </a:r>
          </a:p>
          <a:p>
            <a:pPr>
              <a:buFont typeface="Wingdings" panose="05000000000000000000" pitchFamily="2" charset="2"/>
              <a:buChar char="q"/>
            </a:pPr>
            <a:r>
              <a:rPr lang="en-US" dirty="0">
                <a:latin typeface="+mn-lt"/>
              </a:rPr>
              <a:t>Policy for medical professional presence at practices or games</a:t>
            </a:r>
          </a:p>
        </p:txBody>
      </p:sp>
    </p:spTree>
    <p:extLst>
      <p:ext uri="{BB962C8B-B14F-4D97-AF65-F5344CB8AC3E}">
        <p14:creationId xmlns:p14="http://schemas.microsoft.com/office/powerpoint/2010/main" val="30286039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9182" y="6172200"/>
            <a:ext cx="3016155" cy="5936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7344770" y="6264322"/>
            <a:ext cx="4847230" cy="5936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sz="quarter" idx="11"/>
          </p:nvPr>
        </p:nvSpPr>
        <p:spPr>
          <a:xfrm>
            <a:off x="383275" y="1169376"/>
            <a:ext cx="11425450" cy="5424985"/>
          </a:xfrm>
        </p:spPr>
        <p:txBody>
          <a:bodyPr>
            <a:noAutofit/>
          </a:bodyPr>
          <a:lstStyle/>
          <a:p>
            <a:pPr marL="0" indent="0" algn="ctr">
              <a:lnSpc>
                <a:spcPct val="120000"/>
              </a:lnSpc>
              <a:spcBef>
                <a:spcPts val="600"/>
              </a:spcBef>
              <a:spcAft>
                <a:spcPts val="600"/>
              </a:spcAft>
              <a:buNone/>
            </a:pPr>
            <a:r>
              <a:rPr lang="en-US" sz="3600" b="1" dirty="0">
                <a:latin typeface="+mn-lt"/>
              </a:rPr>
              <a:t>Take the pledge at </a:t>
            </a:r>
            <a:r>
              <a:rPr lang="en-US" sz="3600" b="1" dirty="0">
                <a:solidFill>
                  <a:srgbClr val="B61021"/>
                </a:solidFill>
                <a:latin typeface="+mn-lt"/>
              </a:rPr>
              <a:t>heart.org/BackToSports</a:t>
            </a:r>
          </a:p>
          <a:p>
            <a:pPr marL="0" indent="0" algn="ctr">
              <a:lnSpc>
                <a:spcPct val="120000"/>
              </a:lnSpc>
              <a:spcBef>
                <a:spcPts val="600"/>
              </a:spcBef>
              <a:spcAft>
                <a:spcPts val="600"/>
              </a:spcAft>
              <a:buNone/>
            </a:pPr>
            <a:r>
              <a:rPr lang="en-US" sz="2400" dirty="0">
                <a:latin typeface="+mn-lt"/>
              </a:rPr>
              <a:t>I pledge to help keep youth sport participation safe and fun for all by:</a:t>
            </a:r>
          </a:p>
          <a:p>
            <a:pPr lvl="3">
              <a:lnSpc>
                <a:spcPct val="100000"/>
              </a:lnSpc>
              <a:spcBef>
                <a:spcPts val="600"/>
              </a:spcBef>
              <a:spcAft>
                <a:spcPts val="600"/>
              </a:spcAft>
              <a:buClr>
                <a:srgbClr val="B61021"/>
              </a:buClr>
              <a:buFont typeface="Wingdings" panose="05000000000000000000" pitchFamily="2" charset="2"/>
              <a:buChar char="ü"/>
            </a:pPr>
            <a:r>
              <a:rPr lang="en-US" sz="1900" dirty="0">
                <a:latin typeface="+mn-lt"/>
              </a:rPr>
              <a:t>Striving to be knowledgeable of the rules and fundamentals of the game</a:t>
            </a:r>
          </a:p>
          <a:p>
            <a:pPr lvl="3">
              <a:lnSpc>
                <a:spcPct val="100000"/>
              </a:lnSpc>
              <a:spcBef>
                <a:spcPts val="600"/>
              </a:spcBef>
              <a:spcAft>
                <a:spcPts val="600"/>
              </a:spcAft>
              <a:buClr>
                <a:srgbClr val="B61021"/>
              </a:buClr>
              <a:buFont typeface="Wingdings" panose="05000000000000000000" pitchFamily="2" charset="2"/>
              <a:buChar char="ü"/>
            </a:pPr>
            <a:r>
              <a:rPr lang="en-US" sz="1900" dirty="0">
                <a:latin typeface="+mn-lt"/>
              </a:rPr>
              <a:t>Increasing awareness for sport-related issues and proper responses</a:t>
            </a:r>
          </a:p>
          <a:p>
            <a:pPr lvl="3">
              <a:lnSpc>
                <a:spcPct val="100000"/>
              </a:lnSpc>
              <a:spcBef>
                <a:spcPts val="600"/>
              </a:spcBef>
              <a:spcAft>
                <a:spcPts val="600"/>
              </a:spcAft>
              <a:buClr>
                <a:srgbClr val="B61021"/>
              </a:buClr>
              <a:buFont typeface="Wingdings" panose="05000000000000000000" pitchFamily="2" charset="2"/>
              <a:buChar char="ü"/>
            </a:pPr>
            <a:r>
              <a:rPr lang="en-US" sz="1900" dirty="0">
                <a:latin typeface="+mn-lt"/>
              </a:rPr>
              <a:t>Learning CPR and becoming aware of where the closest AED is located</a:t>
            </a:r>
          </a:p>
          <a:p>
            <a:pPr lvl="3">
              <a:lnSpc>
                <a:spcPct val="100000"/>
              </a:lnSpc>
              <a:spcBef>
                <a:spcPts val="600"/>
              </a:spcBef>
              <a:spcAft>
                <a:spcPts val="600"/>
              </a:spcAft>
              <a:buClr>
                <a:srgbClr val="B61021"/>
              </a:buClr>
              <a:buFont typeface="Wingdings" panose="05000000000000000000" pitchFamily="2" charset="2"/>
              <a:buChar char="ü"/>
            </a:pPr>
            <a:r>
              <a:rPr lang="en-US" sz="1900" dirty="0">
                <a:latin typeface="+mn-lt"/>
              </a:rPr>
              <a:t>Promoting proper hydration and nutrition</a:t>
            </a:r>
          </a:p>
          <a:p>
            <a:pPr lvl="3">
              <a:lnSpc>
                <a:spcPct val="100000"/>
              </a:lnSpc>
              <a:spcBef>
                <a:spcPts val="600"/>
              </a:spcBef>
              <a:spcAft>
                <a:spcPts val="600"/>
              </a:spcAft>
              <a:buClr>
                <a:srgbClr val="B61021"/>
              </a:buClr>
              <a:buFont typeface="Wingdings" panose="05000000000000000000" pitchFamily="2" charset="2"/>
              <a:buChar char="ü"/>
            </a:pPr>
            <a:r>
              <a:rPr lang="en-US" sz="1900" dirty="0">
                <a:latin typeface="+mn-lt"/>
              </a:rPr>
              <a:t>Ensuring proper equipment fit by checking equipment every week</a:t>
            </a:r>
          </a:p>
          <a:p>
            <a:pPr lvl="3">
              <a:lnSpc>
                <a:spcPct val="100000"/>
              </a:lnSpc>
              <a:spcBef>
                <a:spcPts val="600"/>
              </a:spcBef>
              <a:spcAft>
                <a:spcPts val="600"/>
              </a:spcAft>
              <a:buClr>
                <a:srgbClr val="B61021"/>
              </a:buClr>
              <a:buFont typeface="Wingdings" panose="05000000000000000000" pitchFamily="2" charset="2"/>
              <a:buChar char="ü"/>
            </a:pPr>
            <a:r>
              <a:rPr lang="en-US" sz="1900" dirty="0">
                <a:latin typeface="+mn-lt"/>
              </a:rPr>
              <a:t>Checking coaches’ backgrounds on sport-specific knowledge and sport-safety training</a:t>
            </a:r>
          </a:p>
          <a:p>
            <a:pPr lvl="3">
              <a:lnSpc>
                <a:spcPct val="100000"/>
              </a:lnSpc>
              <a:spcBef>
                <a:spcPts val="600"/>
              </a:spcBef>
              <a:spcAft>
                <a:spcPts val="600"/>
              </a:spcAft>
              <a:buClr>
                <a:srgbClr val="B61021"/>
              </a:buClr>
              <a:buFont typeface="Wingdings" panose="05000000000000000000" pitchFamily="2" charset="2"/>
              <a:buChar char="ü"/>
            </a:pPr>
            <a:r>
              <a:rPr lang="en-US" sz="1900" dirty="0">
                <a:latin typeface="+mn-lt"/>
              </a:rPr>
              <a:t>Modeling sportsmanship to all players, coaches, and officials</a:t>
            </a:r>
          </a:p>
          <a:p>
            <a:pPr lvl="3">
              <a:lnSpc>
                <a:spcPct val="100000"/>
              </a:lnSpc>
              <a:spcBef>
                <a:spcPts val="600"/>
              </a:spcBef>
              <a:spcAft>
                <a:spcPts val="600"/>
              </a:spcAft>
              <a:buClr>
                <a:srgbClr val="B61021"/>
              </a:buClr>
              <a:buFont typeface="Wingdings" panose="05000000000000000000" pitchFamily="2" charset="2"/>
              <a:buChar char="ü"/>
            </a:pPr>
            <a:r>
              <a:rPr lang="en-US" sz="1900" dirty="0">
                <a:latin typeface="+mn-lt"/>
              </a:rPr>
              <a:t>Displaying unconditional support regardless of the outcome of the game</a:t>
            </a:r>
          </a:p>
          <a:p>
            <a:pPr marL="0" indent="0" algn="ctr">
              <a:lnSpc>
                <a:spcPct val="100000"/>
              </a:lnSpc>
              <a:spcBef>
                <a:spcPts val="600"/>
              </a:spcBef>
              <a:buNone/>
            </a:pPr>
            <a:r>
              <a:rPr lang="en-US" b="1" dirty="0">
                <a:latin typeface="+mn-lt"/>
              </a:rPr>
              <a:t>Let’s keep sports fun and safe for all kids!</a:t>
            </a:r>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79801" y="93659"/>
            <a:ext cx="9032399" cy="1051560"/>
          </a:xfrm>
          <a:prstGeom prst="rect">
            <a:avLst/>
          </a:prstGeom>
        </p:spPr>
      </p:pic>
    </p:spTree>
    <p:extLst>
      <p:ext uri="{BB962C8B-B14F-4D97-AF65-F5344CB8AC3E}">
        <p14:creationId xmlns:p14="http://schemas.microsoft.com/office/powerpoint/2010/main" val="1302689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Athletic Trainers are trained in:</a:t>
            </a:r>
          </a:p>
        </p:txBody>
      </p:sp>
      <p:sp>
        <p:nvSpPr>
          <p:cNvPr id="4" name="Shape 204"/>
          <p:cNvSpPr txBox="1">
            <a:spLocks/>
          </p:cNvSpPr>
          <p:nvPr/>
        </p:nvSpPr>
        <p:spPr>
          <a:xfrm>
            <a:off x="2249305" y="1740617"/>
            <a:ext cx="6248400" cy="914400"/>
          </a:xfrm>
          <a:prstGeom prst="rect">
            <a:avLst/>
          </a:prstGeom>
        </p:spPr>
        <p:txBody>
          <a:bodyPr lIns="91425" tIns="91425" rIns="91425" bIns="91425" anchor="t" anchorCtr="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 sz="2400" dirty="0"/>
              <a:t>Prevention, evaluation and rehabilitation of orthopedic injuries such as sprains and tears. </a:t>
            </a:r>
          </a:p>
        </p:txBody>
      </p:sp>
      <p:grpSp>
        <p:nvGrpSpPr>
          <p:cNvPr id="5" name="Group 4"/>
          <p:cNvGrpSpPr/>
          <p:nvPr/>
        </p:nvGrpSpPr>
        <p:grpSpPr>
          <a:xfrm>
            <a:off x="934427" y="1708066"/>
            <a:ext cx="875649" cy="875649"/>
            <a:chOff x="809121" y="2024686"/>
            <a:chExt cx="875649" cy="875649"/>
          </a:xfrm>
          <a:solidFill>
            <a:srgbClr val="000099"/>
          </a:solidFill>
        </p:grpSpPr>
        <p:grpSp>
          <p:nvGrpSpPr>
            <p:cNvPr id="6" name="Shape 235"/>
            <p:cNvGrpSpPr/>
            <p:nvPr/>
          </p:nvGrpSpPr>
          <p:grpSpPr>
            <a:xfrm>
              <a:off x="809121" y="2024686"/>
              <a:ext cx="875649" cy="875649"/>
              <a:chOff x="3782699" y="1538287"/>
              <a:chExt cx="1578600" cy="1578600"/>
            </a:xfrm>
            <a:grpFill/>
          </p:grpSpPr>
          <p:sp>
            <p:nvSpPr>
              <p:cNvPr id="8" name="Shape 236"/>
              <p:cNvSpPr/>
              <p:nvPr/>
            </p:nvSpPr>
            <p:spPr>
              <a:xfrm>
                <a:off x="3782700" y="2757487"/>
                <a:ext cx="359400" cy="359400"/>
              </a:xfrm>
              <a:prstGeom prst="corner">
                <a:avLst>
                  <a:gd name="adj1" fmla="val 50000"/>
                  <a:gd name="adj2" fmla="val 50000"/>
                </a:avLst>
              </a:prstGeom>
              <a:grpFill/>
              <a:ln>
                <a:noFill/>
              </a:ln>
            </p:spPr>
            <p:txBody>
              <a:bodyPr lIns="91425" tIns="91425" rIns="91425" bIns="91425" anchor="ctr" anchorCtr="0">
                <a:noAutofit/>
              </a:bodyPr>
              <a:lstStyle/>
              <a:p>
                <a:endParaRPr dirty="0"/>
              </a:p>
            </p:txBody>
          </p:sp>
          <p:sp>
            <p:nvSpPr>
              <p:cNvPr id="9" name="Shape 237"/>
              <p:cNvSpPr/>
              <p:nvPr/>
            </p:nvSpPr>
            <p:spPr>
              <a:xfrm rot="-5400000">
                <a:off x="5001900" y="2757487"/>
                <a:ext cx="359400" cy="359400"/>
              </a:xfrm>
              <a:prstGeom prst="corner">
                <a:avLst>
                  <a:gd name="adj1" fmla="val 50000"/>
                  <a:gd name="adj2" fmla="val 50000"/>
                </a:avLst>
              </a:prstGeom>
              <a:grpFill/>
              <a:ln>
                <a:noFill/>
              </a:ln>
            </p:spPr>
            <p:txBody>
              <a:bodyPr lIns="91425" tIns="91425" rIns="91425" bIns="91425" anchor="ctr" anchorCtr="0">
                <a:noAutofit/>
              </a:bodyPr>
              <a:lstStyle/>
              <a:p>
                <a:endParaRPr dirty="0"/>
              </a:p>
            </p:txBody>
          </p:sp>
          <p:sp>
            <p:nvSpPr>
              <p:cNvPr id="10" name="Shape 238"/>
              <p:cNvSpPr/>
              <p:nvPr/>
            </p:nvSpPr>
            <p:spPr>
              <a:xfrm rot="5400000">
                <a:off x="3782699" y="1538287"/>
                <a:ext cx="359400" cy="359400"/>
              </a:xfrm>
              <a:prstGeom prst="corner">
                <a:avLst>
                  <a:gd name="adj1" fmla="val 50000"/>
                  <a:gd name="adj2" fmla="val 50000"/>
                </a:avLst>
              </a:prstGeom>
              <a:grpFill/>
              <a:ln>
                <a:noFill/>
              </a:ln>
            </p:spPr>
            <p:txBody>
              <a:bodyPr lIns="91425" tIns="91425" rIns="91425" bIns="91425" anchor="ctr" anchorCtr="0">
                <a:noAutofit/>
              </a:bodyPr>
              <a:lstStyle/>
              <a:p>
                <a:endParaRPr dirty="0"/>
              </a:p>
            </p:txBody>
          </p:sp>
          <p:sp>
            <p:nvSpPr>
              <p:cNvPr id="11" name="Shape 239"/>
              <p:cNvSpPr/>
              <p:nvPr/>
            </p:nvSpPr>
            <p:spPr>
              <a:xfrm rot="10800000">
                <a:off x="5001899" y="1538287"/>
                <a:ext cx="359400" cy="359400"/>
              </a:xfrm>
              <a:prstGeom prst="corner">
                <a:avLst>
                  <a:gd name="adj1" fmla="val 50000"/>
                  <a:gd name="adj2" fmla="val 50000"/>
                </a:avLst>
              </a:prstGeom>
              <a:grpFill/>
              <a:ln>
                <a:noFill/>
              </a:ln>
            </p:spPr>
            <p:txBody>
              <a:bodyPr lIns="91425" tIns="91425" rIns="91425" bIns="91425" anchor="ctr" anchorCtr="0">
                <a:noAutofit/>
              </a:bodyPr>
              <a:lstStyle/>
              <a:p>
                <a:endParaRPr dirty="0"/>
              </a:p>
            </p:txBody>
          </p:sp>
        </p:grpSp>
        <p:pic>
          <p:nvPicPr>
            <p:cNvPr id="7" name="Picture 3"/>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964053" y="2179618"/>
              <a:ext cx="565785" cy="565785"/>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grpSp>
      <p:sp>
        <p:nvSpPr>
          <p:cNvPr id="12" name="Shape 205"/>
          <p:cNvSpPr txBox="1">
            <a:spLocks/>
          </p:cNvSpPr>
          <p:nvPr/>
        </p:nvSpPr>
        <p:spPr>
          <a:xfrm>
            <a:off x="2287007" y="3301834"/>
            <a:ext cx="5715000" cy="979829"/>
          </a:xfrm>
          <a:prstGeom prst="rect">
            <a:avLst/>
          </a:prstGeom>
        </p:spPr>
        <p:txBody>
          <a:bodyPr lIns="91425" tIns="91425" rIns="91425" bIns="91425" anchor="t" anchorCtr="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Arial"/>
              <a:buNone/>
            </a:pPr>
            <a:r>
              <a:rPr lang="en" sz="2400" dirty="0"/>
              <a:t>Emergency care, including CPR and AED use. </a:t>
            </a:r>
          </a:p>
        </p:txBody>
      </p:sp>
      <p:sp>
        <p:nvSpPr>
          <p:cNvPr id="13" name="Shape 207"/>
          <p:cNvSpPr txBox="1">
            <a:spLocks/>
          </p:cNvSpPr>
          <p:nvPr/>
        </p:nvSpPr>
        <p:spPr>
          <a:xfrm>
            <a:off x="2287007" y="4678708"/>
            <a:ext cx="6248400" cy="1308300"/>
          </a:xfrm>
          <a:prstGeom prst="rect">
            <a:avLst/>
          </a:prstGeom>
        </p:spPr>
        <p:txBody>
          <a:bodyPr lIns="91425" tIns="91425" rIns="91425" bIns="91425" anchor="t" anchorCtr="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2400" dirty="0"/>
              <a:t>Recognition and treatment or management of concussion, cardiac arrest, heat stroke and cervical spine injury.</a:t>
            </a:r>
          </a:p>
        </p:txBody>
      </p:sp>
      <p:grpSp>
        <p:nvGrpSpPr>
          <p:cNvPr id="14" name="Group 13"/>
          <p:cNvGrpSpPr/>
          <p:nvPr/>
        </p:nvGrpSpPr>
        <p:grpSpPr>
          <a:xfrm>
            <a:off x="893397" y="3203107"/>
            <a:ext cx="875649" cy="875649"/>
            <a:chOff x="797268" y="3405796"/>
            <a:chExt cx="875649" cy="875649"/>
          </a:xfrm>
          <a:solidFill>
            <a:srgbClr val="000099"/>
          </a:solidFill>
        </p:grpSpPr>
        <p:grpSp>
          <p:nvGrpSpPr>
            <p:cNvPr id="15" name="Shape 225"/>
            <p:cNvGrpSpPr/>
            <p:nvPr/>
          </p:nvGrpSpPr>
          <p:grpSpPr>
            <a:xfrm>
              <a:off x="797268" y="3405796"/>
              <a:ext cx="875649" cy="875649"/>
              <a:chOff x="3782699" y="1538287"/>
              <a:chExt cx="1578600" cy="1578600"/>
            </a:xfrm>
            <a:grpFill/>
          </p:grpSpPr>
          <p:sp>
            <p:nvSpPr>
              <p:cNvPr id="17" name="Shape 226"/>
              <p:cNvSpPr/>
              <p:nvPr/>
            </p:nvSpPr>
            <p:spPr>
              <a:xfrm>
                <a:off x="3782700" y="2757487"/>
                <a:ext cx="359400" cy="359400"/>
              </a:xfrm>
              <a:prstGeom prst="corner">
                <a:avLst>
                  <a:gd name="adj1" fmla="val 50000"/>
                  <a:gd name="adj2" fmla="val 50000"/>
                </a:avLst>
              </a:prstGeom>
              <a:grpFill/>
              <a:ln>
                <a:noFill/>
              </a:ln>
            </p:spPr>
            <p:txBody>
              <a:bodyPr lIns="91425" tIns="91425" rIns="91425" bIns="91425" anchor="ctr" anchorCtr="0">
                <a:noAutofit/>
              </a:bodyPr>
              <a:lstStyle/>
              <a:p>
                <a:endParaRPr dirty="0"/>
              </a:p>
            </p:txBody>
          </p:sp>
          <p:sp>
            <p:nvSpPr>
              <p:cNvPr id="18" name="Shape 227"/>
              <p:cNvSpPr/>
              <p:nvPr/>
            </p:nvSpPr>
            <p:spPr>
              <a:xfrm rot="-5400000">
                <a:off x="5001900" y="2757487"/>
                <a:ext cx="359400" cy="359400"/>
              </a:xfrm>
              <a:prstGeom prst="corner">
                <a:avLst>
                  <a:gd name="adj1" fmla="val 50000"/>
                  <a:gd name="adj2" fmla="val 50000"/>
                </a:avLst>
              </a:prstGeom>
              <a:grpFill/>
              <a:ln>
                <a:noFill/>
              </a:ln>
            </p:spPr>
            <p:txBody>
              <a:bodyPr lIns="91425" tIns="91425" rIns="91425" bIns="91425" anchor="ctr" anchorCtr="0">
                <a:noAutofit/>
              </a:bodyPr>
              <a:lstStyle/>
              <a:p>
                <a:endParaRPr dirty="0"/>
              </a:p>
            </p:txBody>
          </p:sp>
          <p:sp>
            <p:nvSpPr>
              <p:cNvPr id="19" name="Shape 228"/>
              <p:cNvSpPr/>
              <p:nvPr/>
            </p:nvSpPr>
            <p:spPr>
              <a:xfrm rot="5400000">
                <a:off x="3782699" y="1538287"/>
                <a:ext cx="359400" cy="359400"/>
              </a:xfrm>
              <a:prstGeom prst="corner">
                <a:avLst>
                  <a:gd name="adj1" fmla="val 50000"/>
                  <a:gd name="adj2" fmla="val 50000"/>
                </a:avLst>
              </a:prstGeom>
              <a:grpFill/>
              <a:ln>
                <a:noFill/>
              </a:ln>
            </p:spPr>
            <p:txBody>
              <a:bodyPr lIns="91425" tIns="91425" rIns="91425" bIns="91425" anchor="ctr" anchorCtr="0">
                <a:noAutofit/>
              </a:bodyPr>
              <a:lstStyle/>
              <a:p>
                <a:endParaRPr dirty="0"/>
              </a:p>
            </p:txBody>
          </p:sp>
          <p:sp>
            <p:nvSpPr>
              <p:cNvPr id="20" name="Shape 229"/>
              <p:cNvSpPr/>
              <p:nvPr/>
            </p:nvSpPr>
            <p:spPr>
              <a:xfrm rot="10800000">
                <a:off x="5001899" y="1538287"/>
                <a:ext cx="359400" cy="359400"/>
              </a:xfrm>
              <a:prstGeom prst="corner">
                <a:avLst>
                  <a:gd name="adj1" fmla="val 50000"/>
                  <a:gd name="adj2" fmla="val 50000"/>
                </a:avLst>
              </a:prstGeom>
              <a:grpFill/>
              <a:ln>
                <a:noFill/>
              </a:ln>
            </p:spPr>
            <p:txBody>
              <a:bodyPr lIns="91425" tIns="91425" rIns="91425" bIns="91425" anchor="ctr" anchorCtr="0">
                <a:noAutofit/>
              </a:bodyPr>
              <a:lstStyle/>
              <a:p>
                <a:endParaRPr dirty="0"/>
              </a:p>
            </p:txBody>
          </p:sp>
        </p:grpSp>
        <p:pic>
          <p:nvPicPr>
            <p:cNvPr id="16" name="Picture 5"/>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988204" y="3624164"/>
              <a:ext cx="493776" cy="438912"/>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grpSp>
      <p:grpSp>
        <p:nvGrpSpPr>
          <p:cNvPr id="21" name="Group 20"/>
          <p:cNvGrpSpPr/>
          <p:nvPr/>
        </p:nvGrpSpPr>
        <p:grpSpPr>
          <a:xfrm>
            <a:off x="934428" y="4790190"/>
            <a:ext cx="875649" cy="875649"/>
            <a:chOff x="809121" y="5257800"/>
            <a:chExt cx="875649" cy="875649"/>
          </a:xfrm>
          <a:solidFill>
            <a:srgbClr val="000099"/>
          </a:solidFill>
        </p:grpSpPr>
        <p:grpSp>
          <p:nvGrpSpPr>
            <p:cNvPr id="22" name="Shape 210"/>
            <p:cNvGrpSpPr/>
            <p:nvPr/>
          </p:nvGrpSpPr>
          <p:grpSpPr>
            <a:xfrm>
              <a:off x="809121" y="5257800"/>
              <a:ext cx="875649" cy="875649"/>
              <a:chOff x="3782699" y="1538287"/>
              <a:chExt cx="1578600" cy="1578600"/>
            </a:xfrm>
            <a:grpFill/>
          </p:grpSpPr>
          <p:sp>
            <p:nvSpPr>
              <p:cNvPr id="24" name="Shape 211"/>
              <p:cNvSpPr/>
              <p:nvPr/>
            </p:nvSpPr>
            <p:spPr>
              <a:xfrm>
                <a:off x="3782700" y="2757487"/>
                <a:ext cx="359400" cy="359400"/>
              </a:xfrm>
              <a:prstGeom prst="corner">
                <a:avLst>
                  <a:gd name="adj1" fmla="val 50000"/>
                  <a:gd name="adj2" fmla="val 50000"/>
                </a:avLst>
              </a:prstGeom>
              <a:grpFill/>
              <a:ln>
                <a:noFill/>
              </a:ln>
            </p:spPr>
            <p:txBody>
              <a:bodyPr lIns="91425" tIns="91425" rIns="91425" bIns="91425" anchor="ctr" anchorCtr="0">
                <a:noAutofit/>
              </a:bodyPr>
              <a:lstStyle/>
              <a:p>
                <a:endParaRPr dirty="0"/>
              </a:p>
            </p:txBody>
          </p:sp>
          <p:sp>
            <p:nvSpPr>
              <p:cNvPr id="25" name="Shape 212"/>
              <p:cNvSpPr/>
              <p:nvPr/>
            </p:nvSpPr>
            <p:spPr>
              <a:xfrm rot="-5400000">
                <a:off x="5001900" y="2757487"/>
                <a:ext cx="359400" cy="359400"/>
              </a:xfrm>
              <a:prstGeom prst="corner">
                <a:avLst>
                  <a:gd name="adj1" fmla="val 50000"/>
                  <a:gd name="adj2" fmla="val 50000"/>
                </a:avLst>
              </a:prstGeom>
              <a:grpFill/>
              <a:ln>
                <a:noFill/>
              </a:ln>
            </p:spPr>
            <p:txBody>
              <a:bodyPr lIns="91425" tIns="91425" rIns="91425" bIns="91425" anchor="ctr" anchorCtr="0">
                <a:noAutofit/>
              </a:bodyPr>
              <a:lstStyle/>
              <a:p>
                <a:endParaRPr dirty="0"/>
              </a:p>
            </p:txBody>
          </p:sp>
          <p:sp>
            <p:nvSpPr>
              <p:cNvPr id="26" name="Shape 213"/>
              <p:cNvSpPr/>
              <p:nvPr/>
            </p:nvSpPr>
            <p:spPr>
              <a:xfrm rot="5400000">
                <a:off x="3782699" y="1538287"/>
                <a:ext cx="359400" cy="359400"/>
              </a:xfrm>
              <a:prstGeom prst="corner">
                <a:avLst>
                  <a:gd name="adj1" fmla="val 50000"/>
                  <a:gd name="adj2" fmla="val 50000"/>
                </a:avLst>
              </a:prstGeom>
              <a:grpFill/>
              <a:ln>
                <a:noFill/>
              </a:ln>
            </p:spPr>
            <p:txBody>
              <a:bodyPr lIns="91425" tIns="91425" rIns="91425" bIns="91425" anchor="ctr" anchorCtr="0">
                <a:noAutofit/>
              </a:bodyPr>
              <a:lstStyle/>
              <a:p>
                <a:endParaRPr dirty="0"/>
              </a:p>
            </p:txBody>
          </p:sp>
          <p:sp>
            <p:nvSpPr>
              <p:cNvPr id="27" name="Shape 214"/>
              <p:cNvSpPr/>
              <p:nvPr/>
            </p:nvSpPr>
            <p:spPr>
              <a:xfrm rot="10800000">
                <a:off x="5001899" y="1538287"/>
                <a:ext cx="359400" cy="359400"/>
              </a:xfrm>
              <a:prstGeom prst="corner">
                <a:avLst>
                  <a:gd name="adj1" fmla="val 50000"/>
                  <a:gd name="adj2" fmla="val 50000"/>
                </a:avLst>
              </a:prstGeom>
              <a:grpFill/>
              <a:ln>
                <a:noFill/>
              </a:ln>
            </p:spPr>
            <p:txBody>
              <a:bodyPr lIns="91425" tIns="91425" rIns="91425" bIns="91425" anchor="ctr" anchorCtr="0">
                <a:noAutofit/>
              </a:bodyPr>
              <a:lstStyle/>
              <a:p>
                <a:endParaRPr dirty="0"/>
              </a:p>
            </p:txBody>
          </p:sp>
        </p:grpSp>
        <p:pic>
          <p:nvPicPr>
            <p:cNvPr id="23" name="Picture 6"/>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1042634" y="5410200"/>
              <a:ext cx="408623" cy="563404"/>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grpSp>
      <p:pic>
        <p:nvPicPr>
          <p:cNvPr id="28" name="Content Placeholder 27"/>
          <p:cNvPicPr>
            <a:picLocks noGrp="1" noChangeAspect="1"/>
          </p:cNvPicPr>
          <p:nvPr>
            <p:ph sz="quarter" idx="11"/>
          </p:nvPr>
        </p:nvPicPr>
        <p:blipFill>
          <a:blip r:embed="rId6" cstate="print">
            <a:extLst>
              <a:ext uri="{28A0092B-C50C-407E-A947-70E740481C1C}">
                <a14:useLocalDpi xmlns:a14="http://schemas.microsoft.com/office/drawing/2010/main" val="0"/>
              </a:ext>
            </a:extLst>
          </a:blip>
          <a:stretch>
            <a:fillRect/>
          </a:stretch>
        </p:blipFill>
        <p:spPr>
          <a:xfrm>
            <a:off x="8535407" y="1740617"/>
            <a:ext cx="2965072" cy="4150393"/>
          </a:xfrm>
          <a:prstGeom prst="rect">
            <a:avLst/>
          </a:prstGeom>
        </p:spPr>
      </p:pic>
      <p:sp>
        <p:nvSpPr>
          <p:cNvPr id="29" name="TextBox 28"/>
          <p:cNvSpPr txBox="1"/>
          <p:nvPr/>
        </p:nvSpPr>
        <p:spPr>
          <a:xfrm>
            <a:off x="9490842" y="83052"/>
            <a:ext cx="2543503" cy="369332"/>
          </a:xfrm>
          <a:prstGeom prst="rect">
            <a:avLst/>
          </a:prstGeom>
          <a:noFill/>
        </p:spPr>
        <p:txBody>
          <a:bodyPr wrap="square" rtlCol="0">
            <a:spAutoFit/>
          </a:bodyPr>
          <a:lstStyle/>
          <a:p>
            <a:pPr algn="ctr"/>
            <a:r>
              <a:rPr lang="en-US" dirty="0">
                <a:latin typeface="+mn-lt"/>
              </a:rPr>
              <a:t>Content provided by</a:t>
            </a:r>
          </a:p>
        </p:txBody>
      </p:sp>
      <p:pic>
        <p:nvPicPr>
          <p:cNvPr id="30" name="Picture 2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938407" y="452384"/>
            <a:ext cx="1828800" cy="800276"/>
          </a:xfrm>
          <a:prstGeom prst="rect">
            <a:avLst/>
          </a:prstGeom>
        </p:spPr>
      </p:pic>
    </p:spTree>
    <p:extLst>
      <p:ext uri="{BB962C8B-B14F-4D97-AF65-F5344CB8AC3E}">
        <p14:creationId xmlns:p14="http://schemas.microsoft.com/office/powerpoint/2010/main" val="11484954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b="1" dirty="0"/>
              <a:t>Back to Sports Survey</a:t>
            </a:r>
          </a:p>
        </p:txBody>
      </p:sp>
      <p:sp>
        <p:nvSpPr>
          <p:cNvPr id="3" name="Content Placeholder 2"/>
          <p:cNvSpPr>
            <a:spLocks noGrp="1"/>
          </p:cNvSpPr>
          <p:nvPr>
            <p:ph sz="quarter" idx="11"/>
          </p:nvPr>
        </p:nvSpPr>
        <p:spPr/>
        <p:txBody>
          <a:bodyPr/>
          <a:lstStyle/>
          <a:p>
            <a:pPr marL="0" lvl="0" indent="0" algn="ctr">
              <a:buClr>
                <a:srgbClr val="000000">
                  <a:lumMod val="50000"/>
                  <a:lumOff val="50000"/>
                </a:srgbClr>
              </a:buClr>
              <a:buNone/>
            </a:pPr>
            <a:r>
              <a:rPr lang="en-US" sz="2800" dirty="0">
                <a:solidFill>
                  <a:srgbClr val="000000"/>
                </a:solidFill>
              </a:rPr>
              <a:t>Please complete the following survey</a:t>
            </a:r>
          </a:p>
          <a:p>
            <a:pPr marL="0" lvl="0" indent="0" algn="ctr">
              <a:buClr>
                <a:srgbClr val="000000">
                  <a:lumMod val="50000"/>
                  <a:lumOff val="50000"/>
                </a:srgbClr>
              </a:buClr>
              <a:buNone/>
            </a:pPr>
            <a:endParaRPr lang="en-US" sz="2800" dirty="0">
              <a:solidFill>
                <a:srgbClr val="000000"/>
              </a:solidFill>
            </a:endParaRPr>
          </a:p>
          <a:p>
            <a:pPr marL="0" lvl="0" indent="0" algn="ctr">
              <a:buClr>
                <a:srgbClr val="000000">
                  <a:lumMod val="50000"/>
                  <a:lumOff val="50000"/>
                </a:srgbClr>
              </a:buClr>
              <a:buNone/>
            </a:pPr>
            <a:r>
              <a:rPr lang="en-US" sz="2800" dirty="0">
                <a:solidFill>
                  <a:srgbClr val="000000"/>
                </a:solidFill>
                <a:hlinkClick r:id="rId2"/>
              </a:rPr>
              <a:t>www.BacktoSportsSurvey.com</a:t>
            </a:r>
            <a:endParaRPr lang="en-US" sz="2800" dirty="0">
              <a:solidFill>
                <a:srgbClr val="000000"/>
              </a:solidFill>
            </a:endParaRPr>
          </a:p>
          <a:p>
            <a:pPr marL="0" lvl="0" indent="0" algn="ctr">
              <a:buClr>
                <a:srgbClr val="000000">
                  <a:lumMod val="50000"/>
                  <a:lumOff val="50000"/>
                </a:srgbClr>
              </a:buClr>
              <a:buNone/>
            </a:pPr>
            <a:endParaRPr lang="en-US" sz="2800" dirty="0">
              <a:solidFill>
                <a:srgbClr val="000000"/>
              </a:solidFill>
            </a:endParaRPr>
          </a:p>
          <a:p>
            <a:pPr marL="0" lvl="0" indent="0" algn="ctr">
              <a:buClr>
                <a:srgbClr val="000000">
                  <a:lumMod val="50000"/>
                  <a:lumOff val="50000"/>
                </a:srgbClr>
              </a:buClr>
              <a:buNone/>
            </a:pPr>
            <a:r>
              <a:rPr lang="en-US" sz="2800" dirty="0">
                <a:solidFill>
                  <a:srgbClr val="000000"/>
                </a:solidFill>
              </a:rPr>
              <a:t>Your feedback will provide us with a better understanding of your experience and help us improve the program. This survey should take approximately 15 minutes to complete and can be done on either a computer or mobile device. If you complete the survey and qualify, you will be entered into a drawing for a $100 Visa gift card.</a:t>
            </a:r>
          </a:p>
          <a:p>
            <a:endParaRPr lang="en-US" dirty="0"/>
          </a:p>
        </p:txBody>
      </p:sp>
      <p:pic>
        <p:nvPicPr>
          <p:cNvPr id="4" name="Picture 3"/>
          <p:cNvPicPr>
            <a:picLocks noChangeAspect="1"/>
          </p:cNvPicPr>
          <p:nvPr/>
        </p:nvPicPr>
        <p:blipFill>
          <a:blip r:embed="rId3"/>
          <a:stretch>
            <a:fillRect/>
          </a:stretch>
        </p:blipFill>
        <p:spPr>
          <a:xfrm>
            <a:off x="9712874" y="365125"/>
            <a:ext cx="1908213" cy="1902117"/>
          </a:xfrm>
          <a:prstGeom prst="rect">
            <a:avLst/>
          </a:prstGeom>
        </p:spPr>
      </p:pic>
    </p:spTree>
    <p:extLst>
      <p:ext uri="{BB962C8B-B14F-4D97-AF65-F5344CB8AC3E}">
        <p14:creationId xmlns:p14="http://schemas.microsoft.com/office/powerpoint/2010/main" val="13872535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29856" y="1612899"/>
            <a:ext cx="11132289" cy="894081"/>
          </a:xfrm>
        </p:spPr>
        <p:txBody>
          <a:bodyPr/>
          <a:lstStyle/>
          <a:p>
            <a:pPr algn="ctr"/>
            <a:r>
              <a:rPr lang="en-US" dirty="0"/>
              <a:t>Let’s see what you have learned!</a:t>
            </a:r>
          </a:p>
        </p:txBody>
      </p:sp>
    </p:spTree>
    <p:extLst>
      <p:ext uri="{BB962C8B-B14F-4D97-AF65-F5344CB8AC3E}">
        <p14:creationId xmlns:p14="http://schemas.microsoft.com/office/powerpoint/2010/main" val="42338300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914400" y="542155"/>
            <a:ext cx="10515600" cy="762000"/>
          </a:xfrm>
        </p:spPr>
        <p:txBody>
          <a:bodyPr/>
          <a:lstStyle/>
          <a:p>
            <a:pPr algn="ctr"/>
            <a:endParaRPr lang="en-US" sz="28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76954" y="2498065"/>
            <a:ext cx="5492262" cy="3661508"/>
          </a:xfrm>
          <a:prstGeom prst="rect">
            <a:avLst/>
          </a:prstGeom>
        </p:spPr>
      </p:pic>
      <p:sp>
        <p:nvSpPr>
          <p:cNvPr id="3" name="TextBox 2"/>
          <p:cNvSpPr txBox="1"/>
          <p:nvPr/>
        </p:nvSpPr>
        <p:spPr>
          <a:xfrm>
            <a:off x="1477108" y="1256411"/>
            <a:ext cx="9390184" cy="707886"/>
          </a:xfrm>
          <a:prstGeom prst="rect">
            <a:avLst/>
          </a:prstGeom>
          <a:noFill/>
        </p:spPr>
        <p:txBody>
          <a:bodyPr wrap="square" rtlCol="0">
            <a:spAutoFit/>
          </a:bodyPr>
          <a:lstStyle/>
          <a:p>
            <a:pPr algn="ctr"/>
            <a:r>
              <a:rPr lang="en-US" sz="4000" dirty="0">
                <a:hlinkClick r:id="rId4"/>
              </a:rPr>
              <a:t>www.heart.org/BacktoSports</a:t>
            </a:r>
            <a:r>
              <a:rPr lang="en-US" sz="4000" dirty="0"/>
              <a:t> </a:t>
            </a:r>
          </a:p>
        </p:txBody>
      </p:sp>
    </p:spTree>
    <p:extLst>
      <p:ext uri="{BB962C8B-B14F-4D97-AF65-F5344CB8AC3E}">
        <p14:creationId xmlns:p14="http://schemas.microsoft.com/office/powerpoint/2010/main" val="41086854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pPr algn="ctr"/>
            <a:r>
              <a:rPr lang="en-US" dirty="0"/>
              <a:t>Resources</a:t>
            </a:r>
          </a:p>
        </p:txBody>
      </p:sp>
      <p:sp>
        <p:nvSpPr>
          <p:cNvPr id="4" name="Content Placeholder 2"/>
          <p:cNvSpPr>
            <a:spLocks noGrp="1"/>
          </p:cNvSpPr>
          <p:nvPr>
            <p:ph sz="quarter" idx="11"/>
          </p:nvPr>
        </p:nvSpPr>
        <p:spPr/>
        <p:txBody>
          <a:bodyPr>
            <a:normAutofit fontScale="77500" lnSpcReduction="20000"/>
          </a:bodyPr>
          <a:lstStyle/>
          <a:p>
            <a:pPr marL="0" indent="0" algn="ctr">
              <a:lnSpc>
                <a:spcPct val="120000"/>
              </a:lnSpc>
              <a:spcBef>
                <a:spcPts val="600"/>
              </a:spcBef>
              <a:buNone/>
            </a:pPr>
            <a:r>
              <a:rPr lang="en-US" dirty="0"/>
              <a:t>National Football League</a:t>
            </a:r>
          </a:p>
          <a:p>
            <a:pPr marL="0" indent="0" algn="ctr">
              <a:lnSpc>
                <a:spcPct val="120000"/>
              </a:lnSpc>
              <a:spcBef>
                <a:spcPts val="0"/>
              </a:spcBef>
              <a:buNone/>
            </a:pPr>
            <a:r>
              <a:rPr lang="en-US" b="1" dirty="0">
                <a:hlinkClick r:id="rId3"/>
              </a:rPr>
              <a:t>nflevolution.com</a:t>
            </a:r>
            <a:endParaRPr lang="en-US" b="1" dirty="0"/>
          </a:p>
          <a:p>
            <a:pPr marL="0" indent="0" algn="ctr">
              <a:lnSpc>
                <a:spcPct val="120000"/>
              </a:lnSpc>
              <a:spcBef>
                <a:spcPts val="0"/>
              </a:spcBef>
              <a:buNone/>
            </a:pPr>
            <a:endParaRPr lang="en-US" sz="1400" b="1" dirty="0"/>
          </a:p>
          <a:p>
            <a:pPr marL="0" indent="0" algn="ctr">
              <a:lnSpc>
                <a:spcPct val="120000"/>
              </a:lnSpc>
              <a:spcBef>
                <a:spcPts val="600"/>
              </a:spcBef>
              <a:buNone/>
            </a:pPr>
            <a:r>
              <a:rPr lang="en-US" dirty="0"/>
              <a:t>American Heart Association</a:t>
            </a:r>
          </a:p>
          <a:p>
            <a:pPr marL="0" indent="0" algn="ctr">
              <a:lnSpc>
                <a:spcPct val="120000"/>
              </a:lnSpc>
              <a:spcBef>
                <a:spcPts val="0"/>
              </a:spcBef>
              <a:buNone/>
            </a:pPr>
            <a:r>
              <a:rPr lang="en-US" b="1" dirty="0">
                <a:hlinkClick r:id="rId4"/>
              </a:rPr>
              <a:t>heart.org</a:t>
            </a:r>
            <a:endParaRPr lang="en-US" b="1" dirty="0"/>
          </a:p>
          <a:p>
            <a:pPr marL="0" indent="0" algn="ctr">
              <a:lnSpc>
                <a:spcPct val="120000"/>
              </a:lnSpc>
              <a:spcBef>
                <a:spcPts val="0"/>
              </a:spcBef>
              <a:buNone/>
            </a:pPr>
            <a:endParaRPr lang="en-US" sz="1400" b="1" dirty="0"/>
          </a:p>
          <a:p>
            <a:pPr marL="0" indent="0" algn="ctr">
              <a:lnSpc>
                <a:spcPct val="120000"/>
              </a:lnSpc>
              <a:spcBef>
                <a:spcPts val="0"/>
              </a:spcBef>
              <a:buNone/>
            </a:pPr>
            <a:r>
              <a:rPr lang="en-US" dirty="0"/>
              <a:t>Centers for Disease Control</a:t>
            </a:r>
          </a:p>
          <a:p>
            <a:pPr marL="0" indent="0" algn="ctr">
              <a:lnSpc>
                <a:spcPct val="120000"/>
              </a:lnSpc>
              <a:spcBef>
                <a:spcPts val="0"/>
              </a:spcBef>
              <a:buNone/>
            </a:pPr>
            <a:r>
              <a:rPr lang="en-US" b="1" dirty="0">
                <a:hlinkClick r:id="rId5"/>
              </a:rPr>
              <a:t>cdc.gov/HEADSUP</a:t>
            </a:r>
            <a:endParaRPr lang="en-US" b="1" dirty="0"/>
          </a:p>
          <a:p>
            <a:pPr marL="0" indent="0" algn="ctr">
              <a:lnSpc>
                <a:spcPct val="120000"/>
              </a:lnSpc>
              <a:spcBef>
                <a:spcPts val="0"/>
              </a:spcBef>
              <a:buNone/>
            </a:pPr>
            <a:endParaRPr lang="en-US" sz="1300" dirty="0"/>
          </a:p>
          <a:p>
            <a:pPr marL="0" indent="0" algn="ctr">
              <a:lnSpc>
                <a:spcPct val="120000"/>
              </a:lnSpc>
              <a:spcBef>
                <a:spcPts val="600"/>
              </a:spcBef>
              <a:buNone/>
            </a:pPr>
            <a:r>
              <a:rPr lang="en-US" dirty="0"/>
              <a:t>Korey Stinger Institute</a:t>
            </a:r>
          </a:p>
          <a:p>
            <a:pPr marL="0" indent="0" algn="ctr">
              <a:lnSpc>
                <a:spcPct val="120000"/>
              </a:lnSpc>
              <a:spcBef>
                <a:spcPts val="0"/>
              </a:spcBef>
              <a:buNone/>
            </a:pPr>
            <a:r>
              <a:rPr lang="en-US" b="1" dirty="0">
                <a:hlinkClick r:id="rId6"/>
              </a:rPr>
              <a:t>ksi.uconn.edu</a:t>
            </a:r>
            <a:r>
              <a:rPr lang="en-US" b="1" dirty="0"/>
              <a:t> </a:t>
            </a:r>
          </a:p>
          <a:p>
            <a:pPr marL="0" indent="0" algn="ctr">
              <a:lnSpc>
                <a:spcPct val="120000"/>
              </a:lnSpc>
              <a:spcBef>
                <a:spcPts val="600"/>
              </a:spcBef>
              <a:buNone/>
            </a:pPr>
            <a:endParaRPr lang="en-US" sz="1300" b="1" dirty="0"/>
          </a:p>
          <a:p>
            <a:pPr marL="0" indent="0" algn="ctr">
              <a:lnSpc>
                <a:spcPct val="120000"/>
              </a:lnSpc>
              <a:spcBef>
                <a:spcPts val="600"/>
              </a:spcBef>
              <a:buNone/>
            </a:pPr>
            <a:r>
              <a:rPr lang="en-US" dirty="0"/>
              <a:t>National Athletic Trainers' Association</a:t>
            </a:r>
          </a:p>
          <a:p>
            <a:pPr marL="0" indent="0" algn="ctr">
              <a:lnSpc>
                <a:spcPct val="120000"/>
              </a:lnSpc>
              <a:spcBef>
                <a:spcPts val="0"/>
              </a:spcBef>
              <a:buNone/>
            </a:pPr>
            <a:r>
              <a:rPr lang="en-US" b="1" dirty="0">
                <a:hlinkClick r:id="rId7"/>
              </a:rPr>
              <a:t>nata.org/public</a:t>
            </a:r>
            <a:endParaRPr lang="en-US" b="1" dirty="0"/>
          </a:p>
          <a:p>
            <a:pPr marL="0" indent="0" algn="ctr">
              <a:lnSpc>
                <a:spcPct val="120000"/>
              </a:lnSpc>
              <a:spcBef>
                <a:spcPts val="0"/>
              </a:spcBef>
              <a:buNone/>
            </a:pPr>
            <a:endParaRPr lang="en-US" sz="1400" b="1" dirty="0"/>
          </a:p>
          <a:p>
            <a:pPr marL="0" indent="0" algn="ctr">
              <a:lnSpc>
                <a:spcPct val="120000"/>
              </a:lnSpc>
              <a:spcBef>
                <a:spcPts val="0"/>
              </a:spcBef>
              <a:buNone/>
            </a:pPr>
            <a:endParaRPr lang="en-US" sz="1400" b="1" dirty="0"/>
          </a:p>
          <a:p>
            <a:pPr marL="0" indent="0">
              <a:buNone/>
            </a:pPr>
            <a:endParaRPr lang="en-US" dirty="0"/>
          </a:p>
        </p:txBody>
      </p:sp>
    </p:spTree>
    <p:extLst>
      <p:ext uri="{BB962C8B-B14F-4D97-AF65-F5344CB8AC3E}">
        <p14:creationId xmlns:p14="http://schemas.microsoft.com/office/powerpoint/2010/main" val="14786450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Meeting topics</a:t>
            </a:r>
          </a:p>
        </p:txBody>
      </p:sp>
      <p:sp>
        <p:nvSpPr>
          <p:cNvPr id="3" name="Content Placeholder 2"/>
          <p:cNvSpPr>
            <a:spLocks noGrp="1"/>
          </p:cNvSpPr>
          <p:nvPr>
            <p:ph sz="quarter" idx="11"/>
          </p:nvPr>
        </p:nvSpPr>
        <p:spPr>
          <a:xfrm>
            <a:off x="838201" y="1478381"/>
            <a:ext cx="6306312" cy="4936795"/>
          </a:xfrm>
        </p:spPr>
        <p:txBody>
          <a:bodyPr/>
          <a:lstStyle/>
          <a:p>
            <a:pPr>
              <a:spcBef>
                <a:spcPts val="600"/>
              </a:spcBef>
              <a:spcAft>
                <a:spcPts val="600"/>
              </a:spcAft>
            </a:pPr>
            <a:r>
              <a:rPr lang="en-US" dirty="0"/>
              <a:t>Promote physical activity and youth sports safety by providing education and the latest information about:</a:t>
            </a:r>
          </a:p>
          <a:p>
            <a:pPr lvl="1">
              <a:spcBef>
                <a:spcPts val="600"/>
              </a:spcBef>
              <a:spcAft>
                <a:spcPts val="600"/>
              </a:spcAft>
            </a:pPr>
            <a:r>
              <a:rPr lang="en-US" dirty="0"/>
              <a:t>Concussion awareness</a:t>
            </a:r>
          </a:p>
          <a:p>
            <a:pPr lvl="1">
              <a:spcBef>
                <a:spcPts val="600"/>
              </a:spcBef>
              <a:spcAft>
                <a:spcPts val="600"/>
              </a:spcAft>
            </a:pPr>
            <a:r>
              <a:rPr lang="en-US" dirty="0"/>
              <a:t>Heat related illnesses and dehydration</a:t>
            </a:r>
          </a:p>
          <a:p>
            <a:pPr lvl="1">
              <a:spcBef>
                <a:spcPts val="600"/>
              </a:spcBef>
              <a:spcAft>
                <a:spcPts val="600"/>
              </a:spcAft>
            </a:pPr>
            <a:r>
              <a:rPr lang="en-US" dirty="0"/>
              <a:t>Cardiac arrest and proper response</a:t>
            </a:r>
          </a:p>
          <a:p>
            <a:pPr lvl="1">
              <a:spcBef>
                <a:spcPts val="600"/>
              </a:spcBef>
              <a:spcAft>
                <a:spcPts val="600"/>
              </a:spcAft>
            </a:pPr>
            <a:r>
              <a:rPr lang="en-US" dirty="0"/>
              <a:t>Prevention of pediatric overuse injuries</a:t>
            </a:r>
          </a:p>
          <a:p>
            <a:pPr>
              <a:spcBef>
                <a:spcPts val="600"/>
              </a:spcBef>
              <a:spcAft>
                <a:spcPts val="600"/>
              </a:spcAft>
            </a:pP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50981" y="569662"/>
            <a:ext cx="3659493" cy="5486400"/>
          </a:xfrm>
          <a:prstGeom prst="rect">
            <a:avLst/>
          </a:prstGeom>
        </p:spPr>
      </p:pic>
    </p:spTree>
    <p:extLst>
      <p:ext uri="{BB962C8B-B14F-4D97-AF65-F5344CB8AC3E}">
        <p14:creationId xmlns:p14="http://schemas.microsoft.com/office/powerpoint/2010/main" val="2796691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Objectives</a:t>
            </a:r>
          </a:p>
        </p:txBody>
      </p:sp>
      <p:sp>
        <p:nvSpPr>
          <p:cNvPr id="3" name="Content Placeholder 2"/>
          <p:cNvSpPr>
            <a:spLocks noGrp="1"/>
          </p:cNvSpPr>
          <p:nvPr>
            <p:ph sz="quarter" idx="11"/>
          </p:nvPr>
        </p:nvSpPr>
        <p:spPr>
          <a:xfrm>
            <a:off x="838200" y="1285875"/>
            <a:ext cx="10515600" cy="4936795"/>
          </a:xfrm>
        </p:spPr>
        <p:txBody>
          <a:bodyPr/>
          <a:lstStyle/>
          <a:p>
            <a:pPr>
              <a:spcBef>
                <a:spcPts val="600"/>
              </a:spcBef>
              <a:spcAft>
                <a:spcPts val="600"/>
              </a:spcAft>
            </a:pPr>
            <a:r>
              <a:rPr lang="en-US" dirty="0"/>
              <a:t>Identify at least 2-3 signs and symptoms of different youth sports safety issues, including who is at risk. </a:t>
            </a:r>
          </a:p>
          <a:p>
            <a:pPr>
              <a:spcBef>
                <a:spcPts val="600"/>
              </a:spcBef>
              <a:spcAft>
                <a:spcPts val="600"/>
              </a:spcAft>
            </a:pPr>
            <a:r>
              <a:rPr lang="en-US" dirty="0"/>
              <a:t>Apply 3 strategies immediately that help keep kids safe and having fun while they play the sports they love.</a:t>
            </a:r>
          </a:p>
          <a:p>
            <a:pPr>
              <a:spcBef>
                <a:spcPts val="600"/>
              </a:spcBef>
              <a:spcAft>
                <a:spcPts val="600"/>
              </a:spcAft>
            </a:pPr>
            <a:r>
              <a:rPr lang="en-US" dirty="0"/>
              <a:t>Access at least 1 resource to turn to for reliable sports safety information.</a:t>
            </a:r>
          </a:p>
          <a:p>
            <a:pPr marL="0" indent="0">
              <a:spcBef>
                <a:spcPts val="600"/>
              </a:spcBef>
              <a:spcAft>
                <a:spcPts val="600"/>
              </a:spcAft>
              <a:buNone/>
            </a:pPr>
            <a:endParaRPr lang="en-US" dirty="0"/>
          </a:p>
        </p:txBody>
      </p:sp>
    </p:spTree>
    <p:extLst>
      <p:ext uri="{BB962C8B-B14F-4D97-AF65-F5344CB8AC3E}">
        <p14:creationId xmlns:p14="http://schemas.microsoft.com/office/powerpoint/2010/main" val="32327319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Youth sports safety myth busters</a:t>
            </a:r>
          </a:p>
        </p:txBody>
      </p:sp>
      <p:sp>
        <p:nvSpPr>
          <p:cNvPr id="3" name="Content Placeholder 2"/>
          <p:cNvSpPr>
            <a:spLocks noGrp="1"/>
          </p:cNvSpPr>
          <p:nvPr>
            <p:ph sz="quarter" idx="11"/>
          </p:nvPr>
        </p:nvSpPr>
        <p:spPr>
          <a:xfrm>
            <a:off x="838200" y="1285875"/>
            <a:ext cx="7681096" cy="5273421"/>
          </a:xfrm>
        </p:spPr>
        <p:txBody>
          <a:bodyPr>
            <a:normAutofit fontScale="92500" lnSpcReduction="10000"/>
          </a:bodyPr>
          <a:lstStyle/>
          <a:p>
            <a:pPr marL="0" indent="0">
              <a:lnSpc>
                <a:spcPct val="100000"/>
              </a:lnSpc>
              <a:spcBef>
                <a:spcPts val="600"/>
              </a:spcBef>
              <a:spcAft>
                <a:spcPts val="600"/>
              </a:spcAft>
              <a:buNone/>
            </a:pPr>
            <a:r>
              <a:rPr lang="en-US" sz="4400" b="1" i="1" dirty="0">
                <a:solidFill>
                  <a:srgbClr val="002060"/>
                </a:solidFill>
              </a:rPr>
              <a:t>True or False</a:t>
            </a:r>
          </a:p>
          <a:p>
            <a:pPr marL="971550" lvl="1" indent="-514350">
              <a:lnSpc>
                <a:spcPct val="100000"/>
              </a:lnSpc>
              <a:spcBef>
                <a:spcPts val="600"/>
              </a:spcBef>
              <a:spcAft>
                <a:spcPts val="600"/>
              </a:spcAft>
              <a:buFont typeface="+mj-lt"/>
              <a:buAutoNum type="arabicPeriod"/>
            </a:pPr>
            <a:r>
              <a:rPr lang="en-US" dirty="0"/>
              <a:t>Helmets prevent concussions. </a:t>
            </a:r>
          </a:p>
          <a:p>
            <a:pPr marL="971550" lvl="1" indent="-514350">
              <a:lnSpc>
                <a:spcPct val="100000"/>
              </a:lnSpc>
              <a:spcBef>
                <a:spcPts val="600"/>
              </a:spcBef>
              <a:spcAft>
                <a:spcPts val="600"/>
              </a:spcAft>
              <a:buFont typeface="+mj-lt"/>
              <a:buAutoNum type="arabicPeriod"/>
            </a:pPr>
            <a:r>
              <a:rPr lang="en-US" dirty="0"/>
              <a:t>If your child didn’t lose consciousness, he/she doesn’t have a concussion.  </a:t>
            </a:r>
          </a:p>
          <a:p>
            <a:pPr marL="971550" lvl="1" indent="-514350">
              <a:lnSpc>
                <a:spcPct val="100000"/>
              </a:lnSpc>
              <a:spcBef>
                <a:spcPts val="600"/>
              </a:spcBef>
              <a:spcAft>
                <a:spcPts val="600"/>
              </a:spcAft>
              <a:buFont typeface="+mj-lt"/>
              <a:buAutoNum type="arabicPeriod"/>
            </a:pPr>
            <a:r>
              <a:rPr lang="en-US" dirty="0"/>
              <a:t>Heat-related illnesses like heat cramps, heat exhaustion or exertional heatstroke are not preventable. </a:t>
            </a:r>
          </a:p>
          <a:p>
            <a:pPr marL="971550" lvl="1" indent="-514350">
              <a:lnSpc>
                <a:spcPct val="100000"/>
              </a:lnSpc>
              <a:spcBef>
                <a:spcPts val="600"/>
              </a:spcBef>
              <a:spcAft>
                <a:spcPts val="600"/>
              </a:spcAft>
              <a:buFont typeface="+mj-lt"/>
              <a:buAutoNum type="arabicPeriod"/>
            </a:pPr>
            <a:r>
              <a:rPr lang="en-US" dirty="0"/>
              <a:t>Most Americans will act to help a victim in cardiac arrest.</a:t>
            </a:r>
          </a:p>
          <a:p>
            <a:pPr marL="971550" lvl="1" indent="-514350">
              <a:lnSpc>
                <a:spcPct val="100000"/>
              </a:lnSpc>
              <a:spcBef>
                <a:spcPts val="600"/>
              </a:spcBef>
              <a:spcAft>
                <a:spcPts val="600"/>
              </a:spcAft>
              <a:buFont typeface="+mj-lt"/>
              <a:buAutoNum type="arabicPeriod"/>
            </a:pPr>
            <a:r>
              <a:rPr lang="en-US" dirty="0"/>
              <a:t>Youth athletes are likely to tell an adult (parent and/or coach) about pain or possible injury. </a:t>
            </a:r>
          </a:p>
          <a:p>
            <a:pPr>
              <a:lnSpc>
                <a:spcPct val="100000"/>
              </a:lnSpc>
              <a:spcBef>
                <a:spcPts val="600"/>
              </a:spcBef>
              <a:spcAft>
                <a:spcPts val="600"/>
              </a:spcAft>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89984" y="1127125"/>
            <a:ext cx="3280783" cy="4930905"/>
          </a:xfrm>
          <a:prstGeom prst="rect">
            <a:avLst/>
          </a:prstGeom>
        </p:spPr>
      </p:pic>
    </p:spTree>
    <p:extLst>
      <p:ext uri="{BB962C8B-B14F-4D97-AF65-F5344CB8AC3E}">
        <p14:creationId xmlns:p14="http://schemas.microsoft.com/office/powerpoint/2010/main" val="3050234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Concussions</a:t>
            </a:r>
          </a:p>
        </p:txBody>
      </p:sp>
      <p:sp>
        <p:nvSpPr>
          <p:cNvPr id="3" name="Rectangle 2"/>
          <p:cNvSpPr/>
          <p:nvPr/>
        </p:nvSpPr>
        <p:spPr>
          <a:xfrm>
            <a:off x="7020912" y="147466"/>
            <a:ext cx="5032722" cy="2123658"/>
          </a:xfrm>
          <a:prstGeom prst="rect">
            <a:avLst/>
          </a:prstGeom>
        </p:spPr>
        <p:txBody>
          <a:bodyPr wrap="square">
            <a:spAutoFit/>
          </a:bodyPr>
          <a:lstStyle/>
          <a:p>
            <a:pPr algn="ctr"/>
            <a:r>
              <a:rPr lang="en-US" sz="1800" b="0" i="0" u="none" strike="noStrike" baseline="0" dirty="0">
                <a:solidFill>
                  <a:srgbClr val="FFFFFF"/>
                </a:solidFill>
              </a:rPr>
              <a:t>Content provided by</a:t>
            </a:r>
          </a:p>
          <a:p>
            <a:endParaRPr lang="en-US" sz="1800" b="0" i="0" u="none" strike="noStrike" baseline="0" dirty="0">
              <a:solidFill>
                <a:srgbClr val="FFFFFF"/>
              </a:solidFill>
            </a:endParaRPr>
          </a:p>
          <a:p>
            <a:endParaRPr lang="en-US" sz="1800" b="0" i="0" u="none" strike="noStrike" baseline="0" dirty="0">
              <a:solidFill>
                <a:srgbClr val="FFFFFF"/>
              </a:solidFill>
            </a:endParaRPr>
          </a:p>
          <a:p>
            <a:endParaRPr lang="en-US" sz="2400" b="0" i="0" u="none" strike="noStrike" baseline="0" dirty="0">
              <a:solidFill>
                <a:srgbClr val="FFFFFF"/>
              </a:solidFill>
            </a:endParaRPr>
          </a:p>
          <a:p>
            <a:endParaRPr lang="en-US" sz="1800" b="0" i="0" u="none" strike="noStrike" baseline="0" dirty="0">
              <a:solidFill>
                <a:srgbClr val="FFFFFF"/>
              </a:solidFill>
            </a:endParaRPr>
          </a:p>
          <a:p>
            <a:endParaRPr lang="en-US" dirty="0">
              <a:solidFill>
                <a:srgbClr val="FFFFFF"/>
              </a:solidFill>
            </a:endParaRPr>
          </a:p>
          <a:p>
            <a:pPr algn="ctr"/>
            <a:r>
              <a:rPr lang="en-US" sz="1800" u="none" strike="noStrike" kern="1200" baseline="0" dirty="0">
                <a:solidFill>
                  <a:schemeClr val="bg1"/>
                </a:solidFill>
                <a:ea typeface="Montserrat Light" charset="0"/>
                <a:cs typeface="Montserrat Light" charset="0"/>
              </a:rPr>
              <a:t>Centers for Disease Control and Prevention</a:t>
            </a:r>
            <a:endParaRPr lang="en-US" dirty="0">
              <a:solidFill>
                <a:schemeClr val="bg1"/>
              </a:solidFill>
              <a:ea typeface="Montserrat Light" charset="0"/>
              <a:cs typeface="Montserrat Light" charset="0"/>
            </a:endParaRPr>
          </a:p>
        </p:txBody>
      </p:sp>
      <p:pic>
        <p:nvPicPr>
          <p:cNvPr id="5" name="Picture 4"/>
          <p:cNvPicPr>
            <a:picLocks noChangeAspect="1"/>
          </p:cNvPicPr>
          <p:nvPr/>
        </p:nvPicPr>
        <p:blipFill>
          <a:blip r:embed="rId2"/>
          <a:stretch>
            <a:fillRect/>
          </a:stretch>
        </p:blipFill>
        <p:spPr>
          <a:xfrm>
            <a:off x="8877638" y="523495"/>
            <a:ext cx="1498600" cy="1371600"/>
          </a:xfrm>
          <a:prstGeom prst="rect">
            <a:avLst/>
          </a:prstGeom>
        </p:spPr>
      </p:pic>
    </p:spTree>
    <p:extLst>
      <p:ext uri="{BB962C8B-B14F-4D97-AF65-F5344CB8AC3E}">
        <p14:creationId xmlns:p14="http://schemas.microsoft.com/office/powerpoint/2010/main" val="1329612203"/>
      </p:ext>
    </p:extLst>
  </p:cSld>
  <p:clrMapOvr>
    <a:masterClrMapping/>
  </p:clrMapOvr>
</p:sld>
</file>

<file path=ppt/theme/theme1.xml><?xml version="1.0" encoding="utf-8"?>
<a:theme xmlns:a="http://schemas.openxmlformats.org/drawingml/2006/main" name="Custom Design">
  <a:themeElements>
    <a:clrScheme name="BTS Pallet">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TS powerpoint V3.potx" id="{6E142286-A0D7-EE48-BAB4-736967A1C4E5}" vid="{00561EA2-9DD1-784F-AF0A-D9968FDDFD0A}"/>
    </a:ext>
  </a:extLst>
</a:theme>
</file>

<file path=ppt/theme/theme2.xml><?xml version="1.0" encoding="utf-8"?>
<a:theme xmlns:a="http://schemas.openxmlformats.org/drawingml/2006/main" name="1_Custom Design">
  <a:themeElements>
    <a:clrScheme name="BTS green">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TS powerpoint V3.potx" id="{6E142286-A0D7-EE48-BAB4-736967A1C4E5}" vid="{BD80445C-CEB2-FD4C-A690-2F02719E1AC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SharedContentType xmlns="Microsoft.SharePoint.Taxonomy.ContentTypeSync" SourceId="f4f22ede-e726-4d3d-b195-8dfd25ae0d91" ContentTypeId="0x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515DC2E52FCD674FB0068B8FA83E8644" ma:contentTypeVersion="27" ma:contentTypeDescription="Create a new document." ma:contentTypeScope="" ma:versionID="ab6d804213ce058899eff9bc84ee6e81">
  <xsd:schema xmlns:xsd="http://www.w3.org/2001/XMLSchema" xmlns:xs="http://www.w3.org/2001/XMLSchema" xmlns:p="http://schemas.microsoft.com/office/2006/metadata/properties" xmlns:ns2="d855687b-762c-4713-9754-7facba497c47" targetNamespace="http://schemas.microsoft.com/office/2006/metadata/properties" ma:root="true" ma:fieldsID="f8fea67a6c522faf1bf7a91e602a2da4" ns2:_="">
    <xsd:import namespace="d855687b-762c-4713-9754-7facba497c47"/>
    <xsd:element name="properties">
      <xsd:complexType>
        <xsd:sequence>
          <xsd:element name="documentManagement">
            <xsd:complexType>
              <xsd:all>
                <xsd:element ref="ns2:SharedWithUsers" minOccurs="0"/>
                <xsd:element ref="ns2:SharedWithDetails" minOccurs="0"/>
                <xsd:element ref="ns2: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55687b-762c-4713-9754-7facba497c4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6AA5B0C-E2EB-4BFE-99D2-B5466AF50C12}">
  <ds:schemaRefs>
    <ds:schemaRef ds:uri="http://schemas.microsoft.com/office/2006/metadata/properties"/>
    <ds:schemaRef ds:uri="http://purl.org/dc/elements/1.1/"/>
    <ds:schemaRef ds:uri="http://purl.org/dc/terms/"/>
    <ds:schemaRef ds:uri="http://schemas.openxmlformats.org/package/2006/metadata/core-properties"/>
    <ds:schemaRef ds:uri="http://www.w3.org/XML/1998/namespace"/>
    <ds:schemaRef ds:uri="http://schemas.microsoft.com/office/2006/documentManagement/types"/>
    <ds:schemaRef ds:uri="d855687b-762c-4713-9754-7facba497c47"/>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55A4DC20-AAD7-437E-879F-2F12091954AE}">
  <ds:schemaRefs>
    <ds:schemaRef ds:uri="Microsoft.SharePoint.Taxonomy.ContentTypeSync"/>
  </ds:schemaRefs>
</ds:datastoreItem>
</file>

<file path=customXml/itemProps3.xml><?xml version="1.0" encoding="utf-8"?>
<ds:datastoreItem xmlns:ds="http://schemas.openxmlformats.org/officeDocument/2006/customXml" ds:itemID="{146B55C6-A14C-47E3-AC4C-EAFB881C5E76}">
  <ds:schemaRefs>
    <ds:schemaRef ds:uri="http://schemas.microsoft.com/sharepoint/v3/contenttype/forms"/>
  </ds:schemaRefs>
</ds:datastoreItem>
</file>

<file path=customXml/itemProps4.xml><?xml version="1.0" encoding="utf-8"?>
<ds:datastoreItem xmlns:ds="http://schemas.openxmlformats.org/officeDocument/2006/customXml" ds:itemID="{AE7583FA-60B4-40FC-B28C-B0EBF57D73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55687b-762c-4713-9754-7facba497c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BTS powerpoint V3</Template>
  <TotalTime>13808</TotalTime>
  <Words>9479</Words>
  <Application>Microsoft Office PowerPoint</Application>
  <PresentationFormat>Widescreen</PresentationFormat>
  <Paragraphs>880</Paragraphs>
  <Slides>53</Slides>
  <Notes>49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53</vt:i4>
      </vt:variant>
    </vt:vector>
  </HeadingPairs>
  <TitlesOfParts>
    <vt:vector size="62" baseType="lpstr">
      <vt:lpstr>Arial</vt:lpstr>
      <vt:lpstr>Calibri</vt:lpstr>
      <vt:lpstr>Calibri Light</vt:lpstr>
      <vt:lpstr>Courier New</vt:lpstr>
      <vt:lpstr>Montserrat</vt:lpstr>
      <vt:lpstr>Montserrat Light</vt:lpstr>
      <vt:lpstr>Wingdings</vt:lpstr>
      <vt:lpstr>Custom Design</vt:lpstr>
      <vt:lpstr>1_Custom Design</vt:lpstr>
      <vt:lpstr>PowerPoint Presentation</vt:lpstr>
      <vt:lpstr>PowerPoint Presentation</vt:lpstr>
      <vt:lpstr>Who are athletic trainers?</vt:lpstr>
      <vt:lpstr>PowerPoint Presentation</vt:lpstr>
      <vt:lpstr>PowerPoint Presentation</vt:lpstr>
      <vt:lpstr>PowerPoint Presentation</vt:lpstr>
      <vt:lpstr>PowerPoint Presentation</vt:lpstr>
      <vt:lpstr>PowerPoint Presentation</vt:lpstr>
      <vt:lpstr>Concussions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Heat Illnesses &amp; Dehydration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Cardiac Arrest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CPR Practice</vt:lpstr>
      <vt:lpstr>Prevention of Pediatric Overuse Injuries</vt:lpstr>
      <vt:lpstr>PowerPoint Presentation</vt:lpstr>
      <vt:lpstr>PowerPoint Presentation</vt:lpstr>
      <vt:lpstr>PowerPoint Presentation</vt:lpstr>
      <vt:lpstr>PowerPoint Presentation</vt:lpstr>
      <vt:lpstr>PowerPoint Presentation</vt:lpstr>
      <vt:lpstr>PowerPoint Presentation</vt:lpstr>
      <vt:lpstr>Keeping Sports Fun and Safe Year-Round</vt:lpstr>
      <vt:lpstr>PowerPoint Presentation</vt:lpstr>
      <vt:lpstr>PowerPoint Presentation</vt:lpstr>
      <vt:lpstr>PowerPoint Presentation</vt:lpstr>
      <vt:lpstr>PowerPoint Presentation</vt:lpstr>
      <vt:lpstr>PowerPoint Presentation</vt:lpstr>
      <vt:lpstr>Let’s see what you have learned!</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Natashia Doolittle</dc:creator>
  <cp:keywords/>
  <dc:description>ATS@ALSHERLOCK.COM
646 388 2887</dc:description>
  <cp:lastModifiedBy>Drew Mills (NAT Women's Market - NC Intern)</cp:lastModifiedBy>
  <cp:revision>209</cp:revision>
  <dcterms:created xsi:type="dcterms:W3CDTF">2015-08-20T15:40:23Z</dcterms:created>
  <dcterms:modified xsi:type="dcterms:W3CDTF">2017-01-24T16:22:26Z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0x010100515DC2E52FCD674FB0068B8FA83E8644</vt:lpwstr>
  </property>
  <property fmtid="{D5CDD505-2E9C-101B-9397-08002B2CF9AE}" pid="3" name="_dlc_DocIdItemGuid">
    <vt:lpwstr>3115e9eb-8b71-4ca8-9fff-063569aa41e5</vt:lpwstr>
  </property>
  <property fmtid="{D5CDD505-2E9C-101B-9397-08002B2CF9AE}" pid="4" name="_docset_NoMedatataSyncRequired">
    <vt:lpwstr>False</vt:lpwstr>
  </property>
</Properties>
</file>